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6" r:id="rId2"/>
    <p:sldId id="263" r:id="rId3"/>
    <p:sldId id="262" r:id="rId4"/>
    <p:sldId id="265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52"/>
    <p:restoredTop sz="94677"/>
  </p:normalViewPr>
  <p:slideViewPr>
    <p:cSldViewPr snapToGrid="0">
      <p:cViewPr>
        <p:scale>
          <a:sx n="110" d="100"/>
          <a:sy n="110" d="100"/>
        </p:scale>
        <p:origin x="2416" y="1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0FFA7-26F7-5741-AE1C-994B1DC58C95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BFCB6-F915-FB4B-BEC1-9751093E2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776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685F90-727E-3043-F389-1BEC87A8F7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42FCF63-C432-8FF2-6177-BB1E9CF19F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48260F9-696B-78B8-B39E-0168A75646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1A607C-C98B-C747-A807-7F8032EDC0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4E509C-6F5E-453D-850C-611DE7AA1B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93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44DDCB-8F89-E98D-8684-C3FCC115E0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FACEA0F-01B2-C502-01A3-1E56F36E31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5B613EC-C6A8-2129-59D2-42A5C8F625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FB7B0E-D6E9-331C-1134-560C45A423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4E509C-6F5E-453D-850C-611DE7AA1B0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172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4E509C-6F5E-453D-850C-611DE7AA1B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47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64198D-8E41-FDC3-B734-B108FD0B17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7547BC0-9AEC-D832-7C7A-1057087A3B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96B09E8-5A2B-B0DE-65F4-B8A8B2AB68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FE2512-356E-5FF6-0627-E4B2A1EAB1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4E509C-6F5E-453D-850C-611DE7AA1B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498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991597-E426-C9AF-9541-6512356A19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2CC2485-2B4D-C529-41EF-14BAA93F49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4632648-B845-35FE-44E6-2DE2A4461C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B9B6FB-80CE-F7DA-C973-2FDB13B6618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4E509C-6F5E-453D-850C-611DE7AA1B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58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576FF-936D-FD86-72B0-DD0BBFD94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4AFFAB-22EF-CCF2-8599-8FE3A925AB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89F42-BD62-F9AE-2865-4FE7D4817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9680-D56F-1E4F-84B0-A183F10999F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894BC-B976-DC0F-6851-CE0705E97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D045C-4952-36AB-BAB2-124013DED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60A4-EEA1-8B4A-8AF9-7BFEF999B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41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3F993-40BE-164C-6BBC-3276AE156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E8DF22-F199-A8C9-8403-EB9DD497D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1EE40-5574-CD1B-11B9-BA1CCCB81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9680-D56F-1E4F-84B0-A183F10999F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0AF98-08EA-E2C6-D29A-4317DC291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FBB66-3B33-FF25-B0C1-13942782F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60A4-EEA1-8B4A-8AF9-7BFEF999B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778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01A60C-4EF0-0A77-836F-9BBC5260A8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A21175-D64D-E1AC-7609-F6A83765F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28CC7-A3A2-536B-3240-F8B904692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9680-D56F-1E4F-84B0-A183F10999F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B79FB1-86F0-DD6E-1B0C-30AC66D08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EAF79-A516-4FA9-3632-85942C50D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60A4-EEA1-8B4A-8AF9-7BFEF999B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745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1E0380-49E6-4F8C-2A1B-57CA05D55C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0"/>
            <a:ext cx="12185650" cy="137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74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5030F-BB26-2799-4F03-9A64EF27E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070A7-8BE7-9130-2D7C-2163B22D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F8609-A576-9DCC-79E9-BCDE3EA5C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9680-D56F-1E4F-84B0-A183F10999F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632EC-D5A3-B5A5-48EE-6BE80B711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C577-85F6-308C-0AEC-6C6CFBA0C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60A4-EEA1-8B4A-8AF9-7BFEF999B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909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155FC-39A4-DDF2-FBF3-E39023174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851CC-0205-809A-7C5B-EE221E717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D4F318-CA44-05EA-945F-06F25BF5D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9680-D56F-1E4F-84B0-A183F10999F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91C30-36B4-0E4A-C389-E2B0A563D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17543B-4523-E64B-8DD7-292F01701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60A4-EEA1-8B4A-8AF9-7BFEF999B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81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0E84F-02E6-E455-126C-22018E55F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0EC76-A1A8-46B5-ABC9-78A53565A2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455FB8-9B4A-F95F-5D7E-C25F48169A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73EC5C-D9C2-E4CD-8CE9-7F81CB353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9680-D56F-1E4F-84B0-A183F10999F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39A904-EAC5-4A64-C115-EADE8374C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86FDB5-00C7-8C80-3B8D-E1A50254B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60A4-EEA1-8B4A-8AF9-7BFEF999B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75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277C3-FB7D-561B-696D-4257BE4E7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F00E5F-07E5-50EA-6135-A719F5A6C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5A2C02-EE3C-53D8-323F-C8A63CDBC5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05B309-0AD8-A9FA-4469-24C9BE8541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70A8C0-4FEC-1E95-350A-DD63CEB8EA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6994D8-013B-E76A-83EF-E739DF569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9680-D56F-1E4F-84B0-A183F10999F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09AF5C-41C0-25A6-C031-B82020FC1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6DCEEF-2CD6-B3DA-7531-3B6C1FA01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60A4-EEA1-8B4A-8AF9-7BFEF999B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01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B751D-05E4-6079-DF70-6745508D0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234682-B262-BBB6-C810-EBB4D1131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9680-D56F-1E4F-84B0-A183F10999F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9C34F8-CE50-DB72-3A86-6E20F66B0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265B8-C31E-53FA-B80F-7C9BADBBB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60A4-EEA1-8B4A-8AF9-7BFEF999B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56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38BBC0-F65F-1F10-B2E0-982270424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9680-D56F-1E4F-84B0-A183F10999F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E5923D-7090-AF0D-BCF4-4E324BC8D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59F58-AADC-066E-FDFF-060A31270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60A4-EEA1-8B4A-8AF9-7BFEF999B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069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0EAEC-B98D-5173-B625-FA308DE63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505F4-4D7A-3B93-B485-F09FEF7D5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0BBA47-46AE-E084-B083-F40409048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703F68-ADEE-AD53-E71D-80B53533F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9680-D56F-1E4F-84B0-A183F10999F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673DD1-3BFF-B46D-2440-212798F70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72B004-AD17-93A8-E0E7-C61561537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60A4-EEA1-8B4A-8AF9-7BFEF999B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99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8B824-1B4B-42EE-268B-91EE54E0F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BDDB05-5639-3C3A-5B8A-4BC234C79A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78A321-C8CC-CD34-5E9F-61E4BDF97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D0CFA-AB10-78DC-ECFC-2272F5B0E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9680-D56F-1E4F-84B0-A183F10999F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543F0B-8473-178D-A17A-B16F8CE2C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362B97-D820-39A9-BCAF-A547E75C2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60A4-EEA1-8B4A-8AF9-7BFEF999B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964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A89810-94CB-C113-CC9E-41B9CEB25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022933-09C5-4D1D-B523-05E2232C9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95676-C2A6-537F-806D-F9F2BEF3C0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0C9680-D56F-1E4F-84B0-A183F10999F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A7433-2BA3-8416-EA39-6D81E0E20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CC5BA-57CE-5FDB-044D-B179717DE8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7D60A4-EEA1-8B4A-8AF9-7BFEF999B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30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4400E2-861D-DA01-04FD-5DB35E79B8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73C312B-EFF8-FAAC-88C5-84EF77F20948}"/>
              </a:ext>
            </a:extLst>
          </p:cNvPr>
          <p:cNvSpPr/>
          <p:nvPr/>
        </p:nvSpPr>
        <p:spPr>
          <a:xfrm>
            <a:off x="197960" y="0"/>
            <a:ext cx="11994040" cy="12920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4400" b="1" dirty="0">
                <a:solidFill>
                  <a:schemeClr val="bg1"/>
                </a:solidFill>
                <a:latin typeface="Arial"/>
                <a:cs typeface="Arial"/>
              </a:rPr>
              <a:t>Title</a:t>
            </a:r>
          </a:p>
          <a:p>
            <a:r>
              <a:rPr lang="en-US" sz="1600" b="1" dirty="0">
                <a:solidFill>
                  <a:schemeClr val="bg1"/>
                </a:solidFill>
                <a:latin typeface="Arial"/>
                <a:cs typeface="Arial"/>
              </a:rPr>
              <a:t>Name(s) | Name of Organization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74A5224-CE4D-1C8B-1698-3732FA56FA13}"/>
              </a:ext>
            </a:extLst>
          </p:cNvPr>
          <p:cNvSpPr/>
          <p:nvPr/>
        </p:nvSpPr>
        <p:spPr>
          <a:xfrm>
            <a:off x="159026" y="1936602"/>
            <a:ext cx="2822713" cy="34901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the purpose of the research and summarize the current knowledge, the knowledge gap, and how the research project proposes to address the knowledge gap.</a:t>
            </a:r>
          </a:p>
        </p:txBody>
      </p:sp>
      <p:sp>
        <p:nvSpPr>
          <p:cNvPr id="12" name="Rectangle: Single Corner Rounded 11">
            <a:extLst>
              <a:ext uri="{FF2B5EF4-FFF2-40B4-BE49-F238E27FC236}">
                <a16:creationId xmlns:a16="http://schemas.microsoft.com/office/drawing/2014/main" id="{FC5BB156-A160-6433-64B9-DAB061D22BAD}"/>
              </a:ext>
            </a:extLst>
          </p:cNvPr>
          <p:cNvSpPr/>
          <p:nvPr/>
        </p:nvSpPr>
        <p:spPr>
          <a:xfrm>
            <a:off x="3169478" y="1620079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28AC9BC-50FB-0C00-9AD0-15AE4D0790E6}"/>
              </a:ext>
            </a:extLst>
          </p:cNvPr>
          <p:cNvSpPr/>
          <p:nvPr/>
        </p:nvSpPr>
        <p:spPr>
          <a:xfrm>
            <a:off x="3169478" y="1936602"/>
            <a:ext cx="2822713" cy="21523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Describe the approach, including study design, participants, data collection, and analysis methods.</a:t>
            </a: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BA869F4-091A-7269-9A07-BB309BA12D42}"/>
              </a:ext>
            </a:extLst>
          </p:cNvPr>
          <p:cNvSpPr/>
          <p:nvPr/>
        </p:nvSpPr>
        <p:spPr>
          <a:xfrm>
            <a:off x="6179930" y="1936602"/>
            <a:ext cx="2822713" cy="21523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1400" dirty="0">
                <a:solidFill>
                  <a:schemeClr val="tx1"/>
                </a:solidFill>
                <a:latin typeface="Arial"/>
                <a:cs typeface="Arial"/>
              </a:rPr>
              <a:t>Interpret the results, highlighting their significance, implications, and potential limitations.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4FAE614-D542-6DA1-5C80-7B7CFACF5265}"/>
              </a:ext>
            </a:extLst>
          </p:cNvPr>
          <p:cNvSpPr/>
          <p:nvPr/>
        </p:nvSpPr>
        <p:spPr>
          <a:xfrm>
            <a:off x="3169478" y="4227445"/>
            <a:ext cx="5833165" cy="247041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REPLACE 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WITH GRAPHICS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(charts, graphs, diagrams, etc.) that effectively convey the data or concepts. </a:t>
            </a: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: Single Corner Rounded 14">
            <a:extLst>
              <a:ext uri="{FF2B5EF4-FFF2-40B4-BE49-F238E27FC236}">
                <a16:creationId xmlns:a16="http://schemas.microsoft.com/office/drawing/2014/main" id="{F1A3BAEE-130B-ED23-FE11-733627ACBAA4}"/>
              </a:ext>
            </a:extLst>
          </p:cNvPr>
          <p:cNvSpPr/>
          <p:nvPr/>
        </p:nvSpPr>
        <p:spPr>
          <a:xfrm>
            <a:off x="6179930" y="1620079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</p:txBody>
      </p:sp>
      <p:sp>
        <p:nvSpPr>
          <p:cNvPr id="25" name="Rectangle: Single Corner Rounded 17">
            <a:extLst>
              <a:ext uri="{FF2B5EF4-FFF2-40B4-BE49-F238E27FC236}">
                <a16:creationId xmlns:a16="http://schemas.microsoft.com/office/drawing/2014/main" id="{CAA6F175-FE85-4693-3C89-F3970A672E1D}"/>
              </a:ext>
            </a:extLst>
          </p:cNvPr>
          <p:cNvSpPr/>
          <p:nvPr/>
        </p:nvSpPr>
        <p:spPr>
          <a:xfrm>
            <a:off x="9190383" y="1620079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/ Conclusion</a:t>
            </a:r>
          </a:p>
        </p:txBody>
      </p:sp>
      <p:sp>
        <p:nvSpPr>
          <p:cNvPr id="26" name="Rectangle: Single Corner Rounded 7">
            <a:extLst>
              <a:ext uri="{FF2B5EF4-FFF2-40B4-BE49-F238E27FC236}">
                <a16:creationId xmlns:a16="http://schemas.microsoft.com/office/drawing/2014/main" id="{4E421FF6-E37E-3D26-A0A4-A2BDBB93BD8C}"/>
              </a:ext>
            </a:extLst>
          </p:cNvPr>
          <p:cNvSpPr/>
          <p:nvPr/>
        </p:nvSpPr>
        <p:spPr>
          <a:xfrm>
            <a:off x="159026" y="1620079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pic>
        <p:nvPicPr>
          <p:cNvPr id="30" name="Picture 29" descr="A logo with white text&#10;&#10;Description automatically generated">
            <a:extLst>
              <a:ext uri="{FF2B5EF4-FFF2-40B4-BE49-F238E27FC236}">
                <a16:creationId xmlns:a16="http://schemas.microsoft.com/office/drawing/2014/main" id="{80F3E92A-C056-7B8A-3733-221A01F647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1115" y="213606"/>
            <a:ext cx="1115088" cy="795289"/>
          </a:xfrm>
          <a:prstGeom prst="rect">
            <a:avLst/>
          </a:prstGeom>
        </p:spPr>
      </p:pic>
      <p:sp>
        <p:nvSpPr>
          <p:cNvPr id="5" name="Rectangle: Single Corner Rounded 21">
            <a:extLst>
              <a:ext uri="{FF2B5EF4-FFF2-40B4-BE49-F238E27FC236}">
                <a16:creationId xmlns:a16="http://schemas.microsoft.com/office/drawing/2014/main" id="{55A7F6F1-FB6A-4493-0BAD-60786ED6A7C8}"/>
              </a:ext>
            </a:extLst>
          </p:cNvPr>
          <p:cNvSpPr/>
          <p:nvPr/>
        </p:nvSpPr>
        <p:spPr>
          <a:xfrm>
            <a:off x="159026" y="5508067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Objective(s)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04AE31-C700-0902-5902-E62EF52F8AAC}"/>
              </a:ext>
            </a:extLst>
          </p:cNvPr>
          <p:cNvSpPr/>
          <p:nvPr/>
        </p:nvSpPr>
        <p:spPr>
          <a:xfrm>
            <a:off x="159026" y="5824590"/>
            <a:ext cx="2822713" cy="88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Identify the specific aims or research questions the project seeks to answer.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: Single Corner Rounded 2">
            <a:extLst>
              <a:ext uri="{FF2B5EF4-FFF2-40B4-BE49-F238E27FC236}">
                <a16:creationId xmlns:a16="http://schemas.microsoft.com/office/drawing/2014/main" id="{E4DA66F4-FE9B-F147-F533-35D7C74E0AE0}"/>
              </a:ext>
            </a:extLst>
          </p:cNvPr>
          <p:cNvSpPr/>
          <p:nvPr/>
        </p:nvSpPr>
        <p:spPr>
          <a:xfrm>
            <a:off x="9190382" y="4227444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Reference(s)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BB15195-091C-CFB8-4CAF-16D980A6836A}"/>
              </a:ext>
            </a:extLst>
          </p:cNvPr>
          <p:cNvSpPr/>
          <p:nvPr/>
        </p:nvSpPr>
        <p:spPr>
          <a:xfrm>
            <a:off x="9190381" y="4547431"/>
            <a:ext cx="2822713" cy="88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Ensure all literature, data, prior work, graphics, etc., referenced in the presentation are properly cited.</a:t>
            </a:r>
          </a:p>
        </p:txBody>
      </p:sp>
      <p:sp>
        <p:nvSpPr>
          <p:cNvPr id="15" name="Rectangle: Single Corner Rounded 21">
            <a:extLst>
              <a:ext uri="{FF2B5EF4-FFF2-40B4-BE49-F238E27FC236}">
                <a16:creationId xmlns:a16="http://schemas.microsoft.com/office/drawing/2014/main" id="{00750223-4891-1236-B590-E88EB8012146}"/>
              </a:ext>
            </a:extLst>
          </p:cNvPr>
          <p:cNvSpPr/>
          <p:nvPr/>
        </p:nvSpPr>
        <p:spPr>
          <a:xfrm>
            <a:off x="9190381" y="5511530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A8D53D1-0E38-3D69-9D1A-AF7325B35B1B}"/>
              </a:ext>
            </a:extLst>
          </p:cNvPr>
          <p:cNvSpPr/>
          <p:nvPr/>
        </p:nvSpPr>
        <p:spPr>
          <a:xfrm>
            <a:off x="9190381" y="5828053"/>
            <a:ext cx="2822713" cy="88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Disclose all financial or personal relationships that could influence the research or outcomes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A947590-D525-AD3B-41D3-E7F7A3A69DEB}"/>
              </a:ext>
            </a:extLst>
          </p:cNvPr>
          <p:cNvSpPr/>
          <p:nvPr/>
        </p:nvSpPr>
        <p:spPr>
          <a:xfrm>
            <a:off x="9190383" y="1936602"/>
            <a:ext cx="2822713" cy="21523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Summarize the key findings of the project or research, often with the support of data tables or figures.</a:t>
            </a: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88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5626F6-3563-5736-DCF9-7DFE2F2F14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15F5E8C-3727-D450-CA01-98B043502580}"/>
              </a:ext>
            </a:extLst>
          </p:cNvPr>
          <p:cNvSpPr/>
          <p:nvPr/>
        </p:nvSpPr>
        <p:spPr>
          <a:xfrm>
            <a:off x="159025" y="4543966"/>
            <a:ext cx="2822713" cy="21523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Identify the specific aims or research questions the project seeks to answer</a:t>
            </a:r>
            <a:r>
              <a:rPr lang="en-US" sz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367220-58B5-E052-1915-C79B0E0C218E}"/>
              </a:ext>
            </a:extLst>
          </p:cNvPr>
          <p:cNvSpPr/>
          <p:nvPr/>
        </p:nvSpPr>
        <p:spPr>
          <a:xfrm>
            <a:off x="197960" y="0"/>
            <a:ext cx="11994040" cy="12920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4400" b="1" dirty="0">
                <a:solidFill>
                  <a:schemeClr val="bg1"/>
                </a:solidFill>
                <a:latin typeface="Arial"/>
                <a:cs typeface="Arial"/>
              </a:rPr>
              <a:t>Title</a:t>
            </a:r>
          </a:p>
          <a:p>
            <a:r>
              <a:rPr lang="en-US" sz="1600" b="1" dirty="0">
                <a:solidFill>
                  <a:schemeClr val="bg1"/>
                </a:solidFill>
                <a:latin typeface="Arial"/>
                <a:cs typeface="Arial"/>
              </a:rPr>
              <a:t>Name(s) | Name of Organization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1389BEF-A291-4B59-2A25-60BE1BCB4D21}"/>
              </a:ext>
            </a:extLst>
          </p:cNvPr>
          <p:cNvSpPr/>
          <p:nvPr/>
        </p:nvSpPr>
        <p:spPr>
          <a:xfrm>
            <a:off x="159026" y="1936602"/>
            <a:ext cx="2822713" cy="21523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the purpose of the research and summarize the current knowledge, the knowledge gap, and how the research project proposes to address the knowledge gap.</a:t>
            </a:r>
          </a:p>
        </p:txBody>
      </p:sp>
      <p:sp>
        <p:nvSpPr>
          <p:cNvPr id="12" name="Rectangle: Single Corner Rounded 11">
            <a:extLst>
              <a:ext uri="{FF2B5EF4-FFF2-40B4-BE49-F238E27FC236}">
                <a16:creationId xmlns:a16="http://schemas.microsoft.com/office/drawing/2014/main" id="{7C0B04CD-6074-B11F-DDA8-B62E7E8497F2}"/>
              </a:ext>
            </a:extLst>
          </p:cNvPr>
          <p:cNvSpPr/>
          <p:nvPr/>
        </p:nvSpPr>
        <p:spPr>
          <a:xfrm>
            <a:off x="3169478" y="1620079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32A4CC-4E0F-84FE-35D1-EC8668B6328D}"/>
              </a:ext>
            </a:extLst>
          </p:cNvPr>
          <p:cNvSpPr/>
          <p:nvPr/>
        </p:nvSpPr>
        <p:spPr>
          <a:xfrm>
            <a:off x="3169478" y="1936602"/>
            <a:ext cx="2822713" cy="21523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Describe the approach, including study design, participants, data collection, and analysis methods.</a:t>
            </a: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A536D90-34F1-92EE-76E6-10A9F770C13E}"/>
              </a:ext>
            </a:extLst>
          </p:cNvPr>
          <p:cNvSpPr/>
          <p:nvPr/>
        </p:nvSpPr>
        <p:spPr>
          <a:xfrm>
            <a:off x="6179930" y="1936602"/>
            <a:ext cx="2822713" cy="21523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1400" dirty="0">
                <a:solidFill>
                  <a:schemeClr val="tx1"/>
                </a:solidFill>
                <a:latin typeface="Arial"/>
                <a:cs typeface="Arial"/>
              </a:rPr>
              <a:t>Interpret the results, highlighting their significance, implications, and potential limitations.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3637929-0B0B-C953-621A-5A8B1CBB6729}"/>
              </a:ext>
            </a:extLst>
          </p:cNvPr>
          <p:cNvSpPr/>
          <p:nvPr/>
        </p:nvSpPr>
        <p:spPr>
          <a:xfrm>
            <a:off x="9190383" y="1936602"/>
            <a:ext cx="2822713" cy="21523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Summarize the key findings of the project or research, often with the support of data tables or figures.</a:t>
            </a: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: Single Corner Rounded 47">
            <a:extLst>
              <a:ext uri="{FF2B5EF4-FFF2-40B4-BE49-F238E27FC236}">
                <a16:creationId xmlns:a16="http://schemas.microsoft.com/office/drawing/2014/main" id="{550DE688-35BD-407F-8051-31EAA0775B2D}"/>
              </a:ext>
            </a:extLst>
          </p:cNvPr>
          <p:cNvSpPr/>
          <p:nvPr/>
        </p:nvSpPr>
        <p:spPr>
          <a:xfrm>
            <a:off x="159026" y="4227445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Objective(s)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6011DE2-C911-E05A-2825-AED51F4C0AAB}"/>
              </a:ext>
            </a:extLst>
          </p:cNvPr>
          <p:cNvSpPr/>
          <p:nvPr/>
        </p:nvSpPr>
        <p:spPr>
          <a:xfrm>
            <a:off x="3169478" y="4227445"/>
            <a:ext cx="5833165" cy="247041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REPLACE 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WITH GRAPHICS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(charts, graphs, diagrams, etc.) that effectively convey the data or concepts. </a:t>
            </a: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: Single Corner Rounded 14">
            <a:extLst>
              <a:ext uri="{FF2B5EF4-FFF2-40B4-BE49-F238E27FC236}">
                <a16:creationId xmlns:a16="http://schemas.microsoft.com/office/drawing/2014/main" id="{CF0C33D2-283D-A8E8-9E2C-91998674B7FA}"/>
              </a:ext>
            </a:extLst>
          </p:cNvPr>
          <p:cNvSpPr/>
          <p:nvPr/>
        </p:nvSpPr>
        <p:spPr>
          <a:xfrm>
            <a:off x="6179930" y="1620079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</p:txBody>
      </p:sp>
      <p:sp>
        <p:nvSpPr>
          <p:cNvPr id="25" name="Rectangle: Single Corner Rounded 17">
            <a:extLst>
              <a:ext uri="{FF2B5EF4-FFF2-40B4-BE49-F238E27FC236}">
                <a16:creationId xmlns:a16="http://schemas.microsoft.com/office/drawing/2014/main" id="{1E23F192-8DB6-F956-DBDD-3F8D3159BBDE}"/>
              </a:ext>
            </a:extLst>
          </p:cNvPr>
          <p:cNvSpPr/>
          <p:nvPr/>
        </p:nvSpPr>
        <p:spPr>
          <a:xfrm>
            <a:off x="9190383" y="1620079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/ Conclusion</a:t>
            </a:r>
          </a:p>
        </p:txBody>
      </p:sp>
      <p:sp>
        <p:nvSpPr>
          <p:cNvPr id="26" name="Rectangle: Single Corner Rounded 7">
            <a:extLst>
              <a:ext uri="{FF2B5EF4-FFF2-40B4-BE49-F238E27FC236}">
                <a16:creationId xmlns:a16="http://schemas.microsoft.com/office/drawing/2014/main" id="{BAE81C8D-6278-B3EA-5491-C3F625EC2B3C}"/>
              </a:ext>
            </a:extLst>
          </p:cNvPr>
          <p:cNvSpPr/>
          <p:nvPr/>
        </p:nvSpPr>
        <p:spPr>
          <a:xfrm>
            <a:off x="159026" y="1620079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28" name="Rectangle: Single Corner Rounded 2">
            <a:extLst>
              <a:ext uri="{FF2B5EF4-FFF2-40B4-BE49-F238E27FC236}">
                <a16:creationId xmlns:a16="http://schemas.microsoft.com/office/drawing/2014/main" id="{793B92EC-B65D-7195-403D-55C4BCB75736}"/>
              </a:ext>
            </a:extLst>
          </p:cNvPr>
          <p:cNvSpPr/>
          <p:nvPr/>
        </p:nvSpPr>
        <p:spPr>
          <a:xfrm>
            <a:off x="9190382" y="4227444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Reference(s)</a:t>
            </a:r>
          </a:p>
        </p:txBody>
      </p:sp>
      <p:pic>
        <p:nvPicPr>
          <p:cNvPr id="30" name="Picture 29" descr="A logo with white text&#10;&#10;Description automatically generated">
            <a:extLst>
              <a:ext uri="{FF2B5EF4-FFF2-40B4-BE49-F238E27FC236}">
                <a16:creationId xmlns:a16="http://schemas.microsoft.com/office/drawing/2014/main" id="{9A8B533D-9D90-4323-F219-FE6CB75BA5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1115" y="213606"/>
            <a:ext cx="1115088" cy="79528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9D4D318-1C14-8B4B-1B09-12540824E676}"/>
              </a:ext>
            </a:extLst>
          </p:cNvPr>
          <p:cNvSpPr/>
          <p:nvPr/>
        </p:nvSpPr>
        <p:spPr>
          <a:xfrm>
            <a:off x="9190381" y="4547431"/>
            <a:ext cx="2822713" cy="88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Ensure all literature, data, prior work, graphics, etc., referenced in the presentation are properly cited.</a:t>
            </a:r>
          </a:p>
        </p:txBody>
      </p:sp>
      <p:sp>
        <p:nvSpPr>
          <p:cNvPr id="7" name="Rectangle: Single Corner Rounded 21">
            <a:extLst>
              <a:ext uri="{FF2B5EF4-FFF2-40B4-BE49-F238E27FC236}">
                <a16:creationId xmlns:a16="http://schemas.microsoft.com/office/drawing/2014/main" id="{F3C7C85D-7EEF-B5C0-8590-D8B7584A2DEB}"/>
              </a:ext>
            </a:extLst>
          </p:cNvPr>
          <p:cNvSpPr/>
          <p:nvPr/>
        </p:nvSpPr>
        <p:spPr>
          <a:xfrm>
            <a:off x="9190381" y="5511530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F94026-FB5B-F754-CFF2-EF04A94D929C}"/>
              </a:ext>
            </a:extLst>
          </p:cNvPr>
          <p:cNvSpPr/>
          <p:nvPr/>
        </p:nvSpPr>
        <p:spPr>
          <a:xfrm>
            <a:off x="9190381" y="5828053"/>
            <a:ext cx="2822713" cy="88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Disclose all financial or personal relationships that could influence the research or outcomes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2137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F2E59D1-8CFF-F686-746D-5EA621479416}"/>
              </a:ext>
            </a:extLst>
          </p:cNvPr>
          <p:cNvSpPr/>
          <p:nvPr/>
        </p:nvSpPr>
        <p:spPr>
          <a:xfrm>
            <a:off x="197960" y="0"/>
            <a:ext cx="11994040" cy="12920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4400" b="1" dirty="0">
                <a:solidFill>
                  <a:schemeClr val="bg1"/>
                </a:solidFill>
                <a:latin typeface="Arial"/>
                <a:cs typeface="Arial"/>
              </a:rPr>
              <a:t>Title</a:t>
            </a:r>
          </a:p>
          <a:p>
            <a:r>
              <a:rPr lang="en-US" sz="1600" b="1" dirty="0">
                <a:solidFill>
                  <a:schemeClr val="bg1"/>
                </a:solidFill>
                <a:latin typeface="Arial"/>
                <a:cs typeface="Arial"/>
              </a:rPr>
              <a:t>Name(s) | Name of Organization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090DA0B-6C2A-B94C-953A-C2BEC6DCAF42}"/>
              </a:ext>
            </a:extLst>
          </p:cNvPr>
          <p:cNvSpPr/>
          <p:nvPr/>
        </p:nvSpPr>
        <p:spPr>
          <a:xfrm>
            <a:off x="159026" y="1936602"/>
            <a:ext cx="2822713" cy="21523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the purpose of the research and summarize the current knowledge, the knowledge gap, and how the research project proposes to address the knowledge gap.</a:t>
            </a:r>
          </a:p>
        </p:txBody>
      </p:sp>
      <p:sp>
        <p:nvSpPr>
          <p:cNvPr id="12" name="Rectangle: Single Corner Rounded 11">
            <a:extLst>
              <a:ext uri="{FF2B5EF4-FFF2-40B4-BE49-F238E27FC236}">
                <a16:creationId xmlns:a16="http://schemas.microsoft.com/office/drawing/2014/main" id="{601DCCAA-1BA8-0CCE-0511-7C9E03AF13E4}"/>
              </a:ext>
            </a:extLst>
          </p:cNvPr>
          <p:cNvSpPr/>
          <p:nvPr/>
        </p:nvSpPr>
        <p:spPr>
          <a:xfrm>
            <a:off x="3169478" y="1620079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D9730A-F8B1-763E-BA98-A0ADDF269666}"/>
              </a:ext>
            </a:extLst>
          </p:cNvPr>
          <p:cNvSpPr/>
          <p:nvPr/>
        </p:nvSpPr>
        <p:spPr>
          <a:xfrm>
            <a:off x="3169478" y="1936602"/>
            <a:ext cx="2822713" cy="21523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Describe the approach, including study design, participants, data collection, and analysis methods.</a:t>
            </a: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069073C-B441-5F14-36D9-70C92A091496}"/>
              </a:ext>
            </a:extLst>
          </p:cNvPr>
          <p:cNvSpPr/>
          <p:nvPr/>
        </p:nvSpPr>
        <p:spPr>
          <a:xfrm>
            <a:off x="6179930" y="1936602"/>
            <a:ext cx="2822713" cy="21523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1400" dirty="0">
                <a:solidFill>
                  <a:schemeClr val="tx1"/>
                </a:solidFill>
                <a:latin typeface="Arial"/>
                <a:cs typeface="Arial"/>
              </a:rPr>
              <a:t>Interpret the results, highlighting their significance, implications, and potential limitations.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761C09C-8419-A701-7EBA-4A3F6C91AFCE}"/>
              </a:ext>
            </a:extLst>
          </p:cNvPr>
          <p:cNvSpPr/>
          <p:nvPr/>
        </p:nvSpPr>
        <p:spPr>
          <a:xfrm>
            <a:off x="9190383" y="1936602"/>
            <a:ext cx="2822713" cy="21523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Summarize the key findings of the project or research, often with the support of data tables or figures.</a:t>
            </a:r>
            <a:endParaRPr lang="en-US" sz="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: Single Corner Rounded 47">
            <a:extLst>
              <a:ext uri="{FF2B5EF4-FFF2-40B4-BE49-F238E27FC236}">
                <a16:creationId xmlns:a16="http://schemas.microsoft.com/office/drawing/2014/main" id="{881FDD3A-A804-E111-025B-00343792A8C0}"/>
              </a:ext>
            </a:extLst>
          </p:cNvPr>
          <p:cNvSpPr/>
          <p:nvPr/>
        </p:nvSpPr>
        <p:spPr>
          <a:xfrm>
            <a:off x="159026" y="4227445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Objective(s)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121524C-8504-D0E2-97B2-6C4BD88D6095}"/>
              </a:ext>
            </a:extLst>
          </p:cNvPr>
          <p:cNvSpPr/>
          <p:nvPr/>
        </p:nvSpPr>
        <p:spPr>
          <a:xfrm>
            <a:off x="159026" y="4543968"/>
            <a:ext cx="2822713" cy="88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Identify the specific aims or research questions the project seeks to answer</a:t>
            </a:r>
            <a:r>
              <a:rPr lang="en-US" sz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3093847-4399-F13A-3AA3-B20348EEB79B}"/>
              </a:ext>
            </a:extLst>
          </p:cNvPr>
          <p:cNvSpPr/>
          <p:nvPr/>
        </p:nvSpPr>
        <p:spPr>
          <a:xfrm>
            <a:off x="3169478" y="4227445"/>
            <a:ext cx="5833165" cy="247041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REPLACE 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WITH GRAPHICS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(charts, graphs, diagrams, etc.) that effectively convey the data or concepts. </a:t>
            </a: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A3E62C-105F-0ED6-643C-00FDDC45AA8B}"/>
              </a:ext>
            </a:extLst>
          </p:cNvPr>
          <p:cNvSpPr/>
          <p:nvPr/>
        </p:nvSpPr>
        <p:spPr>
          <a:xfrm>
            <a:off x="9190382" y="4543967"/>
            <a:ext cx="2822713" cy="21523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Ensure all literature, data, prior work, graphics, etc., referenced in the presentation are properly cited.</a:t>
            </a:r>
          </a:p>
        </p:txBody>
      </p:sp>
      <p:sp>
        <p:nvSpPr>
          <p:cNvPr id="22" name="Rectangle: Single Corner Rounded 21">
            <a:extLst>
              <a:ext uri="{FF2B5EF4-FFF2-40B4-BE49-F238E27FC236}">
                <a16:creationId xmlns:a16="http://schemas.microsoft.com/office/drawing/2014/main" id="{53B7AC64-269E-C19F-5BA1-4A6B4ED8B96F}"/>
              </a:ext>
            </a:extLst>
          </p:cNvPr>
          <p:cNvSpPr/>
          <p:nvPr/>
        </p:nvSpPr>
        <p:spPr>
          <a:xfrm>
            <a:off x="159026" y="5508067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0A305CA-436D-8097-DB90-FEA4B91F401A}"/>
              </a:ext>
            </a:extLst>
          </p:cNvPr>
          <p:cNvSpPr/>
          <p:nvPr/>
        </p:nvSpPr>
        <p:spPr>
          <a:xfrm>
            <a:off x="159026" y="5824590"/>
            <a:ext cx="2822713" cy="88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Disclose all financial or personal relationships that could influence the research or outcomes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4" name="Rectangle: Single Corner Rounded 14">
            <a:extLst>
              <a:ext uri="{FF2B5EF4-FFF2-40B4-BE49-F238E27FC236}">
                <a16:creationId xmlns:a16="http://schemas.microsoft.com/office/drawing/2014/main" id="{76086A7E-7401-E301-41CB-2DE3E5C526C6}"/>
              </a:ext>
            </a:extLst>
          </p:cNvPr>
          <p:cNvSpPr/>
          <p:nvPr/>
        </p:nvSpPr>
        <p:spPr>
          <a:xfrm>
            <a:off x="6179930" y="1620079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</p:txBody>
      </p:sp>
      <p:sp>
        <p:nvSpPr>
          <p:cNvPr id="25" name="Rectangle: Single Corner Rounded 17">
            <a:extLst>
              <a:ext uri="{FF2B5EF4-FFF2-40B4-BE49-F238E27FC236}">
                <a16:creationId xmlns:a16="http://schemas.microsoft.com/office/drawing/2014/main" id="{288EEC29-9401-C57D-33DE-D652B880E66C}"/>
              </a:ext>
            </a:extLst>
          </p:cNvPr>
          <p:cNvSpPr/>
          <p:nvPr/>
        </p:nvSpPr>
        <p:spPr>
          <a:xfrm>
            <a:off x="9190383" y="1620079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/ Conclusion</a:t>
            </a:r>
          </a:p>
        </p:txBody>
      </p:sp>
      <p:sp>
        <p:nvSpPr>
          <p:cNvPr id="26" name="Rectangle: Single Corner Rounded 7">
            <a:extLst>
              <a:ext uri="{FF2B5EF4-FFF2-40B4-BE49-F238E27FC236}">
                <a16:creationId xmlns:a16="http://schemas.microsoft.com/office/drawing/2014/main" id="{A399924B-ACF2-2674-87D6-2EBE589E0F98}"/>
              </a:ext>
            </a:extLst>
          </p:cNvPr>
          <p:cNvSpPr/>
          <p:nvPr/>
        </p:nvSpPr>
        <p:spPr>
          <a:xfrm>
            <a:off x="159026" y="1620079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28" name="Rectangle: Single Corner Rounded 2">
            <a:extLst>
              <a:ext uri="{FF2B5EF4-FFF2-40B4-BE49-F238E27FC236}">
                <a16:creationId xmlns:a16="http://schemas.microsoft.com/office/drawing/2014/main" id="{88BA53B4-09A2-0689-01D3-8D43FCDC1B81}"/>
              </a:ext>
            </a:extLst>
          </p:cNvPr>
          <p:cNvSpPr/>
          <p:nvPr/>
        </p:nvSpPr>
        <p:spPr>
          <a:xfrm>
            <a:off x="9190382" y="4227444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Reference(s)</a:t>
            </a:r>
          </a:p>
        </p:txBody>
      </p:sp>
      <p:pic>
        <p:nvPicPr>
          <p:cNvPr id="30" name="Picture 29" descr="A logo with white text&#10;&#10;Description automatically generated">
            <a:extLst>
              <a:ext uri="{FF2B5EF4-FFF2-40B4-BE49-F238E27FC236}">
                <a16:creationId xmlns:a16="http://schemas.microsoft.com/office/drawing/2014/main" id="{56A23C1E-2FA3-B1CD-ADD6-A8D1AC098F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1115" y="213606"/>
            <a:ext cx="1115088" cy="795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725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62204D-08AE-1515-C66F-C4998DC883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Single Corner Rounded 21">
            <a:extLst>
              <a:ext uri="{FF2B5EF4-FFF2-40B4-BE49-F238E27FC236}">
                <a16:creationId xmlns:a16="http://schemas.microsoft.com/office/drawing/2014/main" id="{C4887528-EE34-ECB7-7A4B-7D055FC2F4C7}"/>
              </a:ext>
            </a:extLst>
          </p:cNvPr>
          <p:cNvSpPr/>
          <p:nvPr/>
        </p:nvSpPr>
        <p:spPr>
          <a:xfrm>
            <a:off x="159020" y="5668171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46FB51-9E76-01A3-5D91-181B4DE50B39}"/>
              </a:ext>
            </a:extLst>
          </p:cNvPr>
          <p:cNvSpPr/>
          <p:nvPr/>
        </p:nvSpPr>
        <p:spPr>
          <a:xfrm>
            <a:off x="159020" y="5980117"/>
            <a:ext cx="2822713" cy="6803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Disclose all financial or personal relationships that could influence the research or outcomes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23C54E-9BAB-14C3-A647-57B3C80BE374}"/>
              </a:ext>
            </a:extLst>
          </p:cNvPr>
          <p:cNvSpPr/>
          <p:nvPr/>
        </p:nvSpPr>
        <p:spPr>
          <a:xfrm>
            <a:off x="197960" y="0"/>
            <a:ext cx="11994040" cy="12920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4400" b="1" dirty="0">
                <a:solidFill>
                  <a:schemeClr val="bg1"/>
                </a:solidFill>
                <a:latin typeface="Arial"/>
                <a:cs typeface="Arial"/>
              </a:rPr>
              <a:t>Title</a:t>
            </a:r>
          </a:p>
          <a:p>
            <a:r>
              <a:rPr lang="en-US" sz="1600" b="1" dirty="0">
                <a:solidFill>
                  <a:schemeClr val="bg1"/>
                </a:solidFill>
                <a:latin typeface="Arial"/>
                <a:cs typeface="Arial"/>
              </a:rPr>
              <a:t>Name(s) | Name of Organization</a:t>
            </a:r>
          </a:p>
        </p:txBody>
      </p:sp>
      <p:sp>
        <p:nvSpPr>
          <p:cNvPr id="12" name="Rectangle: Single Corner Rounded 11">
            <a:extLst>
              <a:ext uri="{FF2B5EF4-FFF2-40B4-BE49-F238E27FC236}">
                <a16:creationId xmlns:a16="http://schemas.microsoft.com/office/drawing/2014/main" id="{8D37E4F1-5C94-92FC-F6B3-63E8A7B5215F}"/>
              </a:ext>
            </a:extLst>
          </p:cNvPr>
          <p:cNvSpPr/>
          <p:nvPr/>
        </p:nvSpPr>
        <p:spPr>
          <a:xfrm>
            <a:off x="3169478" y="1620079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F8FA34-72C6-CE21-4CBE-189A01A95530}"/>
              </a:ext>
            </a:extLst>
          </p:cNvPr>
          <p:cNvSpPr/>
          <p:nvPr/>
        </p:nvSpPr>
        <p:spPr>
          <a:xfrm>
            <a:off x="3169478" y="1936602"/>
            <a:ext cx="2822713" cy="12965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Describe the approach, including study design, participants, data collection, and analysis methods.</a:t>
            </a: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9905AE-9452-680C-CA16-823880A37D5E}"/>
              </a:ext>
            </a:extLst>
          </p:cNvPr>
          <p:cNvSpPr/>
          <p:nvPr/>
        </p:nvSpPr>
        <p:spPr>
          <a:xfrm>
            <a:off x="6179930" y="1936602"/>
            <a:ext cx="2822713" cy="12965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1400" dirty="0">
                <a:solidFill>
                  <a:schemeClr val="tx1"/>
                </a:solidFill>
                <a:latin typeface="Arial"/>
                <a:cs typeface="Arial"/>
              </a:rPr>
              <a:t>Interpret the results, highlighting their significance, implications, and potential limitations.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0C72633-31D9-99CE-0FE7-791588746E2C}"/>
              </a:ext>
            </a:extLst>
          </p:cNvPr>
          <p:cNvSpPr/>
          <p:nvPr/>
        </p:nvSpPr>
        <p:spPr>
          <a:xfrm>
            <a:off x="9190383" y="1936602"/>
            <a:ext cx="2822713" cy="12965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Summarize the key findings of the project or research, often with the support of data tables or figures.</a:t>
            </a:r>
            <a:endParaRPr lang="en-US" sz="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: Single Corner Rounded 47">
            <a:extLst>
              <a:ext uri="{FF2B5EF4-FFF2-40B4-BE49-F238E27FC236}">
                <a16:creationId xmlns:a16="http://schemas.microsoft.com/office/drawing/2014/main" id="{904C8DB1-388F-ABDC-F7E1-97E6B4AAAD47}"/>
              </a:ext>
            </a:extLst>
          </p:cNvPr>
          <p:cNvSpPr/>
          <p:nvPr/>
        </p:nvSpPr>
        <p:spPr>
          <a:xfrm>
            <a:off x="159015" y="3307451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Objective(s)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0E2E3A0-C5C6-31AC-126B-0B00114A7580}"/>
              </a:ext>
            </a:extLst>
          </p:cNvPr>
          <p:cNvSpPr/>
          <p:nvPr/>
        </p:nvSpPr>
        <p:spPr>
          <a:xfrm>
            <a:off x="159016" y="3622268"/>
            <a:ext cx="2822713" cy="7178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Identify the specific aims or research questions the project seeks to answer</a:t>
            </a:r>
            <a:r>
              <a:rPr lang="en-US" sz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60D5813-4A24-21A0-22B0-C8696AE1A66E}"/>
              </a:ext>
            </a:extLst>
          </p:cNvPr>
          <p:cNvSpPr/>
          <p:nvPr/>
        </p:nvSpPr>
        <p:spPr>
          <a:xfrm>
            <a:off x="3169478" y="3307451"/>
            <a:ext cx="8796725" cy="339041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REPLACE 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WITH GRAPHICS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(charts, graphs, diagrams, etc.) that effectively convey the data or concepts. </a:t>
            </a: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: Single Corner Rounded 21">
            <a:extLst>
              <a:ext uri="{FF2B5EF4-FFF2-40B4-BE49-F238E27FC236}">
                <a16:creationId xmlns:a16="http://schemas.microsoft.com/office/drawing/2014/main" id="{6450793B-6555-7866-EDA1-4E28CC8F7D9E}"/>
              </a:ext>
            </a:extLst>
          </p:cNvPr>
          <p:cNvSpPr/>
          <p:nvPr/>
        </p:nvSpPr>
        <p:spPr>
          <a:xfrm>
            <a:off x="159019" y="4395145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Reference(s)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FE18EA0-DADC-CA5E-57F8-5464DF2A261E}"/>
              </a:ext>
            </a:extLst>
          </p:cNvPr>
          <p:cNvSpPr/>
          <p:nvPr/>
        </p:nvSpPr>
        <p:spPr>
          <a:xfrm>
            <a:off x="159016" y="4734983"/>
            <a:ext cx="2822713" cy="6939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Ensure all literature, data, prior work, graphics, etc., referenced in the presentation are properly cited.</a:t>
            </a:r>
          </a:p>
        </p:txBody>
      </p:sp>
      <p:sp>
        <p:nvSpPr>
          <p:cNvPr id="24" name="Rectangle: Single Corner Rounded 14">
            <a:extLst>
              <a:ext uri="{FF2B5EF4-FFF2-40B4-BE49-F238E27FC236}">
                <a16:creationId xmlns:a16="http://schemas.microsoft.com/office/drawing/2014/main" id="{0127A5AB-3AAD-122D-0FF8-D14675054480}"/>
              </a:ext>
            </a:extLst>
          </p:cNvPr>
          <p:cNvSpPr/>
          <p:nvPr/>
        </p:nvSpPr>
        <p:spPr>
          <a:xfrm>
            <a:off x="6179930" y="1620079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</p:txBody>
      </p:sp>
      <p:sp>
        <p:nvSpPr>
          <p:cNvPr id="25" name="Rectangle: Single Corner Rounded 17">
            <a:extLst>
              <a:ext uri="{FF2B5EF4-FFF2-40B4-BE49-F238E27FC236}">
                <a16:creationId xmlns:a16="http://schemas.microsoft.com/office/drawing/2014/main" id="{AC091E28-31B8-FB98-1059-002E9B3AD940}"/>
              </a:ext>
            </a:extLst>
          </p:cNvPr>
          <p:cNvSpPr/>
          <p:nvPr/>
        </p:nvSpPr>
        <p:spPr>
          <a:xfrm>
            <a:off x="9190383" y="1620079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/ Conclusion</a:t>
            </a:r>
          </a:p>
        </p:txBody>
      </p:sp>
      <p:sp>
        <p:nvSpPr>
          <p:cNvPr id="26" name="Rectangle: Single Corner Rounded 7">
            <a:extLst>
              <a:ext uri="{FF2B5EF4-FFF2-40B4-BE49-F238E27FC236}">
                <a16:creationId xmlns:a16="http://schemas.microsoft.com/office/drawing/2014/main" id="{69BAE851-0BA9-9C9D-1CEA-85F68A46341F}"/>
              </a:ext>
            </a:extLst>
          </p:cNvPr>
          <p:cNvSpPr/>
          <p:nvPr/>
        </p:nvSpPr>
        <p:spPr>
          <a:xfrm>
            <a:off x="159026" y="1620079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pic>
        <p:nvPicPr>
          <p:cNvPr id="30" name="Picture 29" descr="A logo with white text&#10;&#10;Description automatically generated">
            <a:extLst>
              <a:ext uri="{FF2B5EF4-FFF2-40B4-BE49-F238E27FC236}">
                <a16:creationId xmlns:a16="http://schemas.microsoft.com/office/drawing/2014/main" id="{FD0F35BE-B268-0A61-6E86-EB0C12729D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1115" y="213606"/>
            <a:ext cx="1115088" cy="7952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F421AB2-4877-00F9-7030-4213F63B992C}"/>
              </a:ext>
            </a:extLst>
          </p:cNvPr>
          <p:cNvSpPr/>
          <p:nvPr/>
        </p:nvSpPr>
        <p:spPr>
          <a:xfrm>
            <a:off x="159024" y="1936137"/>
            <a:ext cx="2822713" cy="1297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the purpose of the research and summarize the current knowledge, the knowledge gap, and how the research project proposes to address the knowledge gap.</a:t>
            </a:r>
          </a:p>
        </p:txBody>
      </p:sp>
    </p:spTree>
    <p:extLst>
      <p:ext uri="{BB962C8B-B14F-4D97-AF65-F5344CB8AC3E}">
        <p14:creationId xmlns:p14="http://schemas.microsoft.com/office/powerpoint/2010/main" val="93408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0D1E9C-28E1-4F70-D061-FCADDF4A16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C05570C-81E5-3C6D-4665-581FC904E53D}"/>
              </a:ext>
            </a:extLst>
          </p:cNvPr>
          <p:cNvSpPr/>
          <p:nvPr/>
        </p:nvSpPr>
        <p:spPr>
          <a:xfrm>
            <a:off x="9190381" y="4537996"/>
            <a:ext cx="2822713" cy="2169391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REPLACE 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WITH QR CODE TO LINK SUPPLEMENTAL MATERIAL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CB4318-8F2B-05B4-2783-01C92EDF6EDE}"/>
              </a:ext>
            </a:extLst>
          </p:cNvPr>
          <p:cNvSpPr/>
          <p:nvPr/>
        </p:nvSpPr>
        <p:spPr>
          <a:xfrm>
            <a:off x="197960" y="0"/>
            <a:ext cx="11994040" cy="12920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4400" b="1" dirty="0">
                <a:solidFill>
                  <a:schemeClr val="bg1"/>
                </a:solidFill>
                <a:latin typeface="Arial"/>
                <a:cs typeface="Arial"/>
              </a:rPr>
              <a:t>Title</a:t>
            </a:r>
          </a:p>
          <a:p>
            <a:r>
              <a:rPr lang="en-US" sz="1600" b="1" dirty="0">
                <a:solidFill>
                  <a:schemeClr val="bg1"/>
                </a:solidFill>
                <a:latin typeface="Arial"/>
                <a:cs typeface="Arial"/>
              </a:rPr>
              <a:t>Name(s) | Name of Organization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C4C87A7-4BB9-08B5-BAD7-CF3436BE4F1A}"/>
              </a:ext>
            </a:extLst>
          </p:cNvPr>
          <p:cNvSpPr/>
          <p:nvPr/>
        </p:nvSpPr>
        <p:spPr>
          <a:xfrm>
            <a:off x="159026" y="1936602"/>
            <a:ext cx="2822713" cy="21523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the purpose of the research and summarize the current knowledge, the knowledge gap, and how the research project proposes to address the knowledge gap.</a:t>
            </a:r>
          </a:p>
        </p:txBody>
      </p:sp>
      <p:sp>
        <p:nvSpPr>
          <p:cNvPr id="12" name="Rectangle: Single Corner Rounded 11">
            <a:extLst>
              <a:ext uri="{FF2B5EF4-FFF2-40B4-BE49-F238E27FC236}">
                <a16:creationId xmlns:a16="http://schemas.microsoft.com/office/drawing/2014/main" id="{9ABB09ED-9605-B25F-3EC7-C48F2D160981}"/>
              </a:ext>
            </a:extLst>
          </p:cNvPr>
          <p:cNvSpPr/>
          <p:nvPr/>
        </p:nvSpPr>
        <p:spPr>
          <a:xfrm>
            <a:off x="3169478" y="1620079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6F4D9D-2FF5-7A3A-328E-A849A2C30442}"/>
              </a:ext>
            </a:extLst>
          </p:cNvPr>
          <p:cNvSpPr/>
          <p:nvPr/>
        </p:nvSpPr>
        <p:spPr>
          <a:xfrm>
            <a:off x="3169478" y="1936602"/>
            <a:ext cx="2822713" cy="21523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Describe the approach, including study design, participants, data collection, and analysis methods.</a:t>
            </a: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7D79B6E-C4CD-326F-7013-FC94543FE95A}"/>
              </a:ext>
            </a:extLst>
          </p:cNvPr>
          <p:cNvSpPr/>
          <p:nvPr/>
        </p:nvSpPr>
        <p:spPr>
          <a:xfrm>
            <a:off x="6179930" y="1936602"/>
            <a:ext cx="2822713" cy="21523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1400" dirty="0">
                <a:solidFill>
                  <a:schemeClr val="tx1"/>
                </a:solidFill>
                <a:latin typeface="Arial"/>
                <a:cs typeface="Arial"/>
              </a:rPr>
              <a:t>Interpret the results, highlighting their significance, implications, and potential limitations.</a:t>
            </a:r>
          </a:p>
        </p:txBody>
      </p:sp>
      <p:sp>
        <p:nvSpPr>
          <p:cNvPr id="48" name="Rectangle: Single Corner Rounded 47">
            <a:extLst>
              <a:ext uri="{FF2B5EF4-FFF2-40B4-BE49-F238E27FC236}">
                <a16:creationId xmlns:a16="http://schemas.microsoft.com/office/drawing/2014/main" id="{8DD4565D-4F4F-A5B7-4839-D64DF79DD1FC}"/>
              </a:ext>
            </a:extLst>
          </p:cNvPr>
          <p:cNvSpPr/>
          <p:nvPr/>
        </p:nvSpPr>
        <p:spPr>
          <a:xfrm>
            <a:off x="159026" y="4227445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Objective(s)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45B0DF9-F0FB-674E-4B8B-05256F332271}"/>
              </a:ext>
            </a:extLst>
          </p:cNvPr>
          <p:cNvSpPr/>
          <p:nvPr/>
        </p:nvSpPr>
        <p:spPr>
          <a:xfrm>
            <a:off x="159026" y="4543968"/>
            <a:ext cx="2822713" cy="88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Identify the specific aims or research questions the project seeks to answer</a:t>
            </a:r>
            <a:r>
              <a:rPr lang="en-US" sz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10DCB6F-34E6-C777-7410-197CE6F3ECEF}"/>
              </a:ext>
            </a:extLst>
          </p:cNvPr>
          <p:cNvSpPr/>
          <p:nvPr/>
        </p:nvSpPr>
        <p:spPr>
          <a:xfrm>
            <a:off x="3169478" y="4227445"/>
            <a:ext cx="5833165" cy="247041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REPLACE 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WITH GRAPHICS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(charts, graphs, diagrams, etc.) that effectively convey the data or concepts. </a:t>
            </a: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: Single Corner Rounded 21">
            <a:extLst>
              <a:ext uri="{FF2B5EF4-FFF2-40B4-BE49-F238E27FC236}">
                <a16:creationId xmlns:a16="http://schemas.microsoft.com/office/drawing/2014/main" id="{E9BDA6F7-ECF6-7896-53FB-899F46BADE7A}"/>
              </a:ext>
            </a:extLst>
          </p:cNvPr>
          <p:cNvSpPr/>
          <p:nvPr/>
        </p:nvSpPr>
        <p:spPr>
          <a:xfrm>
            <a:off x="159026" y="5508067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2966DF6-962A-29B7-6FE0-D57F8979DF45}"/>
              </a:ext>
            </a:extLst>
          </p:cNvPr>
          <p:cNvSpPr/>
          <p:nvPr/>
        </p:nvSpPr>
        <p:spPr>
          <a:xfrm>
            <a:off x="159026" y="5824590"/>
            <a:ext cx="2822713" cy="88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Disclose all financial or personal relationships that could influence the research or outcomes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4" name="Rectangle: Single Corner Rounded 14">
            <a:extLst>
              <a:ext uri="{FF2B5EF4-FFF2-40B4-BE49-F238E27FC236}">
                <a16:creationId xmlns:a16="http://schemas.microsoft.com/office/drawing/2014/main" id="{841F6F4F-3C06-5511-2C69-2E86684498E2}"/>
              </a:ext>
            </a:extLst>
          </p:cNvPr>
          <p:cNvSpPr/>
          <p:nvPr/>
        </p:nvSpPr>
        <p:spPr>
          <a:xfrm>
            <a:off x="6179930" y="1620079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</p:txBody>
      </p:sp>
      <p:sp>
        <p:nvSpPr>
          <p:cNvPr id="25" name="Rectangle: Single Corner Rounded 17">
            <a:extLst>
              <a:ext uri="{FF2B5EF4-FFF2-40B4-BE49-F238E27FC236}">
                <a16:creationId xmlns:a16="http://schemas.microsoft.com/office/drawing/2014/main" id="{DF2459CB-24D0-6091-E771-07EFF2C9DA55}"/>
              </a:ext>
            </a:extLst>
          </p:cNvPr>
          <p:cNvSpPr/>
          <p:nvPr/>
        </p:nvSpPr>
        <p:spPr>
          <a:xfrm>
            <a:off x="9190381" y="1620079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/ Conclusion</a:t>
            </a:r>
          </a:p>
        </p:txBody>
      </p:sp>
      <p:sp>
        <p:nvSpPr>
          <p:cNvPr id="26" name="Rectangle: Single Corner Rounded 7">
            <a:extLst>
              <a:ext uri="{FF2B5EF4-FFF2-40B4-BE49-F238E27FC236}">
                <a16:creationId xmlns:a16="http://schemas.microsoft.com/office/drawing/2014/main" id="{6E470771-85C2-1232-E0E8-27FE69E7E35F}"/>
              </a:ext>
            </a:extLst>
          </p:cNvPr>
          <p:cNvSpPr/>
          <p:nvPr/>
        </p:nvSpPr>
        <p:spPr>
          <a:xfrm>
            <a:off x="159026" y="1620079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28" name="Rectangle: Single Corner Rounded 2">
            <a:extLst>
              <a:ext uri="{FF2B5EF4-FFF2-40B4-BE49-F238E27FC236}">
                <a16:creationId xmlns:a16="http://schemas.microsoft.com/office/drawing/2014/main" id="{97310446-920A-91F4-068C-FC12DA3C7AB5}"/>
              </a:ext>
            </a:extLst>
          </p:cNvPr>
          <p:cNvSpPr/>
          <p:nvPr/>
        </p:nvSpPr>
        <p:spPr>
          <a:xfrm>
            <a:off x="9190381" y="2915714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Reference(s)</a:t>
            </a:r>
          </a:p>
        </p:txBody>
      </p:sp>
      <p:pic>
        <p:nvPicPr>
          <p:cNvPr id="30" name="Picture 29" descr="A logo with white text&#10;&#10;Description automatically generated">
            <a:extLst>
              <a:ext uri="{FF2B5EF4-FFF2-40B4-BE49-F238E27FC236}">
                <a16:creationId xmlns:a16="http://schemas.microsoft.com/office/drawing/2014/main" id="{719BE79E-AFBF-AB54-5767-368017437A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1115" y="213606"/>
            <a:ext cx="1115088" cy="79528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CB997B8-03D1-9CD8-D692-DA01D7ED435B}"/>
              </a:ext>
            </a:extLst>
          </p:cNvPr>
          <p:cNvSpPr/>
          <p:nvPr/>
        </p:nvSpPr>
        <p:spPr>
          <a:xfrm>
            <a:off x="9190381" y="3232237"/>
            <a:ext cx="2822713" cy="834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Ensure all literature, data, prior work, graphics, etc., referenced in the presentation are properly cited.</a:t>
            </a:r>
          </a:p>
        </p:txBody>
      </p:sp>
      <p:sp>
        <p:nvSpPr>
          <p:cNvPr id="7" name="Rectangle: Single Corner Rounded 21">
            <a:extLst>
              <a:ext uri="{FF2B5EF4-FFF2-40B4-BE49-F238E27FC236}">
                <a16:creationId xmlns:a16="http://schemas.microsoft.com/office/drawing/2014/main" id="{99615C0B-B254-BA9D-574B-FF8CEB374ACB}"/>
              </a:ext>
            </a:extLst>
          </p:cNvPr>
          <p:cNvSpPr/>
          <p:nvPr/>
        </p:nvSpPr>
        <p:spPr>
          <a:xfrm>
            <a:off x="9190381" y="4221474"/>
            <a:ext cx="2822713" cy="316523"/>
          </a:xfrm>
          <a:prstGeom prst="round1Rect">
            <a:avLst/>
          </a:prstGeom>
          <a:solidFill>
            <a:srgbClr val="0063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QR Code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B3F4D94-9E10-9E78-0D67-0CBD922F2927}"/>
              </a:ext>
            </a:extLst>
          </p:cNvPr>
          <p:cNvSpPr/>
          <p:nvPr/>
        </p:nvSpPr>
        <p:spPr>
          <a:xfrm>
            <a:off x="9190381" y="1936602"/>
            <a:ext cx="2822713" cy="88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Summarize the key findings of the project or research, often with the support of data tables or figures.</a:t>
            </a: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500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875</Words>
  <Application>Microsoft Office PowerPoint</Application>
  <PresentationFormat>Widescreen</PresentationFormat>
  <Paragraphs>92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Jonathan  Rivera</dc:creator>
  <cp:lastModifiedBy>Jonathan  Rivera</cp:lastModifiedBy>
  <cp:revision>4</cp:revision>
  <dcterms:created xsi:type="dcterms:W3CDTF">2024-12-17T18:57:06Z</dcterms:created>
  <dcterms:modified xsi:type="dcterms:W3CDTF">2024-12-20T18:54:13Z</dcterms:modified>
</cp:coreProperties>
</file>