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3"/>
  </p:notesMasterIdLst>
  <p:sldIdLst>
    <p:sldId id="278" r:id="rId5"/>
    <p:sldId id="279" r:id="rId6"/>
    <p:sldId id="281" r:id="rId7"/>
    <p:sldId id="292" r:id="rId8"/>
    <p:sldId id="294" r:id="rId9"/>
    <p:sldId id="295" r:id="rId10"/>
    <p:sldId id="297" r:id="rId11"/>
    <p:sldId id="299" r:id="rId12"/>
    <p:sldId id="300" r:id="rId13"/>
    <p:sldId id="8660" r:id="rId14"/>
    <p:sldId id="301" r:id="rId15"/>
    <p:sldId id="302" r:id="rId16"/>
    <p:sldId id="296" r:id="rId17"/>
    <p:sldId id="304" r:id="rId18"/>
    <p:sldId id="8661" r:id="rId19"/>
    <p:sldId id="305" r:id="rId20"/>
    <p:sldId id="306" r:id="rId21"/>
    <p:sldId id="307" r:id="rId22"/>
    <p:sldId id="8664" r:id="rId23"/>
    <p:sldId id="8665" r:id="rId24"/>
    <p:sldId id="8666" r:id="rId25"/>
    <p:sldId id="303" r:id="rId26"/>
    <p:sldId id="291" r:id="rId27"/>
    <p:sldId id="308" r:id="rId28"/>
    <p:sldId id="309" r:id="rId29"/>
    <p:sldId id="310" r:id="rId30"/>
    <p:sldId id="311" r:id="rId31"/>
    <p:sldId id="259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025 Fall Summit" id="{74D7DEF8-2225-6148-8295-700BDA4CB3D8}">
          <p14:sldIdLst>
            <p14:sldId id="278"/>
            <p14:sldId id="279"/>
          </p14:sldIdLst>
        </p14:section>
        <p14:section name="Timeline" id="{3A44E940-C96A-4449-AD67-EA8A4DA498FC}">
          <p14:sldIdLst>
            <p14:sldId id="281"/>
            <p14:sldId id="292"/>
            <p14:sldId id="294"/>
            <p14:sldId id="295"/>
          </p14:sldIdLst>
        </p14:section>
        <p14:section name="Abstract Submission" id="{49DD3DE3-086B-C24A-AD89-61219FD3C946}">
          <p14:sldIdLst>
            <p14:sldId id="297"/>
            <p14:sldId id="299"/>
            <p14:sldId id="300"/>
            <p14:sldId id="8660"/>
            <p14:sldId id="301"/>
            <p14:sldId id="302"/>
          </p14:sldIdLst>
        </p14:section>
        <p14:section name="Poster Submission" id="{8E8BC116-65D8-A249-826B-7F6A07BFFB6D}">
          <p14:sldIdLst>
            <p14:sldId id="296"/>
            <p14:sldId id="304"/>
            <p14:sldId id="8661"/>
            <p14:sldId id="305"/>
            <p14:sldId id="306"/>
            <p14:sldId id="307"/>
            <p14:sldId id="8664"/>
          </p14:sldIdLst>
        </p14:section>
        <p14:section name="FAQ &amp; Support" id="{96ABA6FC-1A43-4265-ACA9-8FA13E2070E7}">
          <p14:sldIdLst>
            <p14:sldId id="8665"/>
            <p14:sldId id="8666"/>
          </p14:sldIdLst>
        </p14:section>
        <p14:section name="Poster Templates" id="{45FC9448-2708-4D24-9A21-E749807F733B}">
          <p14:sldIdLst>
            <p14:sldId id="303"/>
            <p14:sldId id="291"/>
            <p14:sldId id="308"/>
            <p14:sldId id="309"/>
            <p14:sldId id="310"/>
            <p14:sldId id="311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66"/>
    <a:srgbClr val="1FA3D6"/>
    <a:srgbClr val="002B4E"/>
    <a:srgbClr val="0766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FDC265-89AA-8160-3064-D23BFF81305A}" v="110" dt="2025-05-28T17:41:29.443"/>
    <p1510:client id="{35390F5A-A217-1136-09BF-F783073A9D28}" v="380" dt="2025-05-28T14:31:14.145"/>
    <p1510:client id="{78116979-32D9-3B1A-A480-965310D7B69F}" v="67" dt="2025-05-27T15:09:33.0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2"/>
    <p:restoredTop sz="94699"/>
  </p:normalViewPr>
  <p:slideViewPr>
    <p:cSldViewPr snapToGrid="0">
      <p:cViewPr varScale="1">
        <p:scale>
          <a:sx n="120" d="100"/>
          <a:sy n="120" d="100"/>
        </p:scale>
        <p:origin x="184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ED47D-2BD6-484D-9E2F-97988524C6CF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AE99CE2-A74E-714F-A00F-D4BBF9629C6B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(III) Hot Topic</a:t>
          </a:r>
        </a:p>
      </dgm:t>
    </dgm:pt>
    <dgm:pt modelId="{A1624B46-40A4-634A-90A7-3B9A63C44FF6}" type="parTrans" cxnId="{B2812DFD-5FBD-4F4D-A094-6DA0C356404A}">
      <dgm:prSet/>
      <dgm:spPr/>
      <dgm:t>
        <a:bodyPr/>
        <a:lstStyle/>
        <a:p>
          <a:endParaRPr lang="en-US"/>
        </a:p>
      </dgm:t>
    </dgm:pt>
    <dgm:pt modelId="{2CAA40C2-D52D-A643-AE05-9A18C43B1BD9}" type="sibTrans" cxnId="{B2812DFD-5FBD-4F4D-A094-6DA0C356404A}">
      <dgm:prSet/>
      <dgm:spPr/>
      <dgm:t>
        <a:bodyPr/>
        <a:lstStyle/>
        <a:p>
          <a:endParaRPr lang="en-US"/>
        </a:p>
      </dgm:t>
    </dgm:pt>
    <dgm:pt modelId="{96EFE431-950B-F943-9091-67311189B545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(IV) Original Research</a:t>
          </a:r>
        </a:p>
      </dgm:t>
    </dgm:pt>
    <dgm:pt modelId="{8AD7291C-053A-1D44-A6BE-79E0F404A263}" type="parTrans" cxnId="{22FD7A5A-33F2-3943-AB94-D64899C4290E}">
      <dgm:prSet/>
      <dgm:spPr/>
      <dgm:t>
        <a:bodyPr/>
        <a:lstStyle/>
        <a:p>
          <a:endParaRPr lang="en-US"/>
        </a:p>
      </dgm:t>
    </dgm:pt>
    <dgm:pt modelId="{70F97BF5-BC10-4A49-94AE-1A400A4096D6}" type="sibTrans" cxnId="{22FD7A5A-33F2-3943-AB94-D64899C4290E}">
      <dgm:prSet/>
      <dgm:spPr/>
      <dgm:t>
        <a:bodyPr/>
        <a:lstStyle/>
        <a:p>
          <a:endParaRPr lang="en-US"/>
        </a:p>
      </dgm:t>
    </dgm:pt>
    <dgm:pt modelId="{49BBA51E-5F7E-DA41-A547-F36A1502B165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(V) Review</a:t>
          </a:r>
        </a:p>
      </dgm:t>
    </dgm:pt>
    <dgm:pt modelId="{378AE8A5-DA82-A54C-9ACA-2CF947CCA6EB}" type="parTrans" cxnId="{7E18FD54-50B6-DD4D-9FF2-E65142DF5AC1}">
      <dgm:prSet/>
      <dgm:spPr/>
      <dgm:t>
        <a:bodyPr/>
        <a:lstStyle/>
        <a:p>
          <a:endParaRPr lang="en-US"/>
        </a:p>
      </dgm:t>
    </dgm:pt>
    <dgm:pt modelId="{62817253-BD74-5F42-B571-970ECF27A90A}" type="sibTrans" cxnId="{7E18FD54-50B6-DD4D-9FF2-E65142DF5AC1}">
      <dgm:prSet/>
      <dgm:spPr/>
      <dgm:t>
        <a:bodyPr/>
        <a:lstStyle/>
        <a:p>
          <a:endParaRPr lang="en-US"/>
        </a:p>
      </dgm:t>
    </dgm:pt>
    <dgm:pt modelId="{B4B3A269-854B-5B47-8598-1E6971048271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Service of Program/Background</a:t>
          </a:r>
        </a:p>
      </dgm:t>
    </dgm:pt>
    <dgm:pt modelId="{DC2A9F0F-43C2-B048-83E1-D2A28FF1AD9F}" type="parTrans" cxnId="{6D6C906A-EA53-4040-82F1-26F337F8BF1D}">
      <dgm:prSet/>
      <dgm:spPr/>
      <dgm:t>
        <a:bodyPr/>
        <a:lstStyle/>
        <a:p>
          <a:endParaRPr lang="en-US"/>
        </a:p>
      </dgm:t>
    </dgm:pt>
    <dgm:pt modelId="{128C8462-22BB-6D4D-BD30-3B7A13273E77}" type="sibTrans" cxnId="{6D6C906A-EA53-4040-82F1-26F337F8BF1D}">
      <dgm:prSet/>
      <dgm:spPr/>
      <dgm:t>
        <a:bodyPr/>
        <a:lstStyle/>
        <a:p>
          <a:endParaRPr lang="en-US"/>
        </a:p>
      </dgm:t>
    </dgm:pt>
    <dgm:pt modelId="{BEB543D3-E466-DB4C-AC82-11C842D72B2A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Justification/Documentation</a:t>
          </a:r>
        </a:p>
      </dgm:t>
    </dgm:pt>
    <dgm:pt modelId="{7A904E03-026A-B043-9DBF-F539DCEC32E5}" type="parTrans" cxnId="{7E3DA9B9-76E6-BC4E-89D9-356AFDE08DBC}">
      <dgm:prSet/>
      <dgm:spPr/>
      <dgm:t>
        <a:bodyPr/>
        <a:lstStyle/>
        <a:p>
          <a:endParaRPr lang="en-US"/>
        </a:p>
      </dgm:t>
    </dgm:pt>
    <dgm:pt modelId="{3F1D938D-6AE0-3342-8338-D5E7417865C7}" type="sibTrans" cxnId="{7E3DA9B9-76E6-BC4E-89D9-356AFDE08DBC}">
      <dgm:prSet/>
      <dgm:spPr/>
      <dgm:t>
        <a:bodyPr/>
        <a:lstStyle/>
        <a:p>
          <a:endParaRPr lang="en-US"/>
        </a:p>
      </dgm:t>
    </dgm:pt>
    <dgm:pt modelId="{3811F8A5-B3D7-DD45-9773-DA78BC2CD3E4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Adaptability</a:t>
          </a:r>
        </a:p>
      </dgm:t>
    </dgm:pt>
    <dgm:pt modelId="{8D8A8673-470A-9542-8E6A-975054F7CE80}" type="parTrans" cxnId="{FEE073FD-EBE1-D844-9303-D0ACCC3FBCE1}">
      <dgm:prSet/>
      <dgm:spPr/>
      <dgm:t>
        <a:bodyPr/>
        <a:lstStyle/>
        <a:p>
          <a:endParaRPr lang="en-US"/>
        </a:p>
      </dgm:t>
    </dgm:pt>
    <dgm:pt modelId="{4B57AA5F-FE5F-784D-8D4B-3232D3750AC2}" type="sibTrans" cxnId="{FEE073FD-EBE1-D844-9303-D0ACCC3FBCE1}">
      <dgm:prSet/>
      <dgm:spPr/>
      <dgm:t>
        <a:bodyPr/>
        <a:lstStyle/>
        <a:p>
          <a:endParaRPr lang="en-US"/>
        </a:p>
      </dgm:t>
    </dgm:pt>
    <dgm:pt modelId="{054686E0-ECAE-614C-805D-CACB8D07E1E6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Significance </a:t>
          </a:r>
        </a:p>
      </dgm:t>
    </dgm:pt>
    <dgm:pt modelId="{45769999-2119-4744-ACED-8AE376420B18}" type="parTrans" cxnId="{CE57AFEF-7275-7C45-AFE6-C8BEFF08379A}">
      <dgm:prSet/>
      <dgm:spPr/>
      <dgm:t>
        <a:bodyPr/>
        <a:lstStyle/>
        <a:p>
          <a:endParaRPr lang="en-US"/>
        </a:p>
      </dgm:t>
    </dgm:pt>
    <dgm:pt modelId="{0D19D852-E0FD-7A42-8EAB-FBBEE4E40246}" type="sibTrans" cxnId="{CE57AFEF-7275-7C45-AFE6-C8BEFF08379A}">
      <dgm:prSet/>
      <dgm:spPr/>
      <dgm:t>
        <a:bodyPr/>
        <a:lstStyle/>
        <a:p>
          <a:endParaRPr lang="en-US"/>
        </a:p>
      </dgm:t>
    </dgm:pt>
    <dgm:pt modelId="{8BFD1582-5E17-934B-A28E-67EA760A9827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28909A99-48D7-0F4D-92D0-B5C8E545A129}" type="parTrans" cxnId="{B92F7414-5905-FB4B-9667-07E589DF8264}">
      <dgm:prSet/>
      <dgm:spPr/>
      <dgm:t>
        <a:bodyPr/>
        <a:lstStyle/>
        <a:p>
          <a:endParaRPr lang="en-US"/>
        </a:p>
      </dgm:t>
    </dgm:pt>
    <dgm:pt modelId="{22FDEF40-F243-2546-B2B3-FB02B8B26AF4}" type="sibTrans" cxnId="{B92F7414-5905-FB4B-9667-07E589DF8264}">
      <dgm:prSet/>
      <dgm:spPr/>
      <dgm:t>
        <a:bodyPr/>
        <a:lstStyle/>
        <a:p>
          <a:endParaRPr lang="en-US"/>
        </a:p>
      </dgm:t>
    </dgm:pt>
    <dgm:pt modelId="{DE27E4C7-5C9F-4040-B8D1-EAE00894E1C9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Research Question/Hypothesis</a:t>
          </a:r>
        </a:p>
      </dgm:t>
    </dgm:pt>
    <dgm:pt modelId="{FF9B691B-3FD3-BD48-BEF6-0B458DAD18FC}" type="parTrans" cxnId="{B9E22148-F5EE-874D-9103-3315F757A452}">
      <dgm:prSet/>
      <dgm:spPr/>
      <dgm:t>
        <a:bodyPr/>
        <a:lstStyle/>
        <a:p>
          <a:endParaRPr lang="en-US"/>
        </a:p>
      </dgm:t>
    </dgm:pt>
    <dgm:pt modelId="{5B2CC3AA-EABC-6043-B69A-CC0759DC7462}" type="sibTrans" cxnId="{B9E22148-F5EE-874D-9103-3315F757A452}">
      <dgm:prSet/>
      <dgm:spPr/>
      <dgm:t>
        <a:bodyPr/>
        <a:lstStyle/>
        <a:p>
          <a:endParaRPr lang="en-US"/>
        </a:p>
      </dgm:t>
    </dgm:pt>
    <dgm:pt modelId="{C530390E-D2B2-DE4B-B634-F509D934CD35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Study Design</a:t>
          </a:r>
        </a:p>
      </dgm:t>
    </dgm:pt>
    <dgm:pt modelId="{54208EFC-2B1E-CC4A-B0D9-2C92E86BA142}" type="parTrans" cxnId="{FCC92FB4-77AB-F441-9E75-E36C042DEA45}">
      <dgm:prSet/>
      <dgm:spPr/>
      <dgm:t>
        <a:bodyPr/>
        <a:lstStyle/>
        <a:p>
          <a:endParaRPr lang="en-US"/>
        </a:p>
      </dgm:t>
    </dgm:pt>
    <dgm:pt modelId="{5C49ED23-7569-4A46-AD3D-43254B4A5F17}" type="sibTrans" cxnId="{FCC92FB4-77AB-F441-9E75-E36C042DEA45}">
      <dgm:prSet/>
      <dgm:spPr/>
      <dgm:t>
        <a:bodyPr/>
        <a:lstStyle/>
        <a:p>
          <a:endParaRPr lang="en-US"/>
        </a:p>
      </dgm:t>
    </dgm:pt>
    <dgm:pt modelId="{C1ECD6EB-B4E6-B14F-97B4-3B215E01BE5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Methods</a:t>
          </a:r>
        </a:p>
      </dgm:t>
    </dgm:pt>
    <dgm:pt modelId="{EA6DB8DE-281B-D048-B518-783D8343C337}" type="parTrans" cxnId="{5EC47DDA-EC09-FF45-A30C-62CACFAB093C}">
      <dgm:prSet/>
      <dgm:spPr/>
      <dgm:t>
        <a:bodyPr/>
        <a:lstStyle/>
        <a:p>
          <a:endParaRPr lang="en-US"/>
        </a:p>
      </dgm:t>
    </dgm:pt>
    <dgm:pt modelId="{1BBBA075-1235-5047-981E-655B2DAFCBE7}" type="sibTrans" cxnId="{5EC47DDA-EC09-FF45-A30C-62CACFAB093C}">
      <dgm:prSet/>
      <dgm:spPr/>
      <dgm:t>
        <a:bodyPr/>
        <a:lstStyle/>
        <a:p>
          <a:endParaRPr lang="en-US"/>
        </a:p>
      </dgm:t>
    </dgm:pt>
    <dgm:pt modelId="{1C2958AC-633C-CB48-A9F2-77DC5F7E4D92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Results</a:t>
          </a:r>
        </a:p>
      </dgm:t>
    </dgm:pt>
    <dgm:pt modelId="{844D184B-43E8-CB42-A36E-78E8044AF0F0}" type="parTrans" cxnId="{DC25CBD5-231D-2242-B6FF-800D145E3E42}">
      <dgm:prSet/>
      <dgm:spPr/>
      <dgm:t>
        <a:bodyPr/>
        <a:lstStyle/>
        <a:p>
          <a:endParaRPr lang="en-US"/>
        </a:p>
      </dgm:t>
    </dgm:pt>
    <dgm:pt modelId="{1EFC33D2-CF87-4A40-B497-1D33B0F392F8}" type="sibTrans" cxnId="{DC25CBD5-231D-2242-B6FF-800D145E3E42}">
      <dgm:prSet/>
      <dgm:spPr/>
      <dgm:t>
        <a:bodyPr/>
        <a:lstStyle/>
        <a:p>
          <a:endParaRPr lang="en-US"/>
        </a:p>
      </dgm:t>
    </dgm:pt>
    <dgm:pt modelId="{27BBB8F2-64BF-B346-AF92-3A69972EC83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Conclusions</a:t>
          </a:r>
        </a:p>
      </dgm:t>
    </dgm:pt>
    <dgm:pt modelId="{19C8878E-36CA-6341-97BC-21320E611B45}" type="parTrans" cxnId="{9A3720A9-4889-AF4C-A7DE-EA2D26938F5B}">
      <dgm:prSet/>
      <dgm:spPr/>
      <dgm:t>
        <a:bodyPr/>
        <a:lstStyle/>
        <a:p>
          <a:endParaRPr lang="en-US"/>
        </a:p>
      </dgm:t>
    </dgm:pt>
    <dgm:pt modelId="{36D50FF8-27D6-D249-93B2-1AD97FF6FED2}" type="sibTrans" cxnId="{9A3720A9-4889-AF4C-A7DE-EA2D26938F5B}">
      <dgm:prSet/>
      <dgm:spPr/>
      <dgm:t>
        <a:bodyPr/>
        <a:lstStyle/>
        <a:p>
          <a:endParaRPr lang="en-US"/>
        </a:p>
      </dgm:t>
    </dgm:pt>
    <dgm:pt modelId="{419BB131-0440-7448-B727-FB06948EDDF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3181E54A-7E77-6E40-BD1C-FC6584AD6C36}" type="parTrans" cxnId="{FF0A7669-2A9A-244F-8ED4-D208F74933EA}">
      <dgm:prSet/>
      <dgm:spPr/>
      <dgm:t>
        <a:bodyPr/>
        <a:lstStyle/>
        <a:p>
          <a:endParaRPr lang="en-US"/>
        </a:p>
      </dgm:t>
    </dgm:pt>
    <dgm:pt modelId="{84CE30C5-7026-074D-B106-8D1F407C7353}" type="sibTrans" cxnId="{FF0A7669-2A9A-244F-8ED4-D208F74933EA}">
      <dgm:prSet/>
      <dgm:spPr/>
      <dgm:t>
        <a:bodyPr/>
        <a:lstStyle/>
        <a:p>
          <a:endParaRPr lang="en-US"/>
        </a:p>
      </dgm:t>
    </dgm:pt>
    <dgm:pt modelId="{F5483A54-6523-B24F-935B-8B79144FDD16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Methods</a:t>
          </a:r>
        </a:p>
      </dgm:t>
    </dgm:pt>
    <dgm:pt modelId="{1CDA6B2C-9C73-0649-BC3E-EA9C1A8EFCD3}" type="parTrans" cxnId="{CF855A04-0DF4-CA4B-AA45-1968965EA9FB}">
      <dgm:prSet/>
      <dgm:spPr/>
      <dgm:t>
        <a:bodyPr/>
        <a:lstStyle/>
        <a:p>
          <a:endParaRPr lang="en-US"/>
        </a:p>
      </dgm:t>
    </dgm:pt>
    <dgm:pt modelId="{A5C7F58B-B55E-334F-AD6F-CCC2E95B8B91}" type="sibTrans" cxnId="{CF855A04-0DF4-CA4B-AA45-1968965EA9FB}">
      <dgm:prSet/>
      <dgm:spPr/>
      <dgm:t>
        <a:bodyPr/>
        <a:lstStyle/>
        <a:p>
          <a:endParaRPr lang="en-US"/>
        </a:p>
      </dgm:t>
    </dgm:pt>
    <dgm:pt modelId="{E025412F-8166-6F4C-8520-A03AD65EB2EB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Results/Primary Study Points</a:t>
          </a:r>
        </a:p>
      </dgm:t>
    </dgm:pt>
    <dgm:pt modelId="{1BC3014F-4B96-7846-914C-109E6DDBA0F2}" type="parTrans" cxnId="{04B9DE1C-439A-8A46-9AAB-3EC98FD3051E}">
      <dgm:prSet/>
      <dgm:spPr/>
      <dgm:t>
        <a:bodyPr/>
        <a:lstStyle/>
        <a:p>
          <a:endParaRPr lang="en-US"/>
        </a:p>
      </dgm:t>
    </dgm:pt>
    <dgm:pt modelId="{486D8076-7E53-E246-8522-668B153D7690}" type="sibTrans" cxnId="{04B9DE1C-439A-8A46-9AAB-3EC98FD3051E}">
      <dgm:prSet/>
      <dgm:spPr/>
      <dgm:t>
        <a:bodyPr/>
        <a:lstStyle/>
        <a:p>
          <a:endParaRPr lang="en-US"/>
        </a:p>
      </dgm:t>
    </dgm:pt>
    <dgm:pt modelId="{78FC6849-0E18-F74E-8E87-F2D77548D88C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Discussion</a:t>
          </a:r>
        </a:p>
      </dgm:t>
    </dgm:pt>
    <dgm:pt modelId="{7792921D-8AF5-A348-9FA8-45EEA2BB0686}" type="parTrans" cxnId="{2C68DD49-3474-354A-BD54-A54D63003B67}">
      <dgm:prSet/>
      <dgm:spPr/>
      <dgm:t>
        <a:bodyPr/>
        <a:lstStyle/>
        <a:p>
          <a:endParaRPr lang="en-US"/>
        </a:p>
      </dgm:t>
    </dgm:pt>
    <dgm:pt modelId="{D8160213-26ED-824F-9197-188E338CE369}" type="sibTrans" cxnId="{2C68DD49-3474-354A-BD54-A54D63003B67}">
      <dgm:prSet/>
      <dgm:spPr/>
      <dgm:t>
        <a:bodyPr/>
        <a:lstStyle/>
        <a:p>
          <a:endParaRPr lang="en-US"/>
        </a:p>
      </dgm:t>
    </dgm:pt>
    <dgm:pt modelId="{7A5B16AC-8900-BA4E-9719-86FC106802A7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Other</a:t>
          </a:r>
        </a:p>
      </dgm:t>
    </dgm:pt>
    <dgm:pt modelId="{8ADD32F8-9FED-2347-81A8-DCFD0E695029}" type="parTrans" cxnId="{71A6D6DA-9269-F34C-84C1-93134B7D3124}">
      <dgm:prSet/>
      <dgm:spPr/>
      <dgm:t>
        <a:bodyPr/>
        <a:lstStyle/>
        <a:p>
          <a:endParaRPr lang="en-US"/>
        </a:p>
      </dgm:t>
    </dgm:pt>
    <dgm:pt modelId="{80A88C0D-EAD0-9044-BF96-27783D9A3C52}" type="sibTrans" cxnId="{71A6D6DA-9269-F34C-84C1-93134B7D3124}">
      <dgm:prSet/>
      <dgm:spPr/>
      <dgm:t>
        <a:bodyPr/>
        <a:lstStyle/>
        <a:p>
          <a:endParaRPr lang="en-US"/>
        </a:p>
      </dgm:t>
    </dgm:pt>
    <dgm:pt modelId="{B80F314D-D91E-DC4B-8413-F1C10A7FB99F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</a:t>
          </a:r>
        </a:p>
      </dgm:t>
    </dgm:pt>
    <dgm:pt modelId="{AAA70BCF-610A-8D4D-9E3D-867298FBE3FD}" type="parTrans" cxnId="{55AC0104-17DD-E744-8C07-44259AFD76A9}">
      <dgm:prSet/>
      <dgm:spPr/>
      <dgm:t>
        <a:bodyPr/>
        <a:lstStyle/>
        <a:p>
          <a:endParaRPr lang="en-US"/>
        </a:p>
      </dgm:t>
    </dgm:pt>
    <dgm:pt modelId="{AF6B747C-1467-7841-A444-8C913CCCF0E9}" type="sibTrans" cxnId="{55AC0104-17DD-E744-8C07-44259AFD76A9}">
      <dgm:prSet/>
      <dgm:spPr/>
      <dgm:t>
        <a:bodyPr/>
        <a:lstStyle/>
        <a:p>
          <a:endParaRPr lang="en-US"/>
        </a:p>
      </dgm:t>
    </dgm:pt>
    <dgm:pt modelId="{22F26D29-55A8-E047-8048-6CB4E8434AE1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 (I) Case Report</a:t>
          </a:r>
        </a:p>
      </dgm:t>
    </dgm:pt>
    <dgm:pt modelId="{F5E81C56-01B3-C54B-A6EE-E268632DC81A}" type="parTrans" cxnId="{9D8DC1E3-4FB0-6846-B4A6-5B779084F044}">
      <dgm:prSet/>
      <dgm:spPr/>
      <dgm:t>
        <a:bodyPr/>
        <a:lstStyle/>
        <a:p>
          <a:endParaRPr lang="en-US"/>
        </a:p>
      </dgm:t>
    </dgm:pt>
    <dgm:pt modelId="{E0710527-CA9F-7848-91B1-95AC0E86DF77}" type="sibTrans" cxnId="{9D8DC1E3-4FB0-6846-B4A6-5B779084F044}">
      <dgm:prSet/>
      <dgm:spPr/>
      <dgm:t>
        <a:bodyPr/>
        <a:lstStyle/>
        <a:p>
          <a:endParaRPr lang="en-US"/>
        </a:p>
      </dgm:t>
    </dgm:pt>
    <dgm:pt modelId="{77CD1070-A450-3A45-A9DC-CAAE5D02558A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3B4E3534-2B8B-984B-A1BA-97768EF3D81D}" type="parTrans" cxnId="{686CBFF5-235C-5649-B5AB-D23391F6594E}">
      <dgm:prSet/>
      <dgm:spPr/>
      <dgm:t>
        <a:bodyPr/>
        <a:lstStyle/>
        <a:p>
          <a:endParaRPr lang="en-US"/>
        </a:p>
      </dgm:t>
    </dgm:pt>
    <dgm:pt modelId="{B8BB3C20-AB0C-F24B-B151-F29578716A79}" type="sibTrans" cxnId="{686CBFF5-235C-5649-B5AB-D23391F6594E}">
      <dgm:prSet/>
      <dgm:spPr/>
      <dgm:t>
        <a:bodyPr/>
        <a:lstStyle/>
        <a:p>
          <a:endParaRPr lang="en-US"/>
        </a:p>
      </dgm:t>
    </dgm:pt>
    <dgm:pt modelId="{78247960-1759-FB41-A207-9CEB90C05D41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Case</a:t>
          </a:r>
        </a:p>
      </dgm:t>
    </dgm:pt>
    <dgm:pt modelId="{F3877CBF-8BCE-BD41-9B86-2E8D9A49CA04}" type="parTrans" cxnId="{0C910DC2-3AC7-CB46-B7C4-493C04776E91}">
      <dgm:prSet/>
      <dgm:spPr/>
      <dgm:t>
        <a:bodyPr/>
        <a:lstStyle/>
        <a:p>
          <a:endParaRPr lang="en-US"/>
        </a:p>
      </dgm:t>
    </dgm:pt>
    <dgm:pt modelId="{4315B0F1-2FE1-514F-BC2A-95214D0B7B68}" type="sibTrans" cxnId="{0C910DC2-3AC7-CB46-B7C4-493C04776E91}">
      <dgm:prSet/>
      <dgm:spPr/>
      <dgm:t>
        <a:bodyPr/>
        <a:lstStyle/>
        <a:p>
          <a:endParaRPr lang="en-US"/>
        </a:p>
      </dgm:t>
    </dgm:pt>
    <dgm:pt modelId="{3A7BD9AE-8A36-3749-86A1-D643C13501F8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Discussion</a:t>
          </a:r>
        </a:p>
      </dgm:t>
    </dgm:pt>
    <dgm:pt modelId="{465362F6-AD11-2947-8719-E18BB2A27A4E}" type="parTrans" cxnId="{2DA96A10-D36E-6847-A5F4-2D11CB6EF5A1}">
      <dgm:prSet/>
      <dgm:spPr/>
      <dgm:t>
        <a:bodyPr/>
        <a:lstStyle/>
        <a:p>
          <a:endParaRPr lang="en-US"/>
        </a:p>
      </dgm:t>
    </dgm:pt>
    <dgm:pt modelId="{49D9AEB0-B073-7A45-9EE7-0768EF876D49}" type="sibTrans" cxnId="{2DA96A10-D36E-6847-A5F4-2D11CB6EF5A1}">
      <dgm:prSet/>
      <dgm:spPr/>
      <dgm:t>
        <a:bodyPr/>
        <a:lstStyle/>
        <a:p>
          <a:endParaRPr lang="en-US"/>
        </a:p>
      </dgm:t>
    </dgm:pt>
    <dgm:pt modelId="{BD4E4BD7-6FBD-FF45-9D53-159263B2D5FB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Conclusion</a:t>
          </a:r>
        </a:p>
      </dgm:t>
    </dgm:pt>
    <dgm:pt modelId="{7140F100-0779-3E4B-A110-C39D0BA6AED7}" type="parTrans" cxnId="{9E2C84EB-2109-9142-B362-301F535363AB}">
      <dgm:prSet/>
      <dgm:spPr/>
      <dgm:t>
        <a:bodyPr/>
        <a:lstStyle/>
        <a:p>
          <a:endParaRPr lang="en-US"/>
        </a:p>
      </dgm:t>
    </dgm:pt>
    <dgm:pt modelId="{0F7F0E8D-3200-D847-8A4B-E3CB7F21B7A2}" type="sibTrans" cxnId="{9E2C84EB-2109-9142-B362-301F535363AB}">
      <dgm:prSet/>
      <dgm:spPr/>
      <dgm:t>
        <a:bodyPr/>
        <a:lstStyle/>
        <a:p>
          <a:endParaRPr lang="en-US"/>
        </a:p>
      </dgm:t>
    </dgm:pt>
    <dgm:pt modelId="{4845F61D-AB47-674D-B146-AD4A9B7D389E}">
      <dgm:prSet phldrT="[Text]"/>
      <dgm:spPr>
        <a:solidFill>
          <a:srgbClr val="002B4E"/>
        </a:solidFill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(II) Education/Training</a:t>
          </a:r>
        </a:p>
      </dgm:t>
    </dgm:pt>
    <dgm:pt modelId="{83368C9A-C340-7E42-B45E-960AC7E36C7F}" type="parTrans" cxnId="{AA456B51-81F1-AC4A-A915-1317D3B87B11}">
      <dgm:prSet/>
      <dgm:spPr/>
      <dgm:t>
        <a:bodyPr/>
        <a:lstStyle/>
        <a:p>
          <a:endParaRPr lang="en-US"/>
        </a:p>
      </dgm:t>
    </dgm:pt>
    <dgm:pt modelId="{A0D2E145-5B5C-C44C-B994-7AF23656F02F}" type="sibTrans" cxnId="{AA456B51-81F1-AC4A-A915-1317D3B87B11}">
      <dgm:prSet/>
      <dgm:spPr/>
      <dgm:t>
        <a:bodyPr/>
        <a:lstStyle/>
        <a:p>
          <a:endParaRPr lang="en-US"/>
        </a:p>
      </dgm:t>
    </dgm:pt>
    <dgm:pt modelId="{12A32381-8FA5-0441-A4C2-05059D6A5FEF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Introduction/Background</a:t>
          </a:r>
        </a:p>
      </dgm:t>
    </dgm:pt>
    <dgm:pt modelId="{4C44CE18-A021-3741-9793-414018BA3782}" type="parTrans" cxnId="{2C8B9253-F5B2-3F48-8104-6902B9881249}">
      <dgm:prSet/>
      <dgm:spPr/>
      <dgm:t>
        <a:bodyPr/>
        <a:lstStyle/>
        <a:p>
          <a:endParaRPr lang="en-US"/>
        </a:p>
      </dgm:t>
    </dgm:pt>
    <dgm:pt modelId="{B347F669-FE3B-C74D-B560-C2AA7DC98F8F}" type="sibTrans" cxnId="{2C8B9253-F5B2-3F48-8104-6902B9881249}">
      <dgm:prSet/>
      <dgm:spPr/>
      <dgm:t>
        <a:bodyPr/>
        <a:lstStyle/>
        <a:p>
          <a:endParaRPr lang="en-US"/>
        </a:p>
      </dgm:t>
    </dgm:pt>
    <dgm:pt modelId="{D59DD1A9-73A5-1B47-A862-31197EFEA78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Clinical Significance/Service</a:t>
          </a:r>
        </a:p>
      </dgm:t>
    </dgm:pt>
    <dgm:pt modelId="{AF8485CF-1DD9-7048-AA25-17F9416648D0}" type="parTrans" cxnId="{C86D7C11-9A98-554D-ABFD-378654C36272}">
      <dgm:prSet/>
      <dgm:spPr/>
      <dgm:t>
        <a:bodyPr/>
        <a:lstStyle/>
        <a:p>
          <a:endParaRPr lang="en-US"/>
        </a:p>
      </dgm:t>
    </dgm:pt>
    <dgm:pt modelId="{CC20B256-09D7-6145-8D96-5F8DC189B4FC}" type="sibTrans" cxnId="{C86D7C11-9A98-554D-ABFD-378654C36272}">
      <dgm:prSet/>
      <dgm:spPr/>
      <dgm:t>
        <a:bodyPr/>
        <a:lstStyle/>
        <a:p>
          <a:endParaRPr lang="en-US"/>
        </a:p>
      </dgm:t>
    </dgm:pt>
    <dgm:pt modelId="{F6CDF3BD-6382-584E-9C10-CB2F00719664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Justification/Documentation</a:t>
          </a:r>
        </a:p>
      </dgm:t>
    </dgm:pt>
    <dgm:pt modelId="{48B31449-FFDD-D644-9EB2-9A4979B998C3}" type="parTrans" cxnId="{AC4CB078-2264-8B42-8A62-FAEEFBD9FF52}">
      <dgm:prSet/>
      <dgm:spPr/>
      <dgm:t>
        <a:bodyPr/>
        <a:lstStyle/>
        <a:p>
          <a:endParaRPr lang="en-US"/>
        </a:p>
      </dgm:t>
    </dgm:pt>
    <dgm:pt modelId="{01538A22-82DC-B642-AEF0-77174F1088E1}" type="sibTrans" cxnId="{AC4CB078-2264-8B42-8A62-FAEEFBD9FF52}">
      <dgm:prSet/>
      <dgm:spPr/>
      <dgm:t>
        <a:bodyPr/>
        <a:lstStyle/>
        <a:p>
          <a:endParaRPr lang="en-US"/>
        </a:p>
      </dgm:t>
    </dgm:pt>
    <dgm:pt modelId="{A08B8070-4DB3-0C4B-B717-7C37F00A7DB0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Adaptability</a:t>
          </a:r>
        </a:p>
      </dgm:t>
    </dgm:pt>
    <dgm:pt modelId="{898BAC33-7D31-C444-B0F8-9954AF253656}" type="parTrans" cxnId="{F572217F-B3CF-614C-9DB4-5ADECD198C7E}">
      <dgm:prSet/>
      <dgm:spPr/>
      <dgm:t>
        <a:bodyPr/>
        <a:lstStyle/>
        <a:p>
          <a:endParaRPr lang="en-US"/>
        </a:p>
      </dgm:t>
    </dgm:pt>
    <dgm:pt modelId="{9FF60FF3-278A-AD43-8A6F-F123C35B3462}" type="sibTrans" cxnId="{F572217F-B3CF-614C-9DB4-5ADECD198C7E}">
      <dgm:prSet/>
      <dgm:spPr/>
      <dgm:t>
        <a:bodyPr/>
        <a:lstStyle/>
        <a:p>
          <a:endParaRPr lang="en-US"/>
        </a:p>
      </dgm:t>
    </dgm:pt>
    <dgm:pt modelId="{597EC36A-F6BE-1A48-8D7B-3ACA30FE2FDE}">
      <dgm:prSet phldrT="[Text]"/>
      <dgm:spPr>
        <a:ln>
          <a:solidFill>
            <a:srgbClr val="002B4E"/>
          </a:solidFill>
        </a:ln>
      </dgm:spPr>
      <dgm:t>
        <a:bodyPr/>
        <a:lstStyle/>
        <a:p>
          <a:r>
            <a:rPr lang="en-US">
              <a:latin typeface="Avenir Next LT Pro"/>
            </a:rPr>
            <a:t>Significance</a:t>
          </a:r>
        </a:p>
      </dgm:t>
    </dgm:pt>
    <dgm:pt modelId="{558CCD00-5E17-AE46-9CE6-1F5A6DC2CE6C}" type="parTrans" cxnId="{AEE87100-7300-9C4A-9EB8-8DBF5097313F}">
      <dgm:prSet/>
      <dgm:spPr/>
      <dgm:t>
        <a:bodyPr/>
        <a:lstStyle/>
        <a:p>
          <a:endParaRPr lang="en-US"/>
        </a:p>
      </dgm:t>
    </dgm:pt>
    <dgm:pt modelId="{8EFBF6C9-7EE2-1745-ADEB-6868F5A551D1}" type="sibTrans" cxnId="{AEE87100-7300-9C4A-9EB8-8DBF5097313F}">
      <dgm:prSet/>
      <dgm:spPr/>
      <dgm:t>
        <a:bodyPr/>
        <a:lstStyle/>
        <a:p>
          <a:endParaRPr lang="en-US"/>
        </a:p>
      </dgm:t>
    </dgm:pt>
    <dgm:pt modelId="{DDCA348B-175C-0149-802C-E6CDDC59ED83}" type="pres">
      <dgm:prSet presAssocID="{664ED47D-2BD6-484D-9E2F-97988524C6CF}" presName="linear" presStyleCnt="0">
        <dgm:presLayoutVars>
          <dgm:dir/>
          <dgm:animLvl val="lvl"/>
          <dgm:resizeHandles val="exact"/>
        </dgm:presLayoutVars>
      </dgm:prSet>
      <dgm:spPr/>
    </dgm:pt>
    <dgm:pt modelId="{D8BB8D55-586B-5C46-9640-85ED2323D327}" type="pres">
      <dgm:prSet presAssocID="{22F26D29-55A8-E047-8048-6CB4E8434AE1}" presName="parentLin" presStyleCnt="0"/>
      <dgm:spPr/>
    </dgm:pt>
    <dgm:pt modelId="{38EACF35-59DE-484A-A180-057B31B8368A}" type="pres">
      <dgm:prSet presAssocID="{22F26D29-55A8-E047-8048-6CB4E8434AE1}" presName="parentLeftMargin" presStyleLbl="node1" presStyleIdx="0" presStyleCnt="5"/>
      <dgm:spPr/>
    </dgm:pt>
    <dgm:pt modelId="{215968EA-A477-E74B-ACB9-03D6A3181700}" type="pres">
      <dgm:prSet presAssocID="{22F26D29-55A8-E047-8048-6CB4E8434AE1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38DAFDA1-DF74-354B-8750-C8DF8F7D35FD}" type="pres">
      <dgm:prSet presAssocID="{22F26D29-55A8-E047-8048-6CB4E8434AE1}" presName="negativeSpace" presStyleCnt="0"/>
      <dgm:spPr/>
    </dgm:pt>
    <dgm:pt modelId="{7A4BCC21-31A3-5F46-9344-B8D70F1B35E1}" type="pres">
      <dgm:prSet presAssocID="{22F26D29-55A8-E047-8048-6CB4E8434AE1}" presName="childText" presStyleLbl="conFgAcc1" presStyleIdx="0" presStyleCnt="5">
        <dgm:presLayoutVars>
          <dgm:bulletEnabled val="1"/>
        </dgm:presLayoutVars>
      </dgm:prSet>
      <dgm:spPr/>
    </dgm:pt>
    <dgm:pt modelId="{DC938799-B5CC-3B42-AD32-2A60058954F7}" type="pres">
      <dgm:prSet presAssocID="{E0710527-CA9F-7848-91B1-95AC0E86DF77}" presName="spaceBetweenRectangles" presStyleCnt="0"/>
      <dgm:spPr/>
    </dgm:pt>
    <dgm:pt modelId="{A14635FD-95EC-3544-B76B-A9FE2ABF6EDB}" type="pres">
      <dgm:prSet presAssocID="{4845F61D-AB47-674D-B146-AD4A9B7D389E}" presName="parentLin" presStyleCnt="0"/>
      <dgm:spPr/>
    </dgm:pt>
    <dgm:pt modelId="{F181389B-D392-5F41-82E2-8E8B18EB0FD6}" type="pres">
      <dgm:prSet presAssocID="{4845F61D-AB47-674D-B146-AD4A9B7D389E}" presName="parentLeftMargin" presStyleLbl="node1" presStyleIdx="0" presStyleCnt="5"/>
      <dgm:spPr/>
    </dgm:pt>
    <dgm:pt modelId="{DFB8D732-BDD7-7B48-B4A9-C5BDB8CB9199}" type="pres">
      <dgm:prSet presAssocID="{4845F61D-AB47-674D-B146-AD4A9B7D38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9F88E368-83E4-7841-BE1A-A4A67DFB1A81}" type="pres">
      <dgm:prSet presAssocID="{4845F61D-AB47-674D-B146-AD4A9B7D389E}" presName="negativeSpace" presStyleCnt="0"/>
      <dgm:spPr/>
    </dgm:pt>
    <dgm:pt modelId="{EAE0097F-BDB1-8A42-A066-8A310D2E8EB4}" type="pres">
      <dgm:prSet presAssocID="{4845F61D-AB47-674D-B146-AD4A9B7D389E}" presName="childText" presStyleLbl="conFgAcc1" presStyleIdx="1" presStyleCnt="5">
        <dgm:presLayoutVars>
          <dgm:bulletEnabled val="1"/>
        </dgm:presLayoutVars>
      </dgm:prSet>
      <dgm:spPr/>
    </dgm:pt>
    <dgm:pt modelId="{1CF4AF0E-963E-5345-90AE-5321E12EAE5D}" type="pres">
      <dgm:prSet presAssocID="{A0D2E145-5B5C-C44C-B994-7AF23656F02F}" presName="spaceBetweenRectangles" presStyleCnt="0"/>
      <dgm:spPr/>
    </dgm:pt>
    <dgm:pt modelId="{F9A361AA-AD5C-2746-8CAF-8B76C4DB11E6}" type="pres">
      <dgm:prSet presAssocID="{8AE99CE2-A74E-714F-A00F-D4BBF9629C6B}" presName="parentLin" presStyleCnt="0"/>
      <dgm:spPr/>
    </dgm:pt>
    <dgm:pt modelId="{0A7251B4-AC29-684A-81A8-C8AAAF3A5A9E}" type="pres">
      <dgm:prSet presAssocID="{8AE99CE2-A74E-714F-A00F-D4BBF9629C6B}" presName="parentLeftMargin" presStyleLbl="node1" presStyleIdx="1" presStyleCnt="5"/>
      <dgm:spPr/>
    </dgm:pt>
    <dgm:pt modelId="{92061BAA-F58D-C242-B058-AD68CFA6F26C}" type="pres">
      <dgm:prSet presAssocID="{8AE99CE2-A74E-714F-A00F-D4BBF9629C6B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CFEAB8C9-A4D7-8447-A630-9E73B3C40C1C}" type="pres">
      <dgm:prSet presAssocID="{8AE99CE2-A74E-714F-A00F-D4BBF9629C6B}" presName="negativeSpace" presStyleCnt="0"/>
      <dgm:spPr/>
    </dgm:pt>
    <dgm:pt modelId="{9787D893-133D-9444-9698-318EA7EAB7B2}" type="pres">
      <dgm:prSet presAssocID="{8AE99CE2-A74E-714F-A00F-D4BBF9629C6B}" presName="childText" presStyleLbl="conFgAcc1" presStyleIdx="2" presStyleCnt="5">
        <dgm:presLayoutVars>
          <dgm:bulletEnabled val="1"/>
        </dgm:presLayoutVars>
      </dgm:prSet>
      <dgm:spPr/>
    </dgm:pt>
    <dgm:pt modelId="{0CEDBE61-22F4-5746-8617-9E239FD84CFF}" type="pres">
      <dgm:prSet presAssocID="{2CAA40C2-D52D-A643-AE05-9A18C43B1BD9}" presName="spaceBetweenRectangles" presStyleCnt="0"/>
      <dgm:spPr/>
    </dgm:pt>
    <dgm:pt modelId="{BE86ABD1-30BA-C04C-8D0D-FC56EC92415A}" type="pres">
      <dgm:prSet presAssocID="{96EFE431-950B-F943-9091-67311189B545}" presName="parentLin" presStyleCnt="0"/>
      <dgm:spPr/>
    </dgm:pt>
    <dgm:pt modelId="{A85698A5-A2DA-924B-9387-0A59A3B47749}" type="pres">
      <dgm:prSet presAssocID="{96EFE431-950B-F943-9091-67311189B545}" presName="parentLeftMargin" presStyleLbl="node1" presStyleIdx="2" presStyleCnt="5"/>
      <dgm:spPr/>
    </dgm:pt>
    <dgm:pt modelId="{3381B3AF-51A6-054D-9E1B-969CC04414B2}" type="pres">
      <dgm:prSet presAssocID="{96EFE431-950B-F943-9091-67311189B54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65CFC1F-9425-1946-B544-F022F867462B}" type="pres">
      <dgm:prSet presAssocID="{96EFE431-950B-F943-9091-67311189B545}" presName="negativeSpace" presStyleCnt="0"/>
      <dgm:spPr/>
    </dgm:pt>
    <dgm:pt modelId="{35564FCC-4427-EC4C-89B8-51C5136A5726}" type="pres">
      <dgm:prSet presAssocID="{96EFE431-950B-F943-9091-67311189B545}" presName="childText" presStyleLbl="conFgAcc1" presStyleIdx="3" presStyleCnt="5">
        <dgm:presLayoutVars>
          <dgm:bulletEnabled val="1"/>
        </dgm:presLayoutVars>
      </dgm:prSet>
      <dgm:spPr/>
    </dgm:pt>
    <dgm:pt modelId="{ECFA749D-5F3D-9E4A-9A5A-FEEDF91A81A4}" type="pres">
      <dgm:prSet presAssocID="{70F97BF5-BC10-4A49-94AE-1A400A4096D6}" presName="spaceBetweenRectangles" presStyleCnt="0"/>
      <dgm:spPr/>
    </dgm:pt>
    <dgm:pt modelId="{CB85A2FE-7EE8-E947-9794-BC6D75A876A5}" type="pres">
      <dgm:prSet presAssocID="{49BBA51E-5F7E-DA41-A547-F36A1502B165}" presName="parentLin" presStyleCnt="0"/>
      <dgm:spPr/>
    </dgm:pt>
    <dgm:pt modelId="{14229BD0-D584-2748-B19C-3D1BA1C256AB}" type="pres">
      <dgm:prSet presAssocID="{49BBA51E-5F7E-DA41-A547-F36A1502B165}" presName="parentLeftMargin" presStyleLbl="node1" presStyleIdx="3" presStyleCnt="5"/>
      <dgm:spPr/>
    </dgm:pt>
    <dgm:pt modelId="{49A3ECC5-2197-CD40-AC55-61D9659919F4}" type="pres">
      <dgm:prSet presAssocID="{49BBA51E-5F7E-DA41-A547-F36A1502B16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B14523BE-0830-3346-9E21-7E192AF1FC2B}" type="pres">
      <dgm:prSet presAssocID="{49BBA51E-5F7E-DA41-A547-F36A1502B165}" presName="negativeSpace" presStyleCnt="0"/>
      <dgm:spPr/>
    </dgm:pt>
    <dgm:pt modelId="{5B091131-E1F8-FD4A-9980-7F7950EE7EE8}" type="pres">
      <dgm:prSet presAssocID="{49BBA51E-5F7E-DA41-A547-F36A1502B1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AEE87100-7300-9C4A-9EB8-8DBF5097313F}" srcId="{4845F61D-AB47-674D-B146-AD4A9B7D389E}" destId="{597EC36A-F6BE-1A48-8D7B-3ACA30FE2FDE}" srcOrd="4" destOrd="0" parTransId="{558CCD00-5E17-AE46-9CE6-1F5A6DC2CE6C}" sibTransId="{8EFBF6C9-7EE2-1745-ADEB-6868F5A551D1}"/>
    <dgm:cxn modelId="{55AC0104-17DD-E744-8C07-44259AFD76A9}" srcId="{49BBA51E-5F7E-DA41-A547-F36A1502B165}" destId="{B80F314D-D91E-DC4B-8413-F1C10A7FB99F}" srcOrd="4" destOrd="0" parTransId="{AAA70BCF-610A-8D4D-9E3D-867298FBE3FD}" sibTransId="{AF6B747C-1467-7841-A444-8C913CCCF0E9}"/>
    <dgm:cxn modelId="{CF855A04-0DF4-CA4B-AA45-1968965EA9FB}" srcId="{49BBA51E-5F7E-DA41-A547-F36A1502B165}" destId="{F5483A54-6523-B24F-935B-8B79144FDD16}" srcOrd="1" destOrd="0" parTransId="{1CDA6B2C-9C73-0649-BC3E-EA9C1A8EFCD3}" sibTransId="{A5C7F58B-B55E-334F-AD6F-CCC2E95B8B91}"/>
    <dgm:cxn modelId="{65495A08-81E8-334C-BC4D-019233098380}" type="presOf" srcId="{B80F314D-D91E-DC4B-8413-F1C10A7FB99F}" destId="{5B091131-E1F8-FD4A-9980-7F7950EE7EE8}" srcOrd="0" destOrd="4" presId="urn:microsoft.com/office/officeart/2005/8/layout/list1"/>
    <dgm:cxn modelId="{103F8809-6946-7441-A836-36FB51F68D58}" type="presOf" srcId="{DE27E4C7-5C9F-4040-B8D1-EAE00894E1C9}" destId="{35564FCC-4427-EC4C-89B8-51C5136A5726}" srcOrd="0" destOrd="1" presId="urn:microsoft.com/office/officeart/2005/8/layout/list1"/>
    <dgm:cxn modelId="{2DA96A10-D36E-6847-A5F4-2D11CB6EF5A1}" srcId="{22F26D29-55A8-E047-8048-6CB4E8434AE1}" destId="{3A7BD9AE-8A36-3749-86A1-D643C13501F8}" srcOrd="2" destOrd="0" parTransId="{465362F6-AD11-2947-8719-E18BB2A27A4E}" sibTransId="{49D9AEB0-B073-7A45-9EE7-0768EF876D49}"/>
    <dgm:cxn modelId="{C86D7C11-9A98-554D-ABFD-378654C36272}" srcId="{4845F61D-AB47-674D-B146-AD4A9B7D389E}" destId="{D59DD1A9-73A5-1B47-A862-31197EFEA780}" srcOrd="1" destOrd="0" parTransId="{AF8485CF-1DD9-7048-AA25-17F9416648D0}" sibTransId="{CC20B256-09D7-6145-8D96-5F8DC189B4FC}"/>
    <dgm:cxn modelId="{B92F7414-5905-FB4B-9667-07E589DF8264}" srcId="{96EFE431-950B-F943-9091-67311189B545}" destId="{8BFD1582-5E17-934B-A28E-67EA760A9827}" srcOrd="0" destOrd="0" parTransId="{28909A99-48D7-0F4D-92D0-B5C8E545A129}" sibTransId="{22FDEF40-F243-2546-B2B3-FB02B8B26AF4}"/>
    <dgm:cxn modelId="{04B9DE1C-439A-8A46-9AAB-3EC98FD3051E}" srcId="{49BBA51E-5F7E-DA41-A547-F36A1502B165}" destId="{E025412F-8166-6F4C-8520-A03AD65EB2EB}" srcOrd="2" destOrd="0" parTransId="{1BC3014F-4B96-7846-914C-109E6DDBA0F2}" sibTransId="{486D8076-7E53-E246-8522-668B153D7690}"/>
    <dgm:cxn modelId="{00574C46-D279-B44A-85EA-892DE6A422A9}" type="presOf" srcId="{22F26D29-55A8-E047-8048-6CB4E8434AE1}" destId="{215968EA-A477-E74B-ACB9-03D6A3181700}" srcOrd="1" destOrd="0" presId="urn:microsoft.com/office/officeart/2005/8/layout/list1"/>
    <dgm:cxn modelId="{A7417C46-B30D-B345-9307-22FA2609E0D8}" type="presOf" srcId="{B4B3A269-854B-5B47-8598-1E6971048271}" destId="{9787D893-133D-9444-9698-318EA7EAB7B2}" srcOrd="0" destOrd="0" presId="urn:microsoft.com/office/officeart/2005/8/layout/list1"/>
    <dgm:cxn modelId="{B9E22148-F5EE-874D-9103-3315F757A452}" srcId="{96EFE431-950B-F943-9091-67311189B545}" destId="{DE27E4C7-5C9F-4040-B8D1-EAE00894E1C9}" srcOrd="1" destOrd="0" parTransId="{FF9B691B-3FD3-BD48-BEF6-0B458DAD18FC}" sibTransId="{5B2CC3AA-EABC-6043-B69A-CC0759DC7462}"/>
    <dgm:cxn modelId="{2C68DD49-3474-354A-BD54-A54D63003B67}" srcId="{49BBA51E-5F7E-DA41-A547-F36A1502B165}" destId="{78FC6849-0E18-F74E-8E87-F2D77548D88C}" srcOrd="3" destOrd="0" parTransId="{7792921D-8AF5-A348-9FA8-45EEA2BB0686}" sibTransId="{D8160213-26ED-824F-9197-188E338CE369}"/>
    <dgm:cxn modelId="{AA456B51-81F1-AC4A-A915-1317D3B87B11}" srcId="{664ED47D-2BD6-484D-9E2F-97988524C6CF}" destId="{4845F61D-AB47-674D-B146-AD4A9B7D389E}" srcOrd="1" destOrd="0" parTransId="{83368C9A-C340-7E42-B45E-960AC7E36C7F}" sibTransId="{A0D2E145-5B5C-C44C-B994-7AF23656F02F}"/>
    <dgm:cxn modelId="{8BCED451-364F-6B4C-A52F-F17D476AADCB}" type="presOf" srcId="{419BB131-0440-7448-B727-FB06948EDDFC}" destId="{5B091131-E1F8-FD4A-9980-7F7950EE7EE8}" srcOrd="0" destOrd="0" presId="urn:microsoft.com/office/officeart/2005/8/layout/list1"/>
    <dgm:cxn modelId="{2C8B9253-F5B2-3F48-8104-6902B9881249}" srcId="{4845F61D-AB47-674D-B146-AD4A9B7D389E}" destId="{12A32381-8FA5-0441-A4C2-05059D6A5FEF}" srcOrd="0" destOrd="0" parTransId="{4C44CE18-A021-3741-9793-414018BA3782}" sibTransId="{B347F669-FE3B-C74D-B560-C2AA7DC98F8F}"/>
    <dgm:cxn modelId="{7E18FD54-50B6-DD4D-9FF2-E65142DF5AC1}" srcId="{664ED47D-2BD6-484D-9E2F-97988524C6CF}" destId="{49BBA51E-5F7E-DA41-A547-F36A1502B165}" srcOrd="4" destOrd="0" parTransId="{378AE8A5-DA82-A54C-9ACA-2CF947CCA6EB}" sibTransId="{62817253-BD74-5F42-B571-970ECF27A90A}"/>
    <dgm:cxn modelId="{E5BD275A-64C2-3B42-A0D3-72C08B508C9A}" type="presOf" srcId="{7A5B16AC-8900-BA4E-9719-86FC106802A7}" destId="{5B091131-E1F8-FD4A-9980-7F7950EE7EE8}" srcOrd="0" destOrd="5" presId="urn:microsoft.com/office/officeart/2005/8/layout/list1"/>
    <dgm:cxn modelId="{22FD7A5A-33F2-3943-AB94-D64899C4290E}" srcId="{664ED47D-2BD6-484D-9E2F-97988524C6CF}" destId="{96EFE431-950B-F943-9091-67311189B545}" srcOrd="3" destOrd="0" parTransId="{8AD7291C-053A-1D44-A6BE-79E0F404A263}" sibTransId="{70F97BF5-BC10-4A49-94AE-1A400A4096D6}"/>
    <dgm:cxn modelId="{7A14A861-16C4-8A4E-92D1-8654DAF64713}" type="presOf" srcId="{597EC36A-F6BE-1A48-8D7B-3ACA30FE2FDE}" destId="{EAE0097F-BDB1-8A42-A066-8A310D2E8EB4}" srcOrd="0" destOrd="4" presId="urn:microsoft.com/office/officeart/2005/8/layout/list1"/>
    <dgm:cxn modelId="{FF0A7669-2A9A-244F-8ED4-D208F74933EA}" srcId="{49BBA51E-5F7E-DA41-A547-F36A1502B165}" destId="{419BB131-0440-7448-B727-FB06948EDDFC}" srcOrd="0" destOrd="0" parTransId="{3181E54A-7E77-6E40-BD1C-FC6584AD6C36}" sibTransId="{84CE30C5-7026-074D-B106-8D1F407C7353}"/>
    <dgm:cxn modelId="{6D6C906A-EA53-4040-82F1-26F337F8BF1D}" srcId="{8AE99CE2-A74E-714F-A00F-D4BBF9629C6B}" destId="{B4B3A269-854B-5B47-8598-1E6971048271}" srcOrd="0" destOrd="0" parTransId="{DC2A9F0F-43C2-B048-83E1-D2A28FF1AD9F}" sibTransId="{128C8462-22BB-6D4D-BD30-3B7A13273E77}"/>
    <dgm:cxn modelId="{B57E9174-7DD6-D849-8F40-EFA9BFAC1429}" type="presOf" srcId="{F6CDF3BD-6382-584E-9C10-CB2F00719664}" destId="{EAE0097F-BDB1-8A42-A066-8A310D2E8EB4}" srcOrd="0" destOrd="2" presId="urn:microsoft.com/office/officeart/2005/8/layout/list1"/>
    <dgm:cxn modelId="{E9132878-934E-7F4F-80E3-C01A1D2D2756}" type="presOf" srcId="{664ED47D-2BD6-484D-9E2F-97988524C6CF}" destId="{DDCA348B-175C-0149-802C-E6CDDC59ED83}" srcOrd="0" destOrd="0" presId="urn:microsoft.com/office/officeart/2005/8/layout/list1"/>
    <dgm:cxn modelId="{AC4CB078-2264-8B42-8A62-FAEEFBD9FF52}" srcId="{4845F61D-AB47-674D-B146-AD4A9B7D389E}" destId="{F6CDF3BD-6382-584E-9C10-CB2F00719664}" srcOrd="2" destOrd="0" parTransId="{48B31449-FFDD-D644-9EB2-9A4979B998C3}" sibTransId="{01538A22-82DC-B642-AEF0-77174F1088E1}"/>
    <dgm:cxn modelId="{F572217F-B3CF-614C-9DB4-5ADECD198C7E}" srcId="{4845F61D-AB47-674D-B146-AD4A9B7D389E}" destId="{A08B8070-4DB3-0C4B-B717-7C37F00A7DB0}" srcOrd="3" destOrd="0" parTransId="{898BAC33-7D31-C444-B0F8-9954AF253656}" sibTransId="{9FF60FF3-278A-AD43-8A6F-F123C35B3462}"/>
    <dgm:cxn modelId="{564F4586-C63B-A44A-B5A1-59BB3DD5F614}" type="presOf" srcId="{3811F8A5-B3D7-DD45-9773-DA78BC2CD3E4}" destId="{9787D893-133D-9444-9698-318EA7EAB7B2}" srcOrd="0" destOrd="2" presId="urn:microsoft.com/office/officeart/2005/8/layout/list1"/>
    <dgm:cxn modelId="{E2824B86-0698-0947-B771-5BBA08EC6613}" type="presOf" srcId="{D59DD1A9-73A5-1B47-A862-31197EFEA780}" destId="{EAE0097F-BDB1-8A42-A066-8A310D2E8EB4}" srcOrd="0" destOrd="1" presId="urn:microsoft.com/office/officeart/2005/8/layout/list1"/>
    <dgm:cxn modelId="{8D906286-A26F-C64A-A91E-44244D85486A}" type="presOf" srcId="{4845F61D-AB47-674D-B146-AD4A9B7D389E}" destId="{F181389B-D392-5F41-82E2-8E8B18EB0FD6}" srcOrd="0" destOrd="0" presId="urn:microsoft.com/office/officeart/2005/8/layout/list1"/>
    <dgm:cxn modelId="{92B90687-1A39-E74D-ADEF-548EEF68635D}" type="presOf" srcId="{4845F61D-AB47-674D-B146-AD4A9B7D389E}" destId="{DFB8D732-BDD7-7B48-B4A9-C5BDB8CB9199}" srcOrd="1" destOrd="0" presId="urn:microsoft.com/office/officeart/2005/8/layout/list1"/>
    <dgm:cxn modelId="{B529B687-F9FD-BE42-9B57-7ACBB55D3C4A}" type="presOf" srcId="{77CD1070-A450-3A45-A9DC-CAAE5D02558A}" destId="{7A4BCC21-31A3-5F46-9344-B8D70F1B35E1}" srcOrd="0" destOrd="0" presId="urn:microsoft.com/office/officeart/2005/8/layout/list1"/>
    <dgm:cxn modelId="{0E9EC287-8D6D-5C4C-9AB2-135B2C9C4B2E}" type="presOf" srcId="{054686E0-ECAE-614C-805D-CACB8D07E1E6}" destId="{9787D893-133D-9444-9698-318EA7EAB7B2}" srcOrd="0" destOrd="3" presId="urn:microsoft.com/office/officeart/2005/8/layout/list1"/>
    <dgm:cxn modelId="{2CD50D93-A852-0540-936A-0511886118F0}" type="presOf" srcId="{96EFE431-950B-F943-9091-67311189B545}" destId="{A85698A5-A2DA-924B-9387-0A59A3B47749}" srcOrd="0" destOrd="0" presId="urn:microsoft.com/office/officeart/2005/8/layout/list1"/>
    <dgm:cxn modelId="{68891296-4A28-E242-B997-D71E3E26E47F}" type="presOf" srcId="{27BBB8F2-64BF-B346-AF92-3A69972EC830}" destId="{35564FCC-4427-EC4C-89B8-51C5136A5726}" srcOrd="0" destOrd="5" presId="urn:microsoft.com/office/officeart/2005/8/layout/list1"/>
    <dgm:cxn modelId="{3F838F98-B031-A345-B17A-EDF1151C123F}" type="presOf" srcId="{49BBA51E-5F7E-DA41-A547-F36A1502B165}" destId="{14229BD0-D584-2748-B19C-3D1BA1C256AB}" srcOrd="0" destOrd="0" presId="urn:microsoft.com/office/officeart/2005/8/layout/list1"/>
    <dgm:cxn modelId="{98B9C298-BC30-2243-A88C-46D523E41CD0}" type="presOf" srcId="{3A7BD9AE-8A36-3749-86A1-D643C13501F8}" destId="{7A4BCC21-31A3-5F46-9344-B8D70F1B35E1}" srcOrd="0" destOrd="2" presId="urn:microsoft.com/office/officeart/2005/8/layout/list1"/>
    <dgm:cxn modelId="{1074109A-6310-3646-9579-0AB65CCE31CB}" type="presOf" srcId="{8AE99CE2-A74E-714F-A00F-D4BBF9629C6B}" destId="{92061BAA-F58D-C242-B058-AD68CFA6F26C}" srcOrd="1" destOrd="0" presId="urn:microsoft.com/office/officeart/2005/8/layout/list1"/>
    <dgm:cxn modelId="{5F0E349F-C87E-9A45-BCD3-49108120564A}" type="presOf" srcId="{12A32381-8FA5-0441-A4C2-05059D6A5FEF}" destId="{EAE0097F-BDB1-8A42-A066-8A310D2E8EB4}" srcOrd="0" destOrd="0" presId="urn:microsoft.com/office/officeart/2005/8/layout/list1"/>
    <dgm:cxn modelId="{008644A3-7FDE-5F45-BC69-F1E5FC855C20}" type="presOf" srcId="{78247960-1759-FB41-A207-9CEB90C05D41}" destId="{7A4BCC21-31A3-5F46-9344-B8D70F1B35E1}" srcOrd="0" destOrd="1" presId="urn:microsoft.com/office/officeart/2005/8/layout/list1"/>
    <dgm:cxn modelId="{DF36CCA4-902F-FD44-9C9F-99B5E1F7B489}" type="presOf" srcId="{BD4E4BD7-6FBD-FF45-9D53-159263B2D5FB}" destId="{7A4BCC21-31A3-5F46-9344-B8D70F1B35E1}" srcOrd="0" destOrd="3" presId="urn:microsoft.com/office/officeart/2005/8/layout/list1"/>
    <dgm:cxn modelId="{A3DEB6A7-FDBD-0542-8DD0-3A4031E619A7}" type="presOf" srcId="{E025412F-8166-6F4C-8520-A03AD65EB2EB}" destId="{5B091131-E1F8-FD4A-9980-7F7950EE7EE8}" srcOrd="0" destOrd="2" presId="urn:microsoft.com/office/officeart/2005/8/layout/list1"/>
    <dgm:cxn modelId="{E48DEFA8-BDBF-464C-A704-E20CF1D6926B}" type="presOf" srcId="{22F26D29-55A8-E047-8048-6CB4E8434AE1}" destId="{38EACF35-59DE-484A-A180-057B31B8368A}" srcOrd="0" destOrd="0" presId="urn:microsoft.com/office/officeart/2005/8/layout/list1"/>
    <dgm:cxn modelId="{9A3720A9-4889-AF4C-A7DE-EA2D26938F5B}" srcId="{96EFE431-950B-F943-9091-67311189B545}" destId="{27BBB8F2-64BF-B346-AF92-3A69972EC830}" srcOrd="5" destOrd="0" parTransId="{19C8878E-36CA-6341-97BC-21320E611B45}" sibTransId="{36D50FF8-27D6-D249-93B2-1AD97FF6FED2}"/>
    <dgm:cxn modelId="{E739A7AA-C792-7E48-A23C-A9B1E6AF6F27}" type="presOf" srcId="{C530390E-D2B2-DE4B-B634-F509D934CD35}" destId="{35564FCC-4427-EC4C-89B8-51C5136A5726}" srcOrd="0" destOrd="2" presId="urn:microsoft.com/office/officeart/2005/8/layout/list1"/>
    <dgm:cxn modelId="{FCC92FB4-77AB-F441-9E75-E36C042DEA45}" srcId="{96EFE431-950B-F943-9091-67311189B545}" destId="{C530390E-D2B2-DE4B-B634-F509D934CD35}" srcOrd="2" destOrd="0" parTransId="{54208EFC-2B1E-CC4A-B0D9-2C92E86BA142}" sibTransId="{5C49ED23-7569-4A46-AD3D-43254B4A5F17}"/>
    <dgm:cxn modelId="{7E3DA9B9-76E6-BC4E-89D9-356AFDE08DBC}" srcId="{8AE99CE2-A74E-714F-A00F-D4BBF9629C6B}" destId="{BEB543D3-E466-DB4C-AC82-11C842D72B2A}" srcOrd="1" destOrd="0" parTransId="{7A904E03-026A-B043-9DBF-F539DCEC32E5}" sibTransId="{3F1D938D-6AE0-3342-8338-D5E7417865C7}"/>
    <dgm:cxn modelId="{5DB83CBF-E59C-5848-9F24-BD6C8B7B214A}" type="presOf" srcId="{8BFD1582-5E17-934B-A28E-67EA760A9827}" destId="{35564FCC-4427-EC4C-89B8-51C5136A5726}" srcOrd="0" destOrd="0" presId="urn:microsoft.com/office/officeart/2005/8/layout/list1"/>
    <dgm:cxn modelId="{0C910DC2-3AC7-CB46-B7C4-493C04776E91}" srcId="{22F26D29-55A8-E047-8048-6CB4E8434AE1}" destId="{78247960-1759-FB41-A207-9CEB90C05D41}" srcOrd="1" destOrd="0" parTransId="{F3877CBF-8BCE-BD41-9B86-2E8D9A49CA04}" sibTransId="{4315B0F1-2FE1-514F-BC2A-95214D0B7B68}"/>
    <dgm:cxn modelId="{EC3D21C2-B1B7-E942-B6E2-51073F35376A}" type="presOf" srcId="{78FC6849-0E18-F74E-8E87-F2D77548D88C}" destId="{5B091131-E1F8-FD4A-9980-7F7950EE7EE8}" srcOrd="0" destOrd="3" presId="urn:microsoft.com/office/officeart/2005/8/layout/list1"/>
    <dgm:cxn modelId="{A9FB88C5-8B43-3942-83A8-527B4835C640}" type="presOf" srcId="{49BBA51E-5F7E-DA41-A547-F36A1502B165}" destId="{49A3ECC5-2197-CD40-AC55-61D9659919F4}" srcOrd="1" destOrd="0" presId="urn:microsoft.com/office/officeart/2005/8/layout/list1"/>
    <dgm:cxn modelId="{77C180CB-074F-8E4E-831A-FA66EB38FF33}" type="presOf" srcId="{A08B8070-4DB3-0C4B-B717-7C37F00A7DB0}" destId="{EAE0097F-BDB1-8A42-A066-8A310D2E8EB4}" srcOrd="0" destOrd="3" presId="urn:microsoft.com/office/officeart/2005/8/layout/list1"/>
    <dgm:cxn modelId="{2C64D9CE-3C88-DA44-A029-2C2786EC2EBE}" type="presOf" srcId="{96EFE431-950B-F943-9091-67311189B545}" destId="{3381B3AF-51A6-054D-9E1B-969CC04414B2}" srcOrd="1" destOrd="0" presId="urn:microsoft.com/office/officeart/2005/8/layout/list1"/>
    <dgm:cxn modelId="{DC25CBD5-231D-2242-B6FF-800D145E3E42}" srcId="{96EFE431-950B-F943-9091-67311189B545}" destId="{1C2958AC-633C-CB48-A9F2-77DC5F7E4D92}" srcOrd="4" destOrd="0" parTransId="{844D184B-43E8-CB42-A36E-78E8044AF0F0}" sibTransId="{1EFC33D2-CF87-4A40-B497-1D33B0F392F8}"/>
    <dgm:cxn modelId="{5EC47DDA-EC09-FF45-A30C-62CACFAB093C}" srcId="{96EFE431-950B-F943-9091-67311189B545}" destId="{C1ECD6EB-B4E6-B14F-97B4-3B215E01BE5C}" srcOrd="3" destOrd="0" parTransId="{EA6DB8DE-281B-D048-B518-783D8343C337}" sibTransId="{1BBBA075-1235-5047-981E-655B2DAFCBE7}"/>
    <dgm:cxn modelId="{71A6D6DA-9269-F34C-84C1-93134B7D3124}" srcId="{49BBA51E-5F7E-DA41-A547-F36A1502B165}" destId="{7A5B16AC-8900-BA4E-9719-86FC106802A7}" srcOrd="5" destOrd="0" parTransId="{8ADD32F8-9FED-2347-81A8-DCFD0E695029}" sibTransId="{80A88C0D-EAD0-9044-BF96-27783D9A3C52}"/>
    <dgm:cxn modelId="{643FD1DD-AC42-CD4F-8ACA-BC23F8E78724}" type="presOf" srcId="{F5483A54-6523-B24F-935B-8B79144FDD16}" destId="{5B091131-E1F8-FD4A-9980-7F7950EE7EE8}" srcOrd="0" destOrd="1" presId="urn:microsoft.com/office/officeart/2005/8/layout/list1"/>
    <dgm:cxn modelId="{9D8DC1E3-4FB0-6846-B4A6-5B779084F044}" srcId="{664ED47D-2BD6-484D-9E2F-97988524C6CF}" destId="{22F26D29-55A8-E047-8048-6CB4E8434AE1}" srcOrd="0" destOrd="0" parTransId="{F5E81C56-01B3-C54B-A6EE-E268632DC81A}" sibTransId="{E0710527-CA9F-7848-91B1-95AC0E86DF77}"/>
    <dgm:cxn modelId="{CCAADDE8-0DDB-0B43-8A48-1260362CF16A}" type="presOf" srcId="{1C2958AC-633C-CB48-A9F2-77DC5F7E4D92}" destId="{35564FCC-4427-EC4C-89B8-51C5136A5726}" srcOrd="0" destOrd="4" presId="urn:microsoft.com/office/officeart/2005/8/layout/list1"/>
    <dgm:cxn modelId="{9E2C84EB-2109-9142-B362-301F535363AB}" srcId="{22F26D29-55A8-E047-8048-6CB4E8434AE1}" destId="{BD4E4BD7-6FBD-FF45-9D53-159263B2D5FB}" srcOrd="3" destOrd="0" parTransId="{7140F100-0779-3E4B-A110-C39D0BA6AED7}" sibTransId="{0F7F0E8D-3200-D847-8A4B-E3CB7F21B7A2}"/>
    <dgm:cxn modelId="{3C8695EF-6983-BC4F-BF71-1425E27EB89D}" type="presOf" srcId="{8AE99CE2-A74E-714F-A00F-D4BBF9629C6B}" destId="{0A7251B4-AC29-684A-81A8-C8AAAF3A5A9E}" srcOrd="0" destOrd="0" presId="urn:microsoft.com/office/officeart/2005/8/layout/list1"/>
    <dgm:cxn modelId="{CE57AFEF-7275-7C45-AFE6-C8BEFF08379A}" srcId="{8AE99CE2-A74E-714F-A00F-D4BBF9629C6B}" destId="{054686E0-ECAE-614C-805D-CACB8D07E1E6}" srcOrd="3" destOrd="0" parTransId="{45769999-2119-4744-ACED-8AE376420B18}" sibTransId="{0D19D852-E0FD-7A42-8EAB-FBBEE4E40246}"/>
    <dgm:cxn modelId="{4BD5B9F2-4AAB-7D43-B33C-0A406F6E6964}" type="presOf" srcId="{C1ECD6EB-B4E6-B14F-97B4-3B215E01BE5C}" destId="{35564FCC-4427-EC4C-89B8-51C5136A5726}" srcOrd="0" destOrd="3" presId="urn:microsoft.com/office/officeart/2005/8/layout/list1"/>
    <dgm:cxn modelId="{73F12FF4-375B-2942-A06A-0F0C6DEFA6CA}" type="presOf" srcId="{BEB543D3-E466-DB4C-AC82-11C842D72B2A}" destId="{9787D893-133D-9444-9698-318EA7EAB7B2}" srcOrd="0" destOrd="1" presId="urn:microsoft.com/office/officeart/2005/8/layout/list1"/>
    <dgm:cxn modelId="{686CBFF5-235C-5649-B5AB-D23391F6594E}" srcId="{22F26D29-55A8-E047-8048-6CB4E8434AE1}" destId="{77CD1070-A450-3A45-A9DC-CAAE5D02558A}" srcOrd="0" destOrd="0" parTransId="{3B4E3534-2B8B-984B-A1BA-97768EF3D81D}" sibTransId="{B8BB3C20-AB0C-F24B-B151-F29578716A79}"/>
    <dgm:cxn modelId="{B2812DFD-5FBD-4F4D-A094-6DA0C356404A}" srcId="{664ED47D-2BD6-484D-9E2F-97988524C6CF}" destId="{8AE99CE2-A74E-714F-A00F-D4BBF9629C6B}" srcOrd="2" destOrd="0" parTransId="{A1624B46-40A4-634A-90A7-3B9A63C44FF6}" sibTransId="{2CAA40C2-D52D-A643-AE05-9A18C43B1BD9}"/>
    <dgm:cxn modelId="{FEE073FD-EBE1-D844-9303-D0ACCC3FBCE1}" srcId="{8AE99CE2-A74E-714F-A00F-D4BBF9629C6B}" destId="{3811F8A5-B3D7-DD45-9773-DA78BC2CD3E4}" srcOrd="2" destOrd="0" parTransId="{8D8A8673-470A-9542-8E6A-975054F7CE80}" sibTransId="{4B57AA5F-FE5F-784D-8D4B-3232D3750AC2}"/>
    <dgm:cxn modelId="{8A43EFEB-FA91-8B4F-AD68-E4920511DEF6}" type="presParOf" srcId="{DDCA348B-175C-0149-802C-E6CDDC59ED83}" destId="{D8BB8D55-586B-5C46-9640-85ED2323D327}" srcOrd="0" destOrd="0" presId="urn:microsoft.com/office/officeart/2005/8/layout/list1"/>
    <dgm:cxn modelId="{C930A57F-2D74-BE4D-80F1-841F58E65EDF}" type="presParOf" srcId="{D8BB8D55-586B-5C46-9640-85ED2323D327}" destId="{38EACF35-59DE-484A-A180-057B31B8368A}" srcOrd="0" destOrd="0" presId="urn:microsoft.com/office/officeart/2005/8/layout/list1"/>
    <dgm:cxn modelId="{2056C025-508D-E343-8C6C-3B5B106B9260}" type="presParOf" srcId="{D8BB8D55-586B-5C46-9640-85ED2323D327}" destId="{215968EA-A477-E74B-ACB9-03D6A3181700}" srcOrd="1" destOrd="0" presId="urn:microsoft.com/office/officeart/2005/8/layout/list1"/>
    <dgm:cxn modelId="{98A137D0-0491-C944-BFC3-5D57E734FFA6}" type="presParOf" srcId="{DDCA348B-175C-0149-802C-E6CDDC59ED83}" destId="{38DAFDA1-DF74-354B-8750-C8DF8F7D35FD}" srcOrd="1" destOrd="0" presId="urn:microsoft.com/office/officeart/2005/8/layout/list1"/>
    <dgm:cxn modelId="{FBAADA3B-48EC-114F-A544-701BD580B59D}" type="presParOf" srcId="{DDCA348B-175C-0149-802C-E6CDDC59ED83}" destId="{7A4BCC21-31A3-5F46-9344-B8D70F1B35E1}" srcOrd="2" destOrd="0" presId="urn:microsoft.com/office/officeart/2005/8/layout/list1"/>
    <dgm:cxn modelId="{96A97044-C148-2F42-894C-48754D735D7A}" type="presParOf" srcId="{DDCA348B-175C-0149-802C-E6CDDC59ED83}" destId="{DC938799-B5CC-3B42-AD32-2A60058954F7}" srcOrd="3" destOrd="0" presId="urn:microsoft.com/office/officeart/2005/8/layout/list1"/>
    <dgm:cxn modelId="{C4E24725-4193-C840-9D27-C011E156D52B}" type="presParOf" srcId="{DDCA348B-175C-0149-802C-E6CDDC59ED83}" destId="{A14635FD-95EC-3544-B76B-A9FE2ABF6EDB}" srcOrd="4" destOrd="0" presId="urn:microsoft.com/office/officeart/2005/8/layout/list1"/>
    <dgm:cxn modelId="{FCA18E08-6367-1B4D-AF25-7E9405AE375F}" type="presParOf" srcId="{A14635FD-95EC-3544-B76B-A9FE2ABF6EDB}" destId="{F181389B-D392-5F41-82E2-8E8B18EB0FD6}" srcOrd="0" destOrd="0" presId="urn:microsoft.com/office/officeart/2005/8/layout/list1"/>
    <dgm:cxn modelId="{1CD85D7D-2C48-F34A-91D5-ACB5F37B7254}" type="presParOf" srcId="{A14635FD-95EC-3544-B76B-A9FE2ABF6EDB}" destId="{DFB8D732-BDD7-7B48-B4A9-C5BDB8CB9199}" srcOrd="1" destOrd="0" presId="urn:microsoft.com/office/officeart/2005/8/layout/list1"/>
    <dgm:cxn modelId="{01A0BD6C-81ED-E14C-B3CB-DF8A7D979AC2}" type="presParOf" srcId="{DDCA348B-175C-0149-802C-E6CDDC59ED83}" destId="{9F88E368-83E4-7841-BE1A-A4A67DFB1A81}" srcOrd="5" destOrd="0" presId="urn:microsoft.com/office/officeart/2005/8/layout/list1"/>
    <dgm:cxn modelId="{47BF3F6D-E82E-214B-9B1D-51EAD012A51D}" type="presParOf" srcId="{DDCA348B-175C-0149-802C-E6CDDC59ED83}" destId="{EAE0097F-BDB1-8A42-A066-8A310D2E8EB4}" srcOrd="6" destOrd="0" presId="urn:microsoft.com/office/officeart/2005/8/layout/list1"/>
    <dgm:cxn modelId="{C14C784F-0551-4C4E-8147-4BDB6ACF7172}" type="presParOf" srcId="{DDCA348B-175C-0149-802C-E6CDDC59ED83}" destId="{1CF4AF0E-963E-5345-90AE-5321E12EAE5D}" srcOrd="7" destOrd="0" presId="urn:microsoft.com/office/officeart/2005/8/layout/list1"/>
    <dgm:cxn modelId="{FC87F145-F972-F44F-A648-F40AFDD38733}" type="presParOf" srcId="{DDCA348B-175C-0149-802C-E6CDDC59ED83}" destId="{F9A361AA-AD5C-2746-8CAF-8B76C4DB11E6}" srcOrd="8" destOrd="0" presId="urn:microsoft.com/office/officeart/2005/8/layout/list1"/>
    <dgm:cxn modelId="{8A4CA272-8A24-B740-A7C5-4CAE94E4F147}" type="presParOf" srcId="{F9A361AA-AD5C-2746-8CAF-8B76C4DB11E6}" destId="{0A7251B4-AC29-684A-81A8-C8AAAF3A5A9E}" srcOrd="0" destOrd="0" presId="urn:microsoft.com/office/officeart/2005/8/layout/list1"/>
    <dgm:cxn modelId="{DC1BB4FC-F070-1549-B34B-2F65BBE6AD03}" type="presParOf" srcId="{F9A361AA-AD5C-2746-8CAF-8B76C4DB11E6}" destId="{92061BAA-F58D-C242-B058-AD68CFA6F26C}" srcOrd="1" destOrd="0" presId="urn:microsoft.com/office/officeart/2005/8/layout/list1"/>
    <dgm:cxn modelId="{CC5E750E-F34B-3B4D-ABAD-BEE18A1E42F1}" type="presParOf" srcId="{DDCA348B-175C-0149-802C-E6CDDC59ED83}" destId="{CFEAB8C9-A4D7-8447-A630-9E73B3C40C1C}" srcOrd="9" destOrd="0" presId="urn:microsoft.com/office/officeart/2005/8/layout/list1"/>
    <dgm:cxn modelId="{6CA82E31-74A5-A845-8EFD-F174BCCBCAF0}" type="presParOf" srcId="{DDCA348B-175C-0149-802C-E6CDDC59ED83}" destId="{9787D893-133D-9444-9698-318EA7EAB7B2}" srcOrd="10" destOrd="0" presId="urn:microsoft.com/office/officeart/2005/8/layout/list1"/>
    <dgm:cxn modelId="{8F4A5767-FD5E-4241-AD35-396A0C5C84DF}" type="presParOf" srcId="{DDCA348B-175C-0149-802C-E6CDDC59ED83}" destId="{0CEDBE61-22F4-5746-8617-9E239FD84CFF}" srcOrd="11" destOrd="0" presId="urn:microsoft.com/office/officeart/2005/8/layout/list1"/>
    <dgm:cxn modelId="{AFC76DBF-66E7-EC47-BB62-2C7B51E9C69C}" type="presParOf" srcId="{DDCA348B-175C-0149-802C-E6CDDC59ED83}" destId="{BE86ABD1-30BA-C04C-8D0D-FC56EC92415A}" srcOrd="12" destOrd="0" presId="urn:microsoft.com/office/officeart/2005/8/layout/list1"/>
    <dgm:cxn modelId="{8C5D25BA-B93D-9345-A2D1-9505A2857AAA}" type="presParOf" srcId="{BE86ABD1-30BA-C04C-8D0D-FC56EC92415A}" destId="{A85698A5-A2DA-924B-9387-0A59A3B47749}" srcOrd="0" destOrd="0" presId="urn:microsoft.com/office/officeart/2005/8/layout/list1"/>
    <dgm:cxn modelId="{22343B7B-379B-AC49-A472-C0ED3ED893D5}" type="presParOf" srcId="{BE86ABD1-30BA-C04C-8D0D-FC56EC92415A}" destId="{3381B3AF-51A6-054D-9E1B-969CC04414B2}" srcOrd="1" destOrd="0" presId="urn:microsoft.com/office/officeart/2005/8/layout/list1"/>
    <dgm:cxn modelId="{057FA933-09B8-504E-91E3-95D29C2CF3C8}" type="presParOf" srcId="{DDCA348B-175C-0149-802C-E6CDDC59ED83}" destId="{465CFC1F-9425-1946-B544-F022F867462B}" srcOrd="13" destOrd="0" presId="urn:microsoft.com/office/officeart/2005/8/layout/list1"/>
    <dgm:cxn modelId="{4203B1AA-F92C-BC42-A08D-2088E7758E61}" type="presParOf" srcId="{DDCA348B-175C-0149-802C-E6CDDC59ED83}" destId="{35564FCC-4427-EC4C-89B8-51C5136A5726}" srcOrd="14" destOrd="0" presId="urn:microsoft.com/office/officeart/2005/8/layout/list1"/>
    <dgm:cxn modelId="{AC2A4E5D-58A9-EB43-BED6-09E80898834C}" type="presParOf" srcId="{DDCA348B-175C-0149-802C-E6CDDC59ED83}" destId="{ECFA749D-5F3D-9E4A-9A5A-FEEDF91A81A4}" srcOrd="15" destOrd="0" presId="urn:microsoft.com/office/officeart/2005/8/layout/list1"/>
    <dgm:cxn modelId="{A8648513-106F-0A40-B6D7-68CABDDA86AF}" type="presParOf" srcId="{DDCA348B-175C-0149-802C-E6CDDC59ED83}" destId="{CB85A2FE-7EE8-E947-9794-BC6D75A876A5}" srcOrd="16" destOrd="0" presId="urn:microsoft.com/office/officeart/2005/8/layout/list1"/>
    <dgm:cxn modelId="{873EE03F-8CE2-6B43-945B-38021930225B}" type="presParOf" srcId="{CB85A2FE-7EE8-E947-9794-BC6D75A876A5}" destId="{14229BD0-D584-2748-B19C-3D1BA1C256AB}" srcOrd="0" destOrd="0" presId="urn:microsoft.com/office/officeart/2005/8/layout/list1"/>
    <dgm:cxn modelId="{158F4415-2A6E-2349-8A6B-2DE672B23BF3}" type="presParOf" srcId="{CB85A2FE-7EE8-E947-9794-BC6D75A876A5}" destId="{49A3ECC5-2197-CD40-AC55-61D9659919F4}" srcOrd="1" destOrd="0" presId="urn:microsoft.com/office/officeart/2005/8/layout/list1"/>
    <dgm:cxn modelId="{6C80E0B1-CBE0-B54D-AEA8-E3E4F3538ECC}" type="presParOf" srcId="{DDCA348B-175C-0149-802C-E6CDDC59ED83}" destId="{B14523BE-0830-3346-9E21-7E192AF1FC2B}" srcOrd="17" destOrd="0" presId="urn:microsoft.com/office/officeart/2005/8/layout/list1"/>
    <dgm:cxn modelId="{0520E844-326F-EB45-ADFA-3E8E6A00B952}" type="presParOf" srcId="{DDCA348B-175C-0149-802C-E6CDDC59ED83}" destId="{5B091131-E1F8-FD4A-9980-7F7950EE7EE8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4BCC21-31A3-5F46-9344-B8D70F1B35E1}">
      <dsp:nvSpPr>
        <dsp:cNvPr id="0" name=""/>
        <dsp:cNvSpPr/>
      </dsp:nvSpPr>
      <dsp:spPr>
        <a:xfrm>
          <a:off x="0" y="447140"/>
          <a:ext cx="5475890" cy="822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Case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Discussion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</a:t>
          </a:r>
        </a:p>
      </dsp:txBody>
      <dsp:txXfrm>
        <a:off x="0" y="447140"/>
        <a:ext cx="5475890" cy="822149"/>
      </dsp:txXfrm>
    </dsp:sp>
    <dsp:sp modelId="{215968EA-A477-E74B-ACB9-03D6A3181700}">
      <dsp:nvSpPr>
        <dsp:cNvPr id="0" name=""/>
        <dsp:cNvSpPr/>
      </dsp:nvSpPr>
      <dsp:spPr>
        <a:xfrm>
          <a:off x="273794" y="31430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 (I) Case Report</a:t>
          </a:r>
        </a:p>
      </dsp:txBody>
      <dsp:txXfrm>
        <a:off x="286763" y="327269"/>
        <a:ext cx="3807185" cy="239742"/>
      </dsp:txXfrm>
    </dsp:sp>
    <dsp:sp modelId="{EAE0097F-BDB1-8A42-A066-8A310D2E8EB4}">
      <dsp:nvSpPr>
        <dsp:cNvPr id="0" name=""/>
        <dsp:cNvSpPr/>
      </dsp:nvSpPr>
      <dsp:spPr>
        <a:xfrm>
          <a:off x="0" y="1450730"/>
          <a:ext cx="547589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Clinical Significance/Service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Justification/Documentation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Adaptability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Significance</a:t>
          </a:r>
        </a:p>
      </dsp:txBody>
      <dsp:txXfrm>
        <a:off x="0" y="1450730"/>
        <a:ext cx="5475890" cy="963900"/>
      </dsp:txXfrm>
    </dsp:sp>
    <dsp:sp modelId="{DFB8D732-BDD7-7B48-B4A9-C5BDB8CB9199}">
      <dsp:nvSpPr>
        <dsp:cNvPr id="0" name=""/>
        <dsp:cNvSpPr/>
      </dsp:nvSpPr>
      <dsp:spPr>
        <a:xfrm>
          <a:off x="273794" y="131789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(II) Education/Training</a:t>
          </a:r>
        </a:p>
      </dsp:txBody>
      <dsp:txXfrm>
        <a:off x="286763" y="1330859"/>
        <a:ext cx="3807185" cy="239742"/>
      </dsp:txXfrm>
    </dsp:sp>
    <dsp:sp modelId="{9787D893-133D-9444-9698-318EA7EAB7B2}">
      <dsp:nvSpPr>
        <dsp:cNvPr id="0" name=""/>
        <dsp:cNvSpPr/>
      </dsp:nvSpPr>
      <dsp:spPr>
        <a:xfrm>
          <a:off x="0" y="2596070"/>
          <a:ext cx="5475890" cy="8221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Service of Program/Background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Justification/Documentation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Adaptability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Significance </a:t>
          </a:r>
        </a:p>
      </dsp:txBody>
      <dsp:txXfrm>
        <a:off x="0" y="2596070"/>
        <a:ext cx="5475890" cy="822149"/>
      </dsp:txXfrm>
    </dsp:sp>
    <dsp:sp modelId="{92061BAA-F58D-C242-B058-AD68CFA6F26C}">
      <dsp:nvSpPr>
        <dsp:cNvPr id="0" name=""/>
        <dsp:cNvSpPr/>
      </dsp:nvSpPr>
      <dsp:spPr>
        <a:xfrm>
          <a:off x="273794" y="246323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(III) Hot Topic</a:t>
          </a:r>
        </a:p>
      </dsp:txBody>
      <dsp:txXfrm>
        <a:off x="286763" y="2476199"/>
        <a:ext cx="3807185" cy="239742"/>
      </dsp:txXfrm>
    </dsp:sp>
    <dsp:sp modelId="{35564FCC-4427-EC4C-89B8-51C5136A5726}">
      <dsp:nvSpPr>
        <dsp:cNvPr id="0" name=""/>
        <dsp:cNvSpPr/>
      </dsp:nvSpPr>
      <dsp:spPr>
        <a:xfrm>
          <a:off x="0" y="3599660"/>
          <a:ext cx="547589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Research Question/Hypothesis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Study Design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Methods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Results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Conclusions</a:t>
          </a:r>
        </a:p>
      </dsp:txBody>
      <dsp:txXfrm>
        <a:off x="0" y="3599660"/>
        <a:ext cx="5475890" cy="1105650"/>
      </dsp:txXfrm>
    </dsp:sp>
    <dsp:sp modelId="{3381B3AF-51A6-054D-9E1B-969CC04414B2}">
      <dsp:nvSpPr>
        <dsp:cNvPr id="0" name=""/>
        <dsp:cNvSpPr/>
      </dsp:nvSpPr>
      <dsp:spPr>
        <a:xfrm>
          <a:off x="273794" y="346682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(IV) Original Research</a:t>
          </a:r>
        </a:p>
      </dsp:txBody>
      <dsp:txXfrm>
        <a:off x="286763" y="3479789"/>
        <a:ext cx="3807185" cy="239742"/>
      </dsp:txXfrm>
    </dsp:sp>
    <dsp:sp modelId="{5B091131-E1F8-FD4A-9980-7F7950EE7EE8}">
      <dsp:nvSpPr>
        <dsp:cNvPr id="0" name=""/>
        <dsp:cNvSpPr/>
      </dsp:nvSpPr>
      <dsp:spPr>
        <a:xfrm>
          <a:off x="0" y="4886750"/>
          <a:ext cx="5475890" cy="11056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990" tIns="187452" rIns="42499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Introduction/Background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Methods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Results/Primary Study Points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Discussion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Conclusion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>
              <a:latin typeface="Avenir Next LT Pro"/>
            </a:rPr>
            <a:t>Other</a:t>
          </a:r>
        </a:p>
      </dsp:txBody>
      <dsp:txXfrm>
        <a:off x="0" y="4886750"/>
        <a:ext cx="5475890" cy="1105650"/>
      </dsp:txXfrm>
    </dsp:sp>
    <dsp:sp modelId="{49A3ECC5-2197-CD40-AC55-61D9659919F4}">
      <dsp:nvSpPr>
        <dsp:cNvPr id="0" name=""/>
        <dsp:cNvSpPr/>
      </dsp:nvSpPr>
      <dsp:spPr>
        <a:xfrm>
          <a:off x="273794" y="4753910"/>
          <a:ext cx="3833123" cy="265680"/>
        </a:xfrm>
        <a:prstGeom prst="roundRect">
          <a:avLst/>
        </a:prstGeom>
        <a:solidFill>
          <a:srgbClr val="002B4E"/>
        </a:solidFill>
        <a:ln w="19050" cap="flat" cmpd="sng" algn="ctr">
          <a:solidFill>
            <a:srgbClr val="002B4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883" tIns="0" rIns="144883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>
              <a:latin typeface="Avenir Next LT Pro"/>
            </a:rPr>
            <a:t>(V) Review</a:t>
          </a:r>
        </a:p>
      </dsp:txBody>
      <dsp:txXfrm>
        <a:off x="286763" y="4766879"/>
        <a:ext cx="3807185" cy="23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08CE4-B1CE-42D2-B8BA-D54346353D64}" type="datetimeFigureOut">
              <a:rPr lang="en-US" smtClean="0"/>
              <a:t>7/1/25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CBF64-3A2C-4B69-B34F-2C22FFFC7F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37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CBF64-3A2C-4B69-B34F-2C22FFFC7F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49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713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S Ques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1092517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QUESTION #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Question Here</a:t>
            </a:r>
          </a:p>
          <a:p>
            <a:endParaRPr lang="en-US" sz="2400">
              <a:latin typeface="Avenir Next LT Pro" panose="020B0504020202020204" pitchFamily="34" charset="0"/>
            </a:endParaRPr>
          </a:p>
          <a:p>
            <a:pPr marL="914400" lvl="1" indent="-457200">
              <a:buFont typeface="+mj-lt"/>
              <a:buAutoNum type="alphaLcPeriod"/>
            </a:pPr>
            <a:r>
              <a:rPr lang="en-US" sz="2400">
                <a:latin typeface="Avenir Next LT Pro" panose="020B0504020202020204" pitchFamily="34" charset="0"/>
              </a:rPr>
              <a:t>Distractors Here</a:t>
            </a:r>
          </a:p>
        </p:txBody>
      </p:sp>
    </p:spTree>
    <p:extLst>
      <p:ext uri="{BB962C8B-B14F-4D97-AF65-F5344CB8AC3E}">
        <p14:creationId xmlns:p14="http://schemas.microsoft.com/office/powerpoint/2010/main" val="4559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77137"/>
            <a:ext cx="10925175" cy="4744287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27DB9E-D3E3-105D-9F38-60C598BCD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&amp; Answ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38F2C24A-3507-448C-2A78-1225CA0C24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55715" y="2037173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70509112-0EB5-47E4-02CD-29064BB9F1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7" y="382849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6FB4B815-FFB7-A958-7233-4EC9CBCCE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7" y="4886393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7C9D5B-2754-E63E-5281-E8FC1018ED7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212965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B6150708-86E7-059E-8F79-B0FBD7591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71286" y="5253106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D0AB65-C815-BE38-FC9B-C132DB9056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197" y="349330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45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 Co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3412" y="1584325"/>
            <a:ext cx="10925175" cy="1620514"/>
          </a:xfrm>
        </p:spPr>
        <p:txBody>
          <a:bodyPr>
            <a:normAutofit/>
          </a:bodyPr>
          <a:lstStyle>
            <a:lvl1pPr marL="0" indent="0" algn="ctr">
              <a:buNone/>
              <a:defRPr sz="4800" b="1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Presentation Title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0552ED-621E-1B7C-F918-15556D68E2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27222" y="3747086"/>
            <a:ext cx="3443287" cy="63817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</a:lstStyle>
          <a:p>
            <a:pPr lvl="0"/>
            <a:r>
              <a:rPr lang="en-US"/>
              <a:t>Insert CE Code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CCF06B-527D-9E60-9D9D-C11E91C3EF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564" y="358208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15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4" name="Picture 3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6CEEFF3D-3FF3-58A0-8570-7A26F473BA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4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Monthly Webin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88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55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 State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640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F14A330B-2FB3-2903-4B20-BE5514640A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243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21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3FEBE-88CD-B471-9497-1D4C02905F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6" y="1637677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Presentation Title</a:t>
            </a:r>
          </a:p>
          <a:p>
            <a:pPr lvl="0"/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18E2E9F-FEFF-5FDB-7B64-E2D0CDBDD0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1288" y="342900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72BA698C-1F3A-828A-DE30-70FB27B739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71288" y="4486897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1"/>
            </a:lvl1pPr>
          </a:lstStyle>
          <a:p>
            <a:pPr lvl="0"/>
            <a:r>
              <a:rPr lang="en-US"/>
              <a:t>Name, Credentials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00FEA3A-8211-F67A-660E-E7886E838D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71288" y="3813469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EF44EBC-A7BD-9993-12D2-0AC400A87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71287" y="4853610"/>
            <a:ext cx="3449425" cy="366713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Job Title</a:t>
            </a:r>
          </a:p>
        </p:txBody>
      </p:sp>
      <p:pic>
        <p:nvPicPr>
          <p:cNvPr id="10" name="Picture 9" descr="A logo with blue and orange circles&#10;&#10;AI-generated content may be incorrect.">
            <a:extLst>
              <a:ext uri="{FF2B5EF4-FFF2-40B4-BE49-F238E27FC236}">
                <a16:creationId xmlns:a16="http://schemas.microsoft.com/office/drawing/2014/main" id="{9B92639F-F9A2-6019-6575-896C249E165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485" y="5619405"/>
            <a:ext cx="1206495" cy="90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317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9706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0072D1-46F5-80A1-2677-869E39FF6B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3723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E21DCE-6104-10C8-DC81-E12BBF0B34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52534" y="243656"/>
            <a:ext cx="897223" cy="67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40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/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551A2E0-B848-4F02-BF4A-0DAB693DA6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" y="0"/>
            <a:ext cx="12188948" cy="68579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368295-4DFE-4EB9-836F-8727D2BA75AB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16258" y="122599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7F7B51-2C8E-4E2B-8971-86456C14F0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1253329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add supporting text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839C9E-5D43-4B3A-A379-C0495E82CC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258" y="313187"/>
            <a:ext cx="10661342" cy="5996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804E99-3CA1-43F2-F4BE-68D4663101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628" y="5956917"/>
            <a:ext cx="8683625" cy="675166"/>
          </a:xfrm>
        </p:spPr>
        <p:txBody>
          <a:bodyPr anchor="b">
            <a:noAutofit/>
          </a:bodyPr>
          <a:lstStyle>
            <a:lvl1pPr marL="114300" indent="-114300">
              <a:defRPr sz="800">
                <a:solidFill>
                  <a:schemeClr val="bg1"/>
                </a:solidFill>
              </a:defRPr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/>
              <a:t>References</a:t>
            </a:r>
          </a:p>
        </p:txBody>
      </p:sp>
      <p:pic>
        <p:nvPicPr>
          <p:cNvPr id="10" name="Picture 9" descr="A red circle with white text&#10;&#10;Description automatically generated">
            <a:extLst>
              <a:ext uri="{FF2B5EF4-FFF2-40B4-BE49-F238E27FC236}">
                <a16:creationId xmlns:a16="http://schemas.microsoft.com/office/drawing/2014/main" id="{13C55016-EB30-89A4-FE83-CA246FB3B1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" y="5790334"/>
            <a:ext cx="750743" cy="9715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86634B2-F778-1947-83EE-EE873F814579}"/>
              </a:ext>
            </a:extLst>
          </p:cNvPr>
          <p:cNvSpPr/>
          <p:nvPr userDrawn="1"/>
        </p:nvSpPr>
        <p:spPr>
          <a:xfrm>
            <a:off x="10079795" y="6051479"/>
            <a:ext cx="1910147" cy="400050"/>
          </a:xfrm>
          <a:prstGeom prst="rect">
            <a:avLst/>
          </a:prstGeom>
          <a:solidFill>
            <a:srgbClr val="25A9DD"/>
          </a:solidFill>
          <a:ln>
            <a:solidFill>
              <a:srgbClr val="25A9D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60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26E3C6-1D31-3666-29AE-3F84EE6EF2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08379" y="536575"/>
            <a:ext cx="3810355" cy="698500"/>
          </a:xfrm>
        </p:spPr>
        <p:txBody>
          <a:bodyPr>
            <a:normAutofit/>
          </a:bodyPr>
          <a:lstStyle>
            <a:lvl1pPr marL="0" indent="0">
              <a:buNone/>
              <a:defRPr sz="4000" b="1" i="1">
                <a:solidFill>
                  <a:srgbClr val="07668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OBJECTIVE(S)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92ADD4-6D9F-56E2-B60B-944BBE9CAC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6015"/>
            <a:ext cx="10721976" cy="4362023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r>
              <a:rPr lang="en-US" sz="2400">
                <a:latin typeface="Avenir Next LT Pro" panose="020B0504020202020204" pitchFamily="34" charset="0"/>
              </a:rPr>
              <a:t>Objectives Here</a:t>
            </a:r>
          </a:p>
        </p:txBody>
      </p:sp>
    </p:spTree>
    <p:extLst>
      <p:ext uri="{BB962C8B-B14F-4D97-AF65-F5344CB8AC3E}">
        <p14:creationId xmlns:p14="http://schemas.microsoft.com/office/powerpoint/2010/main" val="240867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osur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CFE41-F5EC-CD55-F046-319BEA09D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5013" y="1584325"/>
            <a:ext cx="10925175" cy="4260850"/>
          </a:xfrm>
        </p:spPr>
        <p:txBody>
          <a:bodyPr/>
          <a:lstStyle>
            <a:lvl1pPr marL="0" indent="0">
              <a:buNone/>
              <a:defRPr sz="2400">
                <a:latin typeface="Avenir Next LT Pro" panose="020B0504020202020204" pitchFamily="34" charset="0"/>
              </a:defRPr>
            </a:lvl1pPr>
          </a:lstStyle>
          <a:p>
            <a:pPr marL="0" indent="0">
              <a:buNone/>
            </a:pPr>
            <a:r>
              <a:rPr lang="en-US"/>
              <a:t>The following relevant financial relationships from the past 24 months have been identified and disclosed for the following faculty and planners of this CE activity: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-OR-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There are no relevant conflicts of interest to disclose for this presentation</a:t>
            </a:r>
          </a:p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AD960-C968-421E-8B3C-FAAE711C85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6639" y="368183"/>
            <a:ext cx="1113835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98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C24D1D08-954F-5550-4153-9F747D1AB6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10721974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74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4DFE7727-13A4-B057-C5BD-B9B28D6276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32737" y="1584407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2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ent and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5D80D7F0-C612-6315-566E-AC0C581769F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0F69542C-50B1-2CA5-6D10-F5478C975E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586015"/>
            <a:ext cx="5124250" cy="4362023"/>
          </a:xfrm>
        </p:spPr>
        <p:txBody>
          <a:bodyPr/>
          <a:lstStyle>
            <a:lvl1pPr marL="0" indent="0">
              <a:buFont typeface="+mj-lt"/>
              <a:buNone/>
              <a:defRPr/>
            </a:lvl1pPr>
          </a:lstStyle>
          <a:p>
            <a:endParaRPr lang="en-US" sz="2400">
              <a:latin typeface="Avenir Next LT Pro" panose="020B050402020202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AB3A4C5-AEC5-9728-ACFE-D2E4935A7D1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32538" y="1585913"/>
            <a:ext cx="5124450" cy="4362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924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EA7B3DE-9027-37EB-D2A6-0BEFC61AE06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5014" y="536575"/>
            <a:ext cx="10721974" cy="698500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solidFill>
                  <a:schemeClr val="tx1"/>
                </a:solidFill>
                <a:latin typeface="Avenir Next LT Pro" panose="020B05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4D2814F-7C2C-493A-580D-6A47F3BB396D}"/>
              </a:ext>
            </a:extLst>
          </p:cNvPr>
          <p:cNvSpPr/>
          <p:nvPr userDrawn="1"/>
        </p:nvSpPr>
        <p:spPr>
          <a:xfrm>
            <a:off x="257452" y="5743852"/>
            <a:ext cx="1189608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8619EC-8092-FABC-CFE3-AF489EE18463}"/>
              </a:ext>
            </a:extLst>
          </p:cNvPr>
          <p:cNvSpPr/>
          <p:nvPr userDrawn="1"/>
        </p:nvSpPr>
        <p:spPr>
          <a:xfrm>
            <a:off x="8586186" y="5948562"/>
            <a:ext cx="360581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F65D5D1-BB8C-E87D-68D9-0ED449B026A7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35013" y="1554163"/>
            <a:ext cx="10721974" cy="51038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5356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85FF8B2-B72D-FF5A-4F23-D6F8F548A5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5715" y="2753690"/>
            <a:ext cx="10680569" cy="1350619"/>
          </a:xfrm>
        </p:spPr>
        <p:txBody>
          <a:bodyPr>
            <a:normAutofit/>
          </a:bodyPr>
          <a:lstStyle>
            <a:lvl1pPr marL="0" indent="0" algn="ctr">
              <a:buNone/>
              <a:defRPr sz="5400" b="1">
                <a:solidFill>
                  <a:srgbClr val="076688"/>
                </a:solidFill>
                <a:latin typeface="Avenir Next LT Pro" panose="020B0504020202020204" pitchFamily="34" charset="0"/>
              </a:defRPr>
            </a:lvl1pPr>
          </a:lstStyle>
          <a:p>
            <a:pPr lvl="0"/>
            <a:r>
              <a:rPr lang="en-US"/>
              <a:t>Section Title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3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63B69-F713-8FC3-0974-7CC032243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EB61EA-E62D-FA9F-D021-DE29193DD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5225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8820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6" r:id="rId3"/>
    <p:sldLayoutId id="2147483657" r:id="rId4"/>
    <p:sldLayoutId id="2147483653" r:id="rId5"/>
    <p:sldLayoutId id="2147483652" r:id="rId6"/>
    <p:sldLayoutId id="2147483672" r:id="rId7"/>
    <p:sldLayoutId id="2147483671" r:id="rId8"/>
    <p:sldLayoutId id="2147483663" r:id="rId9"/>
    <p:sldLayoutId id="2147483666" r:id="rId10"/>
    <p:sldLayoutId id="2147483667" r:id="rId11"/>
    <p:sldLayoutId id="2147483668" r:id="rId12"/>
    <p:sldLayoutId id="2147483665" r:id="rId13"/>
    <p:sldLayoutId id="2147483670" r:id="rId14"/>
    <p:sldLayoutId id="2147483660" r:id="rId15"/>
    <p:sldLayoutId id="2147483650" r:id="rId16"/>
    <p:sldLayoutId id="2147483651" r:id="rId17"/>
    <p:sldLayoutId id="2147483654" r:id="rId18"/>
    <p:sldLayoutId id="2147483655" r:id="rId19"/>
    <p:sldLayoutId id="2147483673" r:id="rId20"/>
    <p:sldLayoutId id="2147483675" r:id="rId21"/>
    <p:sldLayoutId id="2147483676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Next LT Pro" panose="020B0504020202020204" pitchFamily="34" charset="0"/>
          <a:ea typeface="+mj-ea"/>
          <a:cs typeface="+mj-cs"/>
        </a:defRPr>
      </a:lvl1pPr>
    </p:titleStyle>
    <p:bodyStyle>
      <a:lvl1pPr marL="461963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rivera@ncoda.org" TargetMode="External"/><Relationship Id="rId3" Type="http://schemas.openxmlformats.org/officeDocument/2006/relationships/hyperlink" Target="mailto:Natasha.olson@ncoda.org" TargetMode="External"/><Relationship Id="rId7" Type="http://schemas.openxmlformats.org/officeDocument/2006/relationships/hyperlink" Target="mailto:Mustafa.Abacioglu@ncoda.org" TargetMode="External"/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aryn.Newsome@ncoda.org" TargetMode="External"/><Relationship Id="rId5" Type="http://schemas.openxmlformats.org/officeDocument/2006/relationships/hyperlink" Target="mailto:Mary.Anderson@ncoda.org" TargetMode="External"/><Relationship Id="rId4" Type="http://schemas.openxmlformats.org/officeDocument/2006/relationships/hyperlink" Target="mailto:Shawnny.Eugene@ncoda.org" TargetMode="External"/><Relationship Id="rId9" Type="http://schemas.openxmlformats.org/officeDocument/2006/relationships/hyperlink" Target="mailto:Madelyn.Floysand@ncoda.or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posterpresentations@ncoda.org" TargetMode="External"/><Relationship Id="rId2" Type="http://schemas.openxmlformats.org/officeDocument/2006/relationships/hyperlink" Target="https://docs.google.com/forms/d/e/1FAIpQLSeqnhkJQLzCrNhxHstw0Q_6E-jA_NgqabTw9G-kt8cRrwem1A/viewform?usp=header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ailto:Jonathan.rivera@ncoda.org" TargetMode="External"/><Relationship Id="rId3" Type="http://schemas.openxmlformats.org/officeDocument/2006/relationships/hyperlink" Target="mailto:Natasha.olson@ncoda.org" TargetMode="External"/><Relationship Id="rId7" Type="http://schemas.openxmlformats.org/officeDocument/2006/relationships/hyperlink" Target="mailto:Mustafa.Abacioglu@ncoda.org" TargetMode="External"/><Relationship Id="rId2" Type="http://schemas.openxmlformats.org/officeDocument/2006/relationships/hyperlink" Target="mailto:posterpresentations@ncoda.or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Taryn.Newsome@ncoda.org" TargetMode="External"/><Relationship Id="rId5" Type="http://schemas.openxmlformats.org/officeDocument/2006/relationships/hyperlink" Target="mailto:Mary.Anderson@ncoda.org" TargetMode="External"/><Relationship Id="rId4" Type="http://schemas.openxmlformats.org/officeDocument/2006/relationships/hyperlink" Target="mailto:Shawnny.Eugene@ncoda.org" TargetMode="External"/><Relationship Id="rId9" Type="http://schemas.openxmlformats.org/officeDocument/2006/relationships/hyperlink" Target="mailto:Madelyn.Floysand@ncoda.or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4319FA1-7177-347C-E808-6914A5CBE8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5715" y="2753690"/>
            <a:ext cx="10680569" cy="1350619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NCODA’s 2025 Fall Summit Poster Guidelines &amp; Submission Handbook</a:t>
            </a:r>
          </a:p>
        </p:txBody>
      </p:sp>
    </p:spTree>
    <p:extLst>
      <p:ext uri="{BB962C8B-B14F-4D97-AF65-F5344CB8AC3E}">
        <p14:creationId xmlns:p14="http://schemas.microsoft.com/office/powerpoint/2010/main" val="448877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1ADC23-14DA-BDB5-BBE7-F4A3EA92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CE1554-9598-9D22-EC6F-C1A8CBE29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75737AE8-1576-B209-4706-37705918A5A4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  <a:latin typeface="Avenir Next LT Pro"/>
              </a:rPr>
              <a:t>Abstract Example #3</a:t>
            </a:r>
            <a:endParaRPr lang="en-US" sz="4000" b="1">
              <a:solidFill>
                <a:srgbClr val="002B4E"/>
              </a:solidFill>
            </a:endParaRPr>
          </a:p>
        </p:txBody>
      </p:sp>
      <p:pic>
        <p:nvPicPr>
          <p:cNvPr id="2" name="Picture 1" descr="A document with text on it&#10;&#10;AI-generated content may be incorrect.">
            <a:extLst>
              <a:ext uri="{FF2B5EF4-FFF2-40B4-BE49-F238E27FC236}">
                <a16:creationId xmlns:a16="http://schemas.microsoft.com/office/drawing/2014/main" id="{9E9B1F4E-D891-0FC6-4B31-DF91B09F2A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120" y="86412"/>
            <a:ext cx="4675884" cy="6685176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394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39A366-1222-98BB-DAE5-7910EFCCD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ED8944-57F9-7A93-53C8-068170A968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Abstract Submission 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E3078-DB1D-2900-E0E1-F6DBCFA2FC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3" y="1235075"/>
            <a:ext cx="10721973" cy="25340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1800">
                <a:latin typeface="Avenir Next LT Pro"/>
              </a:rPr>
              <a:t>Complete your abstract and save it as an editable Word document (.doc or .docx)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800">
                <a:latin typeface="Avenir Next LT Pro"/>
              </a:rPr>
              <a:t>Email the abstract with the subject line: </a:t>
            </a:r>
          </a:p>
          <a:p>
            <a:pPr marL="457200" lvl="1" indent="0">
              <a:buNone/>
            </a:pPr>
            <a:r>
              <a:rPr lang="en-US" sz="1800">
                <a:latin typeface="Avenir Next LT Pro"/>
              </a:rPr>
              <a:t> 	</a:t>
            </a:r>
            <a:r>
              <a:rPr lang="en-US" sz="1800" b="1">
                <a:latin typeface="Avenir Next LT Pro"/>
              </a:rPr>
              <a:t>2025 Fall Summit Abstract – [Poster Title] – [First Name Last Name] </a:t>
            </a:r>
          </a:p>
          <a:p>
            <a:pPr lvl="3"/>
            <a:r>
              <a:rPr lang="en-US" sz="1800">
                <a:latin typeface="Avenir Next LT Pro"/>
              </a:rPr>
              <a:t>Send to: </a:t>
            </a:r>
            <a:r>
              <a:rPr lang="en-US" sz="1800">
                <a:latin typeface="Avenir Next LT Pro"/>
                <a:hlinkClick r:id="rId2"/>
              </a:rPr>
              <a:t>posterpresentations@ncoda.org</a:t>
            </a:r>
            <a:r>
              <a:rPr lang="en-US" sz="1800">
                <a:latin typeface="Avenir Next LT Pro"/>
              </a:rPr>
              <a:t> </a:t>
            </a:r>
          </a:p>
          <a:p>
            <a:pPr lvl="3"/>
            <a:r>
              <a:rPr lang="en-US" sz="1800">
                <a:latin typeface="Avenir Next LT Pro"/>
              </a:rPr>
              <a:t>CC: your designated committee lead </a:t>
            </a:r>
          </a:p>
          <a:p>
            <a:pPr lvl="3"/>
            <a:r>
              <a:rPr lang="en-US" sz="1800" b="1">
                <a:solidFill>
                  <a:srgbClr val="FF0000"/>
                </a:solidFill>
                <a:latin typeface="Avenir Next LT Pro"/>
              </a:rPr>
              <a:t>Deadline: Fri, July 18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E74D8EC-146E-5443-56DF-908B596017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513193"/>
              </p:ext>
            </p:extLst>
          </p:nvPr>
        </p:nvGraphicFramePr>
        <p:xfrm>
          <a:off x="2024143" y="3168938"/>
          <a:ext cx="8128000" cy="30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32340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0268295"/>
                    </a:ext>
                  </a:extLst>
                </a:gridCol>
              </a:tblGrid>
              <a:tr h="33122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venir Next LT Pro"/>
                        </a:rPr>
                        <a:t>Committee Lead Contacts (CC the appropriate one): 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8463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Submitter Role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Committee Lead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5052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Physicians, Pharmacists, &amp; Residents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3"/>
                        </a:rPr>
                        <a:t>Natasha.Olson@ncoda.org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1296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Advanced Practice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en-US" sz="1400" b="0" i="0" u="none" strike="noStrike" noProof="0" dirty="0">
                          <a:latin typeface="Avenir Next LT Pro"/>
                          <a:hlinkClick r:id="rId4"/>
                        </a:rPr>
                        <a:t>Shawnny.Eugene@ncoda.org</a:t>
                      </a:r>
                      <a:endParaRPr lang="en-U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314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5"/>
                        </a:rPr>
                        <a:t>Mary.Anderson@ncoda.org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87898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Pharmacy Technicians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6"/>
                        </a:rPr>
                        <a:t>Taryn.Newsome@ncoda.org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1660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7"/>
                        </a:rPr>
                        <a:t>Mustafa.Abacioglu@ncoda.org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9971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Industry Partners &amp; Fellows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8"/>
                        </a:rPr>
                        <a:t>Jonathan.Rivera@ncoda.org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0046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Avenir Next LT Pro"/>
                        </a:rPr>
                        <a:t>Research Focused (PhD, MS, 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  <a:hlinkClick r:id="rId9"/>
                        </a:rPr>
                        <a:t>Madelyn.Floysand@ncoda.org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6421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089A5-036B-574F-2DCB-E6C22CA4B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8B938F5-8BE4-70E9-28FC-30CCFAE551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/>
          </a:bodyPr>
          <a:lstStyle/>
          <a:p>
            <a:r>
              <a:rPr lang="en-US">
                <a:solidFill>
                  <a:srgbClr val="002B4E"/>
                </a:solidFill>
              </a:rPr>
              <a:t>Additional Abstract Information &amp; Next Steps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B44C2D-9594-34B8-D4FE-D73B6F3ED0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973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You will receive feedback by Fri, Aug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After revisions, submit your finalized abstract via email to </a:t>
            </a:r>
            <a:r>
              <a:rPr lang="en-US">
                <a:latin typeface="Avenir Next LT Pro"/>
                <a:hlinkClick r:id="rId2"/>
              </a:rPr>
              <a:t>posterpresentations@ncoda.org</a:t>
            </a:r>
            <a:r>
              <a:rPr lang="en-US">
                <a:latin typeface="Avenir Next LT Pro"/>
              </a:rPr>
              <a:t> and CC you designated email lead.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>
                <a:solidFill>
                  <a:srgbClr val="FF0000"/>
                </a:solidFill>
                <a:latin typeface="Avenir Next LT Pro"/>
              </a:rPr>
              <a:t>An approved finalized abstract submission is </a:t>
            </a:r>
            <a:r>
              <a:rPr lang="en-US" b="1" u="sng">
                <a:solidFill>
                  <a:srgbClr val="FF0000"/>
                </a:solidFill>
                <a:latin typeface="Avenir Next LT Pro"/>
              </a:rPr>
              <a:t>required</a:t>
            </a:r>
            <a:r>
              <a:rPr lang="en-US" b="1">
                <a:solidFill>
                  <a:srgbClr val="FF0000"/>
                </a:solidFill>
                <a:latin typeface="Avenir Next LT Pro"/>
              </a:rPr>
              <a:t> for your poster to be accepted and featured at the Fall Summit.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If abstract feedback is provided, your final revised submission is due by </a:t>
            </a:r>
            <a:r>
              <a:rPr lang="en-US" b="1">
                <a:solidFill>
                  <a:srgbClr val="FF0000"/>
                </a:solidFill>
                <a:latin typeface="Avenir Next LT Pro"/>
              </a:rPr>
              <a:t>Fri, Aug 15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>
                <a:latin typeface="Avenir Next LT Pro"/>
              </a:rPr>
              <a:t>Email the abstract with the subject line: </a:t>
            </a:r>
          </a:p>
          <a:p>
            <a:pPr marL="457200" lvl="1" indent="0">
              <a:buNone/>
            </a:pPr>
            <a:r>
              <a:rPr lang="en-US" sz="1800">
                <a:latin typeface="Avenir Next LT Pro"/>
              </a:rPr>
              <a:t> 	</a:t>
            </a:r>
            <a:r>
              <a:rPr lang="en-US" sz="1800" b="1">
                <a:latin typeface="Avenir Next LT Pro"/>
              </a:rPr>
              <a:t>2025 Fall Summit Abstract – [Poster Title] – [First Name Last Name]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>
                <a:latin typeface="Avenir Next LT Pro"/>
              </a:rPr>
              <a:t>Send to: </a:t>
            </a:r>
            <a:r>
              <a:rPr lang="en-US" sz="1800">
                <a:latin typeface="Avenir Next LT Pro"/>
                <a:hlinkClick r:id="rId2"/>
              </a:rPr>
              <a:t>posterpresentations@ncoda.org</a:t>
            </a:r>
            <a:r>
              <a:rPr lang="en-US" sz="1800">
                <a:latin typeface="Avenir Next LT Pro"/>
              </a:rPr>
              <a:t> </a:t>
            </a:r>
          </a:p>
          <a:p>
            <a:pPr lvl="3">
              <a:buFont typeface="Courier New" panose="02070309020205020404" pitchFamily="49" charset="0"/>
              <a:buChar char="o"/>
            </a:pPr>
            <a:r>
              <a:rPr lang="en-US" sz="1800">
                <a:latin typeface="Avenir Next LT Pro"/>
              </a:rPr>
              <a:t>CC: your designated committee lead </a:t>
            </a:r>
            <a:endParaRPr lang="en-US">
              <a:solidFill>
                <a:srgbClr val="FF0000"/>
              </a:solidFill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Begin working on your poster using the approved abstract edits.</a:t>
            </a:r>
          </a:p>
        </p:txBody>
      </p:sp>
    </p:spTree>
    <p:extLst>
      <p:ext uri="{BB962C8B-B14F-4D97-AF65-F5344CB8AC3E}">
        <p14:creationId xmlns:p14="http://schemas.microsoft.com/office/powerpoint/2010/main" val="4208648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58E63462-6E76-C73D-5EB0-0433F53070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</a:rPr>
              <a:t>Poster Example #1</a:t>
            </a:r>
          </a:p>
        </p:txBody>
      </p:sp>
      <p:pic>
        <p:nvPicPr>
          <p:cNvPr id="2" name="Picture 1" descr="A close-up of a medical chart&#10;&#10;AI-generated content may be incorrect.">
            <a:extLst>
              <a:ext uri="{FF2B5EF4-FFF2-40B4-BE49-F238E27FC236}">
                <a16:creationId xmlns:a16="http://schemas.microsoft.com/office/drawing/2014/main" id="{B322AE4D-F758-0B83-C050-2B00B8541C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019" y="1897673"/>
            <a:ext cx="8425962" cy="4740520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45709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312EAF-1B6E-CB31-8BCC-94466A35A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048E4D-E70E-7626-E613-97D6DB35B0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</a:rPr>
              <a:t>Poster Example #2</a:t>
            </a:r>
          </a:p>
        </p:txBody>
      </p:sp>
      <p:pic>
        <p:nvPicPr>
          <p:cNvPr id="4" name="Picture 3" descr="A screenshot of a medical report&#10;&#10;AI-generated content may be incorrect.">
            <a:extLst>
              <a:ext uri="{FF2B5EF4-FFF2-40B4-BE49-F238E27FC236}">
                <a16:creationId xmlns:a16="http://schemas.microsoft.com/office/drawing/2014/main" id="{964D8959-000C-AD69-5FDC-30B68CEF5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64" y="1899397"/>
            <a:ext cx="8426480" cy="474198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3410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8E7EE-22AB-E631-3B8E-10E55CD8C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F19E57-FF3C-9792-C4EA-1569CF05BA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3" y="1198727"/>
            <a:ext cx="10721974" cy="69850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</a:rPr>
              <a:t>Poster Example #3</a:t>
            </a:r>
            <a:endParaRPr lang="en-US">
              <a:solidFill>
                <a:srgbClr val="002B4E"/>
              </a:solidFill>
            </a:endParaRPr>
          </a:p>
        </p:txBody>
      </p:sp>
      <p:pic>
        <p:nvPicPr>
          <p:cNvPr id="4" name="Picture 3" descr="A blue and white poster with text and images&#10;&#10;AI-generated content may be incorrect.">
            <a:extLst>
              <a:ext uri="{FF2B5EF4-FFF2-40B4-BE49-F238E27FC236}">
                <a16:creationId xmlns:a16="http://schemas.microsoft.com/office/drawing/2014/main" id="{818AE882-C90D-21BE-1D45-B7CA396B1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3" y="1894416"/>
            <a:ext cx="8424334" cy="4741334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0145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2CD4EA-5ADE-2AFE-A5B5-2D268A058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E39995-5013-3FFF-5EE6-496C05788FF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Poster Submission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BD6C18-288A-B187-A4F2-8F9E9DF866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973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You can submit your poster by filling out the survey “Spring Forum Poster Submission” found in this </a:t>
            </a:r>
            <a:r>
              <a:rPr lang="en-US">
                <a:latin typeface="Avenir Next LT Pro"/>
                <a:hlinkClick r:id="rId2"/>
              </a:rPr>
              <a:t>link</a:t>
            </a:r>
          </a:p>
          <a:p>
            <a:pPr lvl="2" indent="-285750">
              <a:buFont typeface="Wingdings" panose="020B0604020202020204" pitchFamily="34" charset="0"/>
              <a:buChar char="§"/>
            </a:pPr>
            <a:r>
              <a:rPr lang="en-US" i="1">
                <a:latin typeface="Avenir Next LT Pro"/>
              </a:rPr>
              <a:t>The poster submission link will open on Mon, Aug 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Please submit your poster by </a:t>
            </a:r>
            <a:r>
              <a:rPr lang="en-US" b="1">
                <a:solidFill>
                  <a:srgbClr val="FF0000"/>
                </a:solidFill>
                <a:latin typeface="Avenir Next LT Pro"/>
              </a:rPr>
              <a:t>Fri, Aug 29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If accepted, you will receive feedback on your poster by Fri, Sept 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After completing your revisions, please submit your finalized poster via email to </a:t>
            </a:r>
            <a:r>
              <a:rPr lang="en-US">
                <a:latin typeface="Avenir Next LT Pro"/>
                <a:hlinkClick r:id="rId3"/>
              </a:rPr>
              <a:t>posterpresentations@ncoda.org</a:t>
            </a:r>
            <a:r>
              <a:rPr lang="en-US">
                <a:latin typeface="Avenir Next LT Pro"/>
              </a:rPr>
              <a:t> and CC you designated email lead. There is no need to resubmit via the survey. </a:t>
            </a:r>
            <a:endParaRPr lang="en-US">
              <a:highlight>
                <a:srgbClr val="FFFF00"/>
              </a:highlight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>
                <a:latin typeface="Avenir Next LT Pro"/>
              </a:rPr>
              <a:t>You will receive the poster schedule by Fri, Sept 19</a:t>
            </a:r>
          </a:p>
        </p:txBody>
      </p:sp>
    </p:spTree>
    <p:extLst>
      <p:ext uri="{BB962C8B-B14F-4D97-AF65-F5344CB8AC3E}">
        <p14:creationId xmlns:p14="http://schemas.microsoft.com/office/powerpoint/2010/main" val="3730151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50AE1-CC11-FF56-1FA6-4D5F30603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06A7E2A-CC44-502B-0EAA-34BE776D9C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Submission Alternative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0B38C7-6DD5-8C65-F3DC-9C50E1115B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232510"/>
            <a:ext cx="10721973" cy="4715528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>
              <a:buFont typeface="Arial" panose="02070309020205020404" pitchFamily="49" charset="0"/>
              <a:buChar char="•"/>
            </a:pPr>
            <a:r>
              <a:rPr lang="en-US" sz="1300">
                <a:latin typeface="Avenir Next LT Pro"/>
              </a:rPr>
              <a:t>If you are unable to submit your poster via Google Forms, you may email it as a PowerPoint (.pptx) or PDF (16:9 ratio, 19020x1080 </a:t>
            </a:r>
            <a:r>
              <a:rPr lang="en-US" sz="1300" err="1">
                <a:latin typeface="Avenir Next LT Pro"/>
              </a:rPr>
              <a:t>px</a:t>
            </a:r>
            <a:r>
              <a:rPr lang="en-US" sz="1300">
                <a:latin typeface="Avenir Next LT Pro"/>
              </a:rPr>
              <a:t>, 300 dpi)</a:t>
            </a:r>
            <a:endParaRPr lang="en-US" sz="1300"/>
          </a:p>
          <a:p>
            <a:pPr lvl="1">
              <a:buFont typeface="Arial" panose="02070309020205020404" pitchFamily="49" charset="0"/>
              <a:buChar char="•"/>
            </a:pPr>
            <a:r>
              <a:rPr lang="en-US" sz="1300">
                <a:latin typeface="Avenir Next LT Pro"/>
              </a:rPr>
              <a:t>Email the poster with the subject line: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b="1">
                <a:latin typeface="Avenir Next LT Pro"/>
              </a:rPr>
              <a:t>2025 Fall Summit Poster – [Poster Title] – [First Name Last Name]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Send to: </a:t>
            </a:r>
            <a:r>
              <a:rPr lang="en-US" sz="1300">
                <a:latin typeface="Avenir Next LT Pro"/>
                <a:hlinkClick r:id="rId2"/>
              </a:rPr>
              <a:t>posterpresentations@ncoda.org</a:t>
            </a:r>
            <a:r>
              <a:rPr lang="en-US" sz="1300">
                <a:latin typeface="Avenir Next LT Pro"/>
              </a:rPr>
              <a:t> </a:t>
            </a:r>
            <a:endParaRPr lang="en-US" sz="1300"/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CC: your designated committee lead </a:t>
            </a:r>
            <a:endParaRPr lang="en-US" sz="1300">
              <a:solidFill>
                <a:srgbClr val="000000"/>
              </a:solidFill>
              <a:latin typeface="Avenir Next LT Pro"/>
            </a:endParaRP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 b="1">
                <a:solidFill>
                  <a:srgbClr val="FF0000"/>
                </a:solidFill>
                <a:latin typeface="Avenir Next LT Pro"/>
              </a:rPr>
              <a:t>Deadline: Fri, Aug 29</a:t>
            </a:r>
            <a:endParaRPr lang="en-US" sz="1300">
              <a:latin typeface="Avenir Next LT Pro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300" b="1">
                <a:latin typeface="Avenir Next LT Pro"/>
              </a:rPr>
              <a:t>Include the following information in your email: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Your name (First Name Last Name) and associated credentials (if applicable):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Preferred contact email for the person submitting the poster(s):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presenter(s) name(s) (First Name Last Name) and associated credentials (if applicable):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presenter(s) preferred contact email: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presenter(s) affiliated institution/organization/university: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Has the poster presenter(s) registered for the 2025 Fall Summit: (Yes/No)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Names and emails of individuals to include on NCODA poster communications (other than the person submitting or the presenter(s)). List names and emails. If not applicable, type "N/A":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title (exactly as it appears on the poster):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Poster category (select one):  (Case Report, Education/Training, Hot Topic, Original Research, Review):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Consent for use of abstract and poster in event materials and online: (Yes/No)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Are any of the posters being submitted a Trial-in-Progress (TIP) or Encore. If yes, include the poster titles and identify whether each is a TIP or encore. If not applicable, type "N/A": </a:t>
            </a:r>
          </a:p>
          <a:p>
            <a:pPr lvl="2">
              <a:buFont typeface="Courier New" panose="020B0604020202020204" pitchFamily="34" charset="0"/>
              <a:buChar char="o"/>
            </a:pPr>
            <a:r>
              <a:rPr lang="en-US" sz="1300">
                <a:latin typeface="Avenir Next LT Pro"/>
              </a:rPr>
              <a:t>Special requests or accommodations needed:</a:t>
            </a:r>
          </a:p>
          <a:p>
            <a:pPr lvl="2">
              <a:buFont typeface="Courier New" panose="020B0604020202020204" pitchFamily="34" charset="0"/>
              <a:buChar char="o"/>
            </a:pPr>
            <a:endParaRPr lang="en-US">
              <a:highlight>
                <a:srgbClr val="FFFF00"/>
              </a:highlight>
              <a:latin typeface="Avenir Next LT Pro"/>
            </a:endParaRPr>
          </a:p>
        </p:txBody>
      </p:sp>
    </p:spTree>
    <p:extLst>
      <p:ext uri="{BB962C8B-B14F-4D97-AF65-F5344CB8AC3E}">
        <p14:creationId xmlns:p14="http://schemas.microsoft.com/office/powerpoint/2010/main" val="1287121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D5F4F0-DC86-B269-5820-0037D0ABB2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BFF6A4-E639-613C-5A0A-C8C77D6C82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73B2B7-CB92-A648-80A1-18E317EEC5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174" cy="4362023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457200" lvl="1" indent="0">
              <a:buNone/>
            </a:pPr>
            <a:r>
              <a:rPr lang="en-US" b="1" u="sng">
                <a:latin typeface="Avenir Next LT Pro"/>
              </a:rPr>
              <a:t>Technical &amp; Design Specifications</a:t>
            </a:r>
            <a:endParaRPr lang="en-US" b="1" u="sng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Poster Size:</a:t>
            </a:r>
            <a:r>
              <a:rPr lang="en-US">
                <a:latin typeface="Avenir Next LT Pro"/>
              </a:rPr>
              <a:t> PowerPoint or PDF (16:9 ratio, 19020x1080 </a:t>
            </a:r>
            <a:r>
              <a:rPr lang="en-US" err="1">
                <a:latin typeface="Avenir Next LT Pro"/>
              </a:rPr>
              <a:t>px</a:t>
            </a:r>
            <a:r>
              <a:rPr lang="en-US">
                <a:latin typeface="Avenir Next LT Pro"/>
              </a:rPr>
              <a:t>, 300 dpi).</a:t>
            </a:r>
            <a:endParaRPr lang="en-US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Display: </a:t>
            </a:r>
            <a:r>
              <a:rPr lang="en-US">
                <a:latin typeface="Avenir Next LT Pro"/>
              </a:rPr>
              <a:t>Posters will be shown on a 65" TV screen.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Font Size:</a:t>
            </a:r>
            <a:r>
              <a:rPr lang="en-US">
                <a:latin typeface="Avenir Next LT Pro"/>
              </a:rPr>
              <a:t> Minimum 10-14 pt font.</a:t>
            </a:r>
            <a:endParaRPr lang="en-US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Font Style: </a:t>
            </a:r>
            <a:r>
              <a:rPr lang="en-US">
                <a:latin typeface="Avenir Next LT Pro"/>
              </a:rPr>
              <a:t>Stick to serif or sans-serif fonts (e.g., Arial, Calibri, Times New Roman).</a:t>
            </a:r>
            <a:endParaRPr lang="en-US"/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Graphics &amp; Images: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Use high-resolution images. Avoid blurry, pixelated, or stretched graphics.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Ensure graphs, charts, and visuals are labeled clearly (e.g., axes, legends, units).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Use text overlays on shapes instead of typing directly into shapes to maintain consistent font size.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No audio, video, or animations allowed.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Alignment &amp; Spacing: </a:t>
            </a:r>
            <a:endParaRPr lang="en-US" b="1"/>
          </a:p>
          <a:p>
            <a:pPr marL="1257300"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Maintain consistent alignment across all elements. Misalignments are especially noticeable on the large displays. </a:t>
            </a:r>
          </a:p>
          <a:p>
            <a:pPr marL="1257300" lvl="2">
              <a:buFont typeface="Courier New" panose="02070309020205020404" pitchFamily="49" charset="0"/>
              <a:buChar char="o"/>
            </a:pPr>
            <a:r>
              <a:rPr lang="en-US">
                <a:latin typeface="Avenir Next LT Pro"/>
              </a:rPr>
              <a:t>Ensure consistent font sizes and styles throughout.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b="1">
                <a:latin typeface="Avenir Next LT Pro"/>
              </a:rPr>
              <a:t>Color Scheme: </a:t>
            </a:r>
            <a:r>
              <a:rPr lang="en-US">
                <a:latin typeface="Avenir Next LT Pro"/>
              </a:rPr>
              <a:t>Use a professional, high contrast color palette to maximize readability.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41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66404-6CF2-4664-6F59-5E25878E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50B8D-123F-8718-012A-78D495F491C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rgbClr val="002B4E"/>
                </a:solidFill>
              </a:rPr>
              <a:t>Poster Reminders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79FB5D-1665-1BF2-4CD6-A9E9ABFA62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237672"/>
            <a:ext cx="10721174" cy="508474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u="sng">
                <a:latin typeface="Avenir Next LT Pro"/>
              </a:rPr>
              <a:t>Content &amp; Presentation Best Practices</a:t>
            </a:r>
            <a:endParaRPr lang="en-US" sz="1700" b="1" u="sng"/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b="1">
                <a:latin typeface="Avenir Next LT Pro"/>
              </a:rPr>
              <a:t>Title:</a:t>
            </a:r>
            <a:r>
              <a:rPr lang="en-US" sz="1700">
                <a:latin typeface="Avenir Next LT Pro"/>
              </a:rPr>
              <a:t> 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Avoid starting with "A," "An," or "The".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If applicable, do not include brand names in the title.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b="1">
                <a:latin typeface="Avenir Next LT Pro"/>
              </a:rPr>
              <a:t>Acronyms:</a:t>
            </a:r>
            <a:r>
              <a:rPr lang="en-US" sz="1700">
                <a:latin typeface="Avenir Next LT Pro"/>
              </a:rPr>
              <a:t> Always spell out acronyms on the first use (e.g., over-the-counter (OTC)).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References:</a:t>
            </a:r>
            <a:endParaRPr lang="en-US" sz="1700">
              <a:latin typeface="Avenir Next LT Pro"/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Use American Medical Association (AMA) style for all references, including images.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If space is limited, you may include a QR code linking to full references or additional materials. Please ensure the QR code works properly and is not set to expire.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Visual Cues: </a:t>
            </a:r>
            <a:r>
              <a:rPr lang="en-US" sz="1700">
                <a:latin typeface="Avenir Next LT Pro"/>
              </a:rPr>
              <a:t>Consider using callout boxes or arrows to highlight key points or data.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Language: </a:t>
            </a:r>
            <a:endParaRPr lang="en-US" sz="1700">
              <a:latin typeface="Avenir Next LT Pro"/>
            </a:endParaRP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Maintain a professional tone throughout.</a:t>
            </a:r>
          </a:p>
          <a:p>
            <a:pPr marL="1543050" lvl="2" indent="-285750">
              <a:lnSpc>
                <a:spcPct val="100000"/>
              </a:lnSpc>
              <a:spcBef>
                <a:spcPts val="0"/>
              </a:spcBef>
              <a:buFont typeface="Courier New"/>
              <a:buChar char="o"/>
            </a:pPr>
            <a:r>
              <a:rPr lang="en-US" sz="1700">
                <a:latin typeface="Avenir Next LT Pro"/>
              </a:rPr>
              <a:t>Ensure spelling and grammar are correct. Proofread carefully. </a:t>
            </a:r>
            <a:br>
              <a:rPr lang="en-US" sz="1700">
                <a:latin typeface="Avenir Next LT Pro"/>
              </a:rPr>
            </a:br>
            <a:endParaRPr lang="en-US" sz="170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700" b="1" u="sng">
                <a:latin typeface="Avenir Next LT Pro"/>
              </a:rPr>
              <a:t>Presenter Preparation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Elevator Speech: </a:t>
            </a:r>
            <a:r>
              <a:rPr lang="en-US" sz="1700">
                <a:latin typeface="Avenir Next LT Pro"/>
              </a:rPr>
              <a:t>Prepare a 3-4-minute summary of your poster for the presentation session. </a:t>
            </a:r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>
                <a:latin typeface="Avenir Next LT Pro"/>
              </a:rPr>
              <a:t>Practice presenting your poster verbally to ensure clarity and confidence. </a:t>
            </a:r>
            <a:endParaRPr lang="en-US" sz="1700"/>
          </a:p>
          <a:p>
            <a:pPr marL="1085850" lvl="1" indent="-285750">
              <a:lnSpc>
                <a:spcPct val="100000"/>
              </a:lnSpc>
              <a:spcBef>
                <a:spcPts val="0"/>
              </a:spcBef>
              <a:buFont typeface="Arial" panose="02070309020205020404" pitchFamily="49" charset="0"/>
              <a:buChar char="•"/>
            </a:pPr>
            <a:r>
              <a:rPr lang="en-US" sz="1700" b="1">
                <a:latin typeface="Avenir Next LT Pro"/>
              </a:rPr>
              <a:t>Dress Code Reminder: </a:t>
            </a:r>
            <a:r>
              <a:rPr lang="en-US" sz="1700">
                <a:latin typeface="Avenir Next LT Pro"/>
              </a:rPr>
              <a:t>Business professional attire is expected for the presentation. </a:t>
            </a:r>
          </a:p>
        </p:txBody>
      </p:sp>
    </p:spTree>
    <p:extLst>
      <p:ext uri="{BB962C8B-B14F-4D97-AF65-F5344CB8AC3E}">
        <p14:creationId xmlns:p14="http://schemas.microsoft.com/office/powerpoint/2010/main" val="2239773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E2A005-86AB-96C5-BA4B-051A0E4D67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08379" y="536575"/>
            <a:ext cx="9854518" cy="698500"/>
          </a:xfrm>
        </p:spPr>
        <p:txBody>
          <a:bodyPr>
            <a:normAutofit fontScale="92500"/>
          </a:bodyPr>
          <a:lstStyle/>
          <a:p>
            <a:r>
              <a:rPr lang="en-US" i="0">
                <a:solidFill>
                  <a:srgbClr val="002B4E"/>
                </a:solidFill>
                <a:latin typeface="Avenir Next LT Pro" panose="020B0504020202020204" pitchFamily="34" charset="77"/>
              </a:rPr>
              <a:t>NCODA’s 2025 International Fall Summit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43F73-591E-C3D2-50D7-A6FE958383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Dates: </a:t>
            </a:r>
            <a:r>
              <a:rPr lang="en-US"/>
              <a:t>Oct 15-17,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Location: </a:t>
            </a:r>
            <a:r>
              <a:rPr lang="en-US"/>
              <a:t>Orlando World Center Mariott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Address: </a:t>
            </a:r>
            <a:r>
              <a:rPr lang="en-US"/>
              <a:t>8701 World Center Dr, Orlando, FL 32821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/>
              <a:t>Overview: </a:t>
            </a:r>
            <a:r>
              <a:rPr lang="en-US"/>
              <a:t>The NCODA Fall Summit offers oncology professionals an opportunity to engage with industry experts through educational sessions focused on patient-centered care and medically integrated oncology. The event includes an exhibit hall showcasing innovative products and services aimed at enhancing oncology practices and patient care.</a:t>
            </a:r>
          </a:p>
        </p:txBody>
      </p:sp>
    </p:spTree>
    <p:extLst>
      <p:ext uri="{BB962C8B-B14F-4D97-AF65-F5344CB8AC3E}">
        <p14:creationId xmlns:p14="http://schemas.microsoft.com/office/powerpoint/2010/main" val="398082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4B845A-DEC8-A555-E3AF-2E6D91F4B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C923F2-6A82-796F-7BDA-68079A281B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5014" y="120939"/>
            <a:ext cx="10721974" cy="6985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Frequently Asked Questions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EC9B5C-A81B-C6FC-D420-A3BCD0E9F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819439"/>
            <a:ext cx="10721174" cy="529791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Is there a submission fee? 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No. There is no fee to submit your poster. </a:t>
            </a:r>
            <a:endParaRPr lang="en-US" sz="1100" dirty="0"/>
          </a:p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Do you accept Trial-in-Progress (TIP) or Encore posters?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Yes, with conditions. NCODA currently accepts TIP and Encore Posters: </a:t>
            </a:r>
            <a:endParaRPr lang="en-US" sz="1100" dirty="0"/>
          </a:p>
          <a:p>
            <a:pPr lvl="3">
              <a:buFont typeface="Wingdings" panose="020B0604020202020204" pitchFamily="34" charset="0"/>
              <a:buChar char="§"/>
            </a:pPr>
            <a:r>
              <a:rPr lang="en-US" sz="1100" dirty="0">
                <a:latin typeface="Avenir Next LT Pro"/>
              </a:rPr>
              <a:t>Be identified as such during abstract and poster submission.</a:t>
            </a:r>
            <a:endParaRPr lang="en-US" sz="1100" dirty="0"/>
          </a:p>
          <a:p>
            <a:pPr lvl="3">
              <a:buFont typeface="Wingdings" panose="020B0604020202020204" pitchFamily="34" charset="0"/>
              <a:buChar char="§"/>
            </a:pPr>
            <a:r>
              <a:rPr lang="en-US" sz="1100" dirty="0">
                <a:latin typeface="Avenir Next LT Pro"/>
              </a:rPr>
              <a:t>Include in the disclaimer that the poster is a TIP or an Encore poster.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Please note: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Priority approval will be given to posters that are not TIPs or Encores, as spots are limited.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If space permits, TIPs and Encores will be considered without issue. </a:t>
            </a:r>
            <a:endParaRPr lang="en-US" sz="1100" dirty="0"/>
          </a:p>
          <a:p>
            <a:pPr marL="461645" indent="-28575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Are submitted posters peer reviewed?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Yes. All posters and abstracts undergo peer review by the NCODA Poster Committee. </a:t>
            </a:r>
            <a:endParaRPr lang="en-US" sz="1100" dirty="0"/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If the first author is not able to attend the congress to present in person who may present on their behalf?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A co-author may present on behalf of the first author. 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If a pharmaceutical company employee will present on behalf, please inform us of their name and company during submission.</a:t>
            </a:r>
            <a:endParaRPr lang="en-US" sz="110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The designated presenter must be registered for the 2025 Spring Forum. </a:t>
            </a:r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Do I need to prepare a printed version of the poster? </a:t>
            </a:r>
          </a:p>
          <a:p>
            <a:pPr marL="1147445" lvl="1" indent="-285750"/>
            <a:r>
              <a:rPr lang="en-US" sz="1100" dirty="0">
                <a:latin typeface="Avenir Next LT Pro"/>
              </a:rPr>
              <a:t>No. Posters will be displayed on a 65" TV screen during the presentation. A printed version is not required. </a:t>
            </a:r>
            <a:endParaRPr lang="en-US" sz="1100" dirty="0"/>
          </a:p>
          <a:p>
            <a:pPr marL="518795" indent="-342900">
              <a:buFont typeface="Arial"/>
              <a:buChar char="•"/>
            </a:pPr>
            <a:r>
              <a:rPr lang="en-US" sz="1150" b="1" dirty="0">
                <a:latin typeface="Avenir Next LT Pro"/>
              </a:rPr>
              <a:t>Am I required to use the NCODA poster template? </a:t>
            </a:r>
            <a:endParaRPr lang="en-US" sz="1150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No. The NCODA poster template is not required. It is simply provided as a resource to help you get started. If you have an existing company or organization poster, you are welcome to use your own template.</a:t>
            </a:r>
            <a:r>
              <a:rPr lang="en-US" sz="1150" dirty="0">
                <a:latin typeface="Avenir Next LT Pro"/>
              </a:rPr>
              <a:t>  </a:t>
            </a:r>
            <a:endParaRPr lang="en-US" sz="1150" dirty="0"/>
          </a:p>
          <a:p>
            <a:pPr marL="461645" indent="-285750">
              <a:buFont typeface="Arial" panose="02070309020205020404" pitchFamily="49" charset="0"/>
              <a:buChar char="•"/>
            </a:pPr>
            <a:r>
              <a:rPr lang="en-US" sz="1150" b="1" dirty="0">
                <a:latin typeface="Avenir Next LT Pro"/>
              </a:rPr>
              <a:t>Are posters published anywhere? </a:t>
            </a:r>
            <a:endParaRPr lang="en-US" sz="1150" b="1" dirty="0"/>
          </a:p>
          <a:p>
            <a:pPr marL="1147445" lvl="1" indent="-285750"/>
            <a:r>
              <a:rPr lang="en-US" sz="1100" dirty="0">
                <a:latin typeface="Avenir Next LT Pro"/>
              </a:rPr>
              <a:t>Posters and abstract will be published: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On the NCODA website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In Summit Rewind or Forum Rewind (</a:t>
            </a:r>
            <a:r>
              <a:rPr lang="en-US" sz="1100" i="1" dirty="0">
                <a:latin typeface="Avenir Next LT Pro"/>
              </a:rPr>
              <a:t>Only for their respective conference</a:t>
            </a:r>
            <a:r>
              <a:rPr lang="en-US" sz="1100" dirty="0">
                <a:latin typeface="Avenir Next LT Pro"/>
              </a:rPr>
              <a:t>)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1100" dirty="0">
                <a:latin typeface="Avenir Next LT Pro"/>
              </a:rPr>
              <a:t>In the NCODA Journal of Oncology Abstracts (NJOA)  </a:t>
            </a:r>
            <a:endParaRPr lang="en-US" sz="1100" dirty="0"/>
          </a:p>
          <a:p>
            <a:pPr lvl="3">
              <a:buFont typeface="Wingdings" panose="05000000000000000000" pitchFamily="2" charset="2"/>
              <a:buChar char="§"/>
            </a:pPr>
            <a:endParaRPr lang="en-US" sz="1150" dirty="0"/>
          </a:p>
          <a:p>
            <a:pPr marL="800100" lvl="1" indent="-342900"/>
            <a:endParaRPr lang="en-US" sz="1150" dirty="0"/>
          </a:p>
        </p:txBody>
      </p:sp>
    </p:spTree>
    <p:extLst>
      <p:ext uri="{BB962C8B-B14F-4D97-AF65-F5344CB8AC3E}">
        <p14:creationId xmlns:p14="http://schemas.microsoft.com/office/powerpoint/2010/main" val="349714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21E634-0547-B7E0-5FD9-FFDB214CA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489F3E-7D74-BD0F-E987-D1D15F300A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2B4E"/>
                </a:solidFill>
                <a:latin typeface="Avenir Next LT Pro"/>
                <a:cs typeface="Arial"/>
              </a:rPr>
              <a:t>Support &amp; Contacts</a:t>
            </a:r>
            <a:endParaRPr lang="en-US">
              <a:solidFill>
                <a:srgbClr val="002B4E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E8476-AB14-2745-26E2-76FE08550C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5012" y="1586015"/>
            <a:ext cx="10721174" cy="436202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For questions or assistance, please contact: </a:t>
            </a:r>
            <a:r>
              <a:rPr lang="en-US" sz="1500">
                <a:latin typeface="Avenir Next LT Pro"/>
                <a:hlinkClick r:id="rId2"/>
              </a:rPr>
              <a:t>posterpresentations@ncoda.org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CC: your community leads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r>
              <a:rPr lang="en-US" sz="1500">
                <a:latin typeface="Avenir Next LT Pro"/>
              </a:rPr>
              <a:t>We're happy to assist with any questions regarding abstract/poster submissions, formatting, deadlines, or logistics! </a:t>
            </a: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  <a:p>
            <a:pPr marL="800100" lvl="1" indent="-342900">
              <a:buFont typeface="Arial" panose="02070309020205020404" pitchFamily="49" charset="0"/>
              <a:buChar char="•"/>
            </a:pPr>
            <a:endParaRPr lang="en-US" sz="1500">
              <a:latin typeface="Avenir Next LT Pro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6CBDDE-98F3-3880-0F9C-610CF8031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61846"/>
              </p:ext>
            </p:extLst>
          </p:nvPr>
        </p:nvGraphicFramePr>
        <p:xfrm>
          <a:off x="2031998" y="2241968"/>
          <a:ext cx="8128000" cy="3050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323409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400268295"/>
                    </a:ext>
                  </a:extLst>
                </a:gridCol>
              </a:tblGrid>
              <a:tr h="331220">
                <a:tc gridSpan="2">
                  <a:txBody>
                    <a:bodyPr/>
                    <a:lstStyle/>
                    <a:p>
                      <a:r>
                        <a:rPr lang="en-US" sz="1800" dirty="0">
                          <a:latin typeface="Avenir Next LT Pro"/>
                        </a:rPr>
                        <a:t>Committee Lead Contacts (CC the appropriate one): 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68463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Submitter Role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chemeClr val="bg1"/>
                          </a:solidFill>
                          <a:latin typeface="Avenir Next LT Pro"/>
                        </a:rPr>
                        <a:t>Committee Lead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25052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Physicians, Pharmacists, &amp; Residents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3"/>
                        </a:rPr>
                        <a:t>Natasha.Olson@ncoda.org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811296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Advanced Practice Providers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venir Next LT Pro"/>
                          <a:hlinkClick r:id="rId4"/>
                        </a:rPr>
                        <a:t>Shawnny.Eugene@ncoda.org</a:t>
                      </a:r>
                      <a:endParaRPr lang="en-US" sz="140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79314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Nurses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5"/>
                        </a:rPr>
                        <a:t>Mary.Anderson@ncoda.org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87898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Pharmacy Technicians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6"/>
                        </a:rPr>
                        <a:t>Taryn.Newsome@ncoda.org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216609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Students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7"/>
                        </a:rPr>
                        <a:t>Mustafa.Abacioglu@ncoda.org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0299712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</a:rPr>
                        <a:t>Industry Partners &amp; Fellows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venir Next LT Pro"/>
                          <a:hlinkClick r:id="rId8"/>
                        </a:rPr>
                        <a:t>Jonathan.Rivera@ncoda.org</a:t>
                      </a:r>
                      <a:endParaRPr lang="en-US" sz="1400" dirty="0"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600460"/>
                  </a:ext>
                </a:extLst>
              </a:tr>
              <a:tr h="33122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dirty="0">
                          <a:latin typeface="Avenir Next LT Pro"/>
                        </a:rPr>
                        <a:t>Research Focused (PhD, MS, MA)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Avenir Next LT Pro"/>
                          <a:hlinkClick r:id="rId9"/>
                        </a:rPr>
                        <a:t>Madelyn.Floysand@ncoda.org</a:t>
                      </a:r>
                      <a:endParaRPr lang="en-US" sz="1400" b="0" i="0" u="none" strike="noStrike" noProof="0" dirty="0">
                        <a:solidFill>
                          <a:srgbClr val="000000"/>
                        </a:solidFill>
                        <a:latin typeface="Avenir Next LT Pr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064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940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C1E32D-4296-27E7-3E4B-B71D4F4FA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276F2-369D-DDFE-8798-8AB1E4D2E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Templates</a:t>
            </a:r>
          </a:p>
        </p:txBody>
      </p:sp>
    </p:spTree>
    <p:extLst>
      <p:ext uri="{BB962C8B-B14F-4D97-AF65-F5344CB8AC3E}">
        <p14:creationId xmlns:p14="http://schemas.microsoft.com/office/powerpoint/2010/main" val="33015879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5810A15-FED4-86EC-9F19-FD3539C48545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03A288-5AAF-C3F1-6A5E-632D69B260FE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7" name="Rectangle: Single Corner Rounded 11">
            <a:extLst>
              <a:ext uri="{FF2B5EF4-FFF2-40B4-BE49-F238E27FC236}">
                <a16:creationId xmlns:a16="http://schemas.microsoft.com/office/drawing/2014/main" id="{21C8F279-D75C-B397-6E32-621F6AF615DA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39B68C-C888-8CFB-847E-3DC626E57BDC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46057C-E40C-0647-5833-28BD4052359B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7D2C76C-1C77-67A6-87A2-E6FE04D96F47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14">
            <a:extLst>
              <a:ext uri="{FF2B5EF4-FFF2-40B4-BE49-F238E27FC236}">
                <a16:creationId xmlns:a16="http://schemas.microsoft.com/office/drawing/2014/main" id="{3AF474FA-2771-C496-579D-72A20A3FE21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2" name="Rectangle: Single Corner Rounded 17">
            <a:extLst>
              <a:ext uri="{FF2B5EF4-FFF2-40B4-BE49-F238E27FC236}">
                <a16:creationId xmlns:a16="http://schemas.microsoft.com/office/drawing/2014/main" id="{489A28F1-AD66-837E-80DC-2084FF8C9759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3" name="Rectangle: Single Corner Rounded 7">
            <a:extLst>
              <a:ext uri="{FF2B5EF4-FFF2-40B4-BE49-F238E27FC236}">
                <a16:creationId xmlns:a16="http://schemas.microsoft.com/office/drawing/2014/main" id="{42EA935E-6908-996A-F74B-872319BE44DD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: Single Corner Rounded 21">
            <a:extLst>
              <a:ext uri="{FF2B5EF4-FFF2-40B4-BE49-F238E27FC236}">
                <a16:creationId xmlns:a16="http://schemas.microsoft.com/office/drawing/2014/main" id="{A5CA230F-1CF2-C980-BA3C-74EA875736E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BFB293-9140-2942-44F5-D672550FD098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answer.</a:t>
            </a:r>
            <a:endParaRPr lang="en-US" sz="14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0AE59E63-C734-BD6B-A6CF-3C12CC456BD9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4F7945-94A0-CC80-65D9-8A2A6040E3D2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BEA6B7C2-A846-21E1-D9F0-DD6B626877BC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FB31950-60AC-8C14-6172-47462A90053D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2826A6B-F98A-F8A4-28DC-FB342A701205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934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93AA0-355E-C639-23F2-C2065E421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91AD6B-B18C-39EA-F265-42536B6BB13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1026F1A-67C6-A925-3630-A79B27E03A00}"/>
              </a:ext>
            </a:extLst>
          </p:cNvPr>
          <p:cNvSpPr/>
          <p:nvPr/>
        </p:nvSpPr>
        <p:spPr>
          <a:xfrm>
            <a:off x="159026" y="1936602"/>
            <a:ext cx="2822713" cy="349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C88A9A9E-16AB-B8E3-7BA7-67CC2F7C8BDF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3F8D80-1910-8CE5-17AD-E2F64A99A7AA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C8504A-F947-0BFD-05CE-20D143648F79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DB3513-B9EC-F189-510D-05E0F431BAE1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14">
            <a:extLst>
              <a:ext uri="{FF2B5EF4-FFF2-40B4-BE49-F238E27FC236}">
                <a16:creationId xmlns:a16="http://schemas.microsoft.com/office/drawing/2014/main" id="{257DBEFB-D10D-FBF0-05A9-76D68CF9C757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9" name="Rectangle: Single Corner Rounded 17">
            <a:extLst>
              <a:ext uri="{FF2B5EF4-FFF2-40B4-BE49-F238E27FC236}">
                <a16:creationId xmlns:a16="http://schemas.microsoft.com/office/drawing/2014/main" id="{0393CAAC-397D-1826-CDAD-DD402E048C9D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0" name="Rectangle: Single Corner Rounded 7">
            <a:extLst>
              <a:ext uri="{FF2B5EF4-FFF2-40B4-BE49-F238E27FC236}">
                <a16:creationId xmlns:a16="http://schemas.microsoft.com/office/drawing/2014/main" id="{61A8B3FB-09FF-7A36-E858-37C0677AB871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4" name="Rectangle: Single Corner Rounded 2">
            <a:extLst>
              <a:ext uri="{FF2B5EF4-FFF2-40B4-BE49-F238E27FC236}">
                <a16:creationId xmlns:a16="http://schemas.microsoft.com/office/drawing/2014/main" id="{F66AE1E0-A622-7F5A-CF15-11DA46DE20A1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A72E25-A8AB-4FD4-6C4F-BFF0FBBA9D73}"/>
              </a:ext>
            </a:extLst>
          </p:cNvPr>
          <p:cNvSpPr/>
          <p:nvPr/>
        </p:nvSpPr>
        <p:spPr>
          <a:xfrm>
            <a:off x="9190381" y="4547431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6" name="Rectangle: Single Corner Rounded 21">
            <a:extLst>
              <a:ext uri="{FF2B5EF4-FFF2-40B4-BE49-F238E27FC236}">
                <a16:creationId xmlns:a16="http://schemas.microsoft.com/office/drawing/2014/main" id="{B00C13EC-AB14-0ED1-8DC0-67091E319F71}"/>
              </a:ext>
            </a:extLst>
          </p:cNvPr>
          <p:cNvSpPr/>
          <p:nvPr/>
        </p:nvSpPr>
        <p:spPr>
          <a:xfrm>
            <a:off x="9190381" y="5511530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98817-B0CF-5B9A-244A-F49181001349}"/>
              </a:ext>
            </a:extLst>
          </p:cNvPr>
          <p:cNvSpPr/>
          <p:nvPr/>
        </p:nvSpPr>
        <p:spPr>
          <a:xfrm>
            <a:off x="9190381" y="5828053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68A25A-8435-77FA-A3AB-4B34FB43CD8A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7BBCF28-D03A-ED5F-CC98-5D3C12302809}"/>
              </a:ext>
            </a:extLst>
          </p:cNvPr>
          <p:cNvSpPr/>
          <p:nvPr/>
        </p:nvSpPr>
        <p:spPr>
          <a:xfrm>
            <a:off x="159025" y="4543966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20" name="Rectangle: Single Corner Rounded 47">
            <a:extLst>
              <a:ext uri="{FF2B5EF4-FFF2-40B4-BE49-F238E27FC236}">
                <a16:creationId xmlns:a16="http://schemas.microsoft.com/office/drawing/2014/main" id="{C987978B-2D13-080F-0483-87914A7FA2A8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</p:spTree>
    <p:extLst>
      <p:ext uri="{BB962C8B-B14F-4D97-AF65-F5344CB8AC3E}">
        <p14:creationId xmlns:p14="http://schemas.microsoft.com/office/powerpoint/2010/main" val="1480554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FA9452-E7D4-8806-3B93-A1A30F32D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518B93-26BE-8810-840C-DFF6AEEBB08B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9224F0-EDBE-1F8B-A779-F2C46350B9F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4" name="Rectangle: Single Corner Rounded 11">
            <a:extLst>
              <a:ext uri="{FF2B5EF4-FFF2-40B4-BE49-F238E27FC236}">
                <a16:creationId xmlns:a16="http://schemas.microsoft.com/office/drawing/2014/main" id="{5EEB8869-0739-2EF5-8868-938DB593B8A4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5F29EA-7010-5033-0775-D39AFE1662E9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653691-E580-555C-6429-D57249999F8F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E3470F-1E95-4B8A-765D-AD559ACC8684}"/>
              </a:ext>
            </a:extLst>
          </p:cNvPr>
          <p:cNvSpPr/>
          <p:nvPr/>
        </p:nvSpPr>
        <p:spPr>
          <a:xfrm>
            <a:off x="9190383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E15494B-9062-E07F-EEAA-A80909BE5877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E57063-C412-8F27-8AA6-7D5215A393C8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601C03-9BED-88CB-778A-3C2CC226BA92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95EC8-5733-A791-5651-ED9FB5A2914E}"/>
              </a:ext>
            </a:extLst>
          </p:cNvPr>
          <p:cNvSpPr/>
          <p:nvPr/>
        </p:nvSpPr>
        <p:spPr>
          <a:xfrm>
            <a:off x="9190382" y="4543967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9DC58FF7-08D8-5FF5-BB2B-2BE112D12363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9D3E43B-DBBD-CE45-1E44-3181CEE0E09F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62D382E6-AF21-5A6D-11B4-FD516D8BDB34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8190E56F-DDFE-23B1-43DA-990D7DB0AFA5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4953982-32B2-AB21-2AC8-887FB032AE1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: Single Corner Rounded 2">
            <a:extLst>
              <a:ext uri="{FF2B5EF4-FFF2-40B4-BE49-F238E27FC236}">
                <a16:creationId xmlns:a16="http://schemas.microsoft.com/office/drawing/2014/main" id="{6704E1E2-F291-23F9-EA96-EF37C975A79E}"/>
              </a:ext>
            </a:extLst>
          </p:cNvPr>
          <p:cNvSpPr/>
          <p:nvPr/>
        </p:nvSpPr>
        <p:spPr>
          <a:xfrm>
            <a:off x="9190382" y="422744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679682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390E8F-BF43-C491-C564-DA0593EB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Rounded 21">
            <a:extLst>
              <a:ext uri="{FF2B5EF4-FFF2-40B4-BE49-F238E27FC236}">
                <a16:creationId xmlns:a16="http://schemas.microsoft.com/office/drawing/2014/main" id="{9C3CD32A-86C5-73C3-3A6E-425ADD22EBD3}"/>
              </a:ext>
            </a:extLst>
          </p:cNvPr>
          <p:cNvSpPr/>
          <p:nvPr/>
        </p:nvSpPr>
        <p:spPr>
          <a:xfrm>
            <a:off x="159020" y="566817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720241-A049-1A96-F9F5-B4ECA219E61B}"/>
              </a:ext>
            </a:extLst>
          </p:cNvPr>
          <p:cNvSpPr/>
          <p:nvPr/>
        </p:nvSpPr>
        <p:spPr>
          <a:xfrm>
            <a:off x="159020" y="5980117"/>
            <a:ext cx="2822713" cy="6803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D1820D-D143-0A97-B6BA-37BF0DC9D8DD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1C0B2A4B-454D-0C6E-E89D-64A4130E6088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37E9C5-ACB7-7C51-AF11-41F4634BCC74}"/>
              </a:ext>
            </a:extLst>
          </p:cNvPr>
          <p:cNvSpPr/>
          <p:nvPr/>
        </p:nvSpPr>
        <p:spPr>
          <a:xfrm>
            <a:off x="3169478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43511C-4A7C-2CAA-71DA-0452F7DAF10B}"/>
              </a:ext>
            </a:extLst>
          </p:cNvPr>
          <p:cNvSpPr/>
          <p:nvPr/>
        </p:nvSpPr>
        <p:spPr>
          <a:xfrm>
            <a:off x="6179930" y="1936602"/>
            <a:ext cx="2822713" cy="129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46E3E7B-7057-C4F7-35A8-905FD2D896FA}"/>
              </a:ext>
            </a:extLst>
          </p:cNvPr>
          <p:cNvSpPr/>
          <p:nvPr/>
        </p:nvSpPr>
        <p:spPr>
          <a:xfrm>
            <a:off x="9190383" y="1936602"/>
            <a:ext cx="2822713" cy="1331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9" name="Rectangle: Single Corner Rounded 47">
            <a:extLst>
              <a:ext uri="{FF2B5EF4-FFF2-40B4-BE49-F238E27FC236}">
                <a16:creationId xmlns:a16="http://schemas.microsoft.com/office/drawing/2014/main" id="{898965EE-176D-E716-9AD8-8A8B8F243DC0}"/>
              </a:ext>
            </a:extLst>
          </p:cNvPr>
          <p:cNvSpPr/>
          <p:nvPr/>
        </p:nvSpPr>
        <p:spPr>
          <a:xfrm>
            <a:off x="159015" y="3307451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CA47E7B-ED8C-4073-3C1A-DA8ACBE470CD}"/>
              </a:ext>
            </a:extLst>
          </p:cNvPr>
          <p:cNvSpPr/>
          <p:nvPr/>
        </p:nvSpPr>
        <p:spPr>
          <a:xfrm>
            <a:off x="159016" y="3622268"/>
            <a:ext cx="2822713" cy="71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BB236A-D07E-7D97-96B8-2566E50689F2}"/>
              </a:ext>
            </a:extLst>
          </p:cNvPr>
          <p:cNvSpPr/>
          <p:nvPr/>
        </p:nvSpPr>
        <p:spPr>
          <a:xfrm>
            <a:off x="3169478" y="3307451"/>
            <a:ext cx="8796725" cy="339041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2" name="Rectangle: Single Corner Rounded 21">
            <a:extLst>
              <a:ext uri="{FF2B5EF4-FFF2-40B4-BE49-F238E27FC236}">
                <a16:creationId xmlns:a16="http://schemas.microsoft.com/office/drawing/2014/main" id="{F473F7D0-FFD7-9DB4-4036-B1391E3C4A64}"/>
              </a:ext>
            </a:extLst>
          </p:cNvPr>
          <p:cNvSpPr/>
          <p:nvPr/>
        </p:nvSpPr>
        <p:spPr>
          <a:xfrm>
            <a:off x="159019" y="43951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6E4889-ED2B-B875-000F-69E76716F4EB}"/>
              </a:ext>
            </a:extLst>
          </p:cNvPr>
          <p:cNvSpPr/>
          <p:nvPr/>
        </p:nvSpPr>
        <p:spPr>
          <a:xfrm>
            <a:off x="159016" y="4734983"/>
            <a:ext cx="2822713" cy="693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4" name="Rectangle: Single Corner Rounded 14">
            <a:extLst>
              <a:ext uri="{FF2B5EF4-FFF2-40B4-BE49-F238E27FC236}">
                <a16:creationId xmlns:a16="http://schemas.microsoft.com/office/drawing/2014/main" id="{186F5E6C-6E4E-1FB2-5174-3BC38D525789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5" name="Rectangle: Single Corner Rounded 17">
            <a:extLst>
              <a:ext uri="{FF2B5EF4-FFF2-40B4-BE49-F238E27FC236}">
                <a16:creationId xmlns:a16="http://schemas.microsoft.com/office/drawing/2014/main" id="{FB586D3F-786D-FD58-0CDF-A592A41E31E6}"/>
              </a:ext>
            </a:extLst>
          </p:cNvPr>
          <p:cNvSpPr/>
          <p:nvPr/>
        </p:nvSpPr>
        <p:spPr>
          <a:xfrm>
            <a:off x="9190383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6" name="Rectangle: Single Corner Rounded 7">
            <a:extLst>
              <a:ext uri="{FF2B5EF4-FFF2-40B4-BE49-F238E27FC236}">
                <a16:creationId xmlns:a16="http://schemas.microsoft.com/office/drawing/2014/main" id="{7BA14516-B872-7AD7-C410-0A3170E02848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2D9E1A-6529-7623-E375-19462BAD6A2D}"/>
              </a:ext>
            </a:extLst>
          </p:cNvPr>
          <p:cNvSpPr/>
          <p:nvPr/>
        </p:nvSpPr>
        <p:spPr>
          <a:xfrm>
            <a:off x="159024" y="1936137"/>
            <a:ext cx="2822713" cy="1297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</p:spTree>
    <p:extLst>
      <p:ext uri="{BB962C8B-B14F-4D97-AF65-F5344CB8AC3E}">
        <p14:creationId xmlns:p14="http://schemas.microsoft.com/office/powerpoint/2010/main" val="1070057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F2D60-5E46-72A3-EBC7-BF91A1875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993291-705A-88AE-315C-A126F437F772}"/>
              </a:ext>
            </a:extLst>
          </p:cNvPr>
          <p:cNvSpPr/>
          <p:nvPr/>
        </p:nvSpPr>
        <p:spPr>
          <a:xfrm>
            <a:off x="9190381" y="4537996"/>
            <a:ext cx="2822713" cy="216939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QR CODE TO LINK SUPPLEMENTAL MATERIAL</a:t>
            </a:r>
            <a:endParaRPr lang="en-US" sz="14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2128B5-5D35-3176-0FD4-84BB5F1AC5D6}"/>
              </a:ext>
            </a:extLst>
          </p:cNvPr>
          <p:cNvSpPr/>
          <p:nvPr/>
        </p:nvSpPr>
        <p:spPr>
          <a:xfrm>
            <a:off x="197960" y="0"/>
            <a:ext cx="11994040" cy="1292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44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Title</a:t>
            </a:r>
          </a:p>
          <a:p>
            <a:r>
              <a:rPr lang="en-US" sz="1600" b="1">
                <a:solidFill>
                  <a:schemeClr val="bg1"/>
                </a:solidFill>
                <a:latin typeface="Avenir Next LT Pro" panose="020B0504020202020204" pitchFamily="34" charset="77"/>
                <a:cs typeface="Arial"/>
              </a:rPr>
              <a:t>Name(s) | Name of Organization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389826-1EA7-287E-FDB9-C336EAE0A74B}"/>
              </a:ext>
            </a:extLst>
          </p:cNvPr>
          <p:cNvSpPr/>
          <p:nvPr/>
        </p:nvSpPr>
        <p:spPr>
          <a:xfrm>
            <a:off x="159026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State the purpose of the research and summarize the current knowledge, the knowledge gap, and how the research project proposes to address the knowledge gap.</a:t>
            </a:r>
          </a:p>
        </p:txBody>
      </p:sp>
      <p:sp>
        <p:nvSpPr>
          <p:cNvPr id="5" name="Rectangle: Single Corner Rounded 11">
            <a:extLst>
              <a:ext uri="{FF2B5EF4-FFF2-40B4-BE49-F238E27FC236}">
                <a16:creationId xmlns:a16="http://schemas.microsoft.com/office/drawing/2014/main" id="{74EF5677-3DC5-CA86-21D2-49F27BC0007B}"/>
              </a:ext>
            </a:extLst>
          </p:cNvPr>
          <p:cNvSpPr/>
          <p:nvPr/>
        </p:nvSpPr>
        <p:spPr>
          <a:xfrm>
            <a:off x="3169478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>
                    <a:lumMod val="9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43DA7D-7752-4E33-3F42-482EAD1CD53D}"/>
              </a:ext>
            </a:extLst>
          </p:cNvPr>
          <p:cNvSpPr/>
          <p:nvPr/>
        </p:nvSpPr>
        <p:spPr>
          <a:xfrm>
            <a:off x="3169478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Describe the approach, including study design, participants, data collection, and analysis methods.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59FA3-649E-381E-D473-CDF96BC6C54D}"/>
              </a:ext>
            </a:extLst>
          </p:cNvPr>
          <p:cNvSpPr/>
          <p:nvPr/>
        </p:nvSpPr>
        <p:spPr>
          <a:xfrm>
            <a:off x="6179930" y="1936602"/>
            <a:ext cx="2822713" cy="2152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/>
              </a:rPr>
              <a:t>Interpret the results, highlighting their significance, implications, and potential limitations.</a:t>
            </a:r>
          </a:p>
        </p:txBody>
      </p:sp>
      <p:sp>
        <p:nvSpPr>
          <p:cNvPr id="8" name="Rectangle: Single Corner Rounded 47">
            <a:extLst>
              <a:ext uri="{FF2B5EF4-FFF2-40B4-BE49-F238E27FC236}">
                <a16:creationId xmlns:a16="http://schemas.microsoft.com/office/drawing/2014/main" id="{7045A623-58C2-B29B-3C37-E6EBF57E69EC}"/>
              </a:ext>
            </a:extLst>
          </p:cNvPr>
          <p:cNvSpPr/>
          <p:nvPr/>
        </p:nvSpPr>
        <p:spPr>
          <a:xfrm>
            <a:off x="159026" y="4227445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Objective(s)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51603F-7C67-2164-1DA9-CEBDEE111433}"/>
              </a:ext>
            </a:extLst>
          </p:cNvPr>
          <p:cNvSpPr/>
          <p:nvPr/>
        </p:nvSpPr>
        <p:spPr>
          <a:xfrm>
            <a:off x="159026" y="4543968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Identify the specific aims or research questions the project seeks to answer</a:t>
            </a:r>
            <a:r>
              <a:rPr lang="en-US" sz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.</a:t>
            </a:r>
            <a:endParaRPr lang="en-US" sz="7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D0EBEC-4F9C-B4E0-672A-C2D482291FF9}"/>
              </a:ext>
            </a:extLst>
          </p:cNvPr>
          <p:cNvSpPr/>
          <p:nvPr/>
        </p:nvSpPr>
        <p:spPr>
          <a:xfrm>
            <a:off x="3169478" y="4227445"/>
            <a:ext cx="5833165" cy="247041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REPLACE </a:t>
            </a:r>
            <a:r>
              <a:rPr lang="en-US" sz="1400" b="1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WITH GRAPHICS</a:t>
            </a:r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ea typeface="Calibri" panose="020F0502020204030204" pitchFamily="34" charset="0"/>
              </a:rPr>
              <a:t>:</a:t>
            </a:r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 (charts, graphs, diagrams, etc.) that effectively convey the data or concepts. 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  <p:sp>
        <p:nvSpPr>
          <p:cNvPr id="11" name="Rectangle: Single Corner Rounded 21">
            <a:extLst>
              <a:ext uri="{FF2B5EF4-FFF2-40B4-BE49-F238E27FC236}">
                <a16:creationId xmlns:a16="http://schemas.microsoft.com/office/drawing/2014/main" id="{3C95FE0E-B713-C5DA-3BCD-82EF40AD1A50}"/>
              </a:ext>
            </a:extLst>
          </p:cNvPr>
          <p:cNvSpPr/>
          <p:nvPr/>
        </p:nvSpPr>
        <p:spPr>
          <a:xfrm>
            <a:off x="159026" y="5508067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Disclosure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89AB332-7680-8ED3-EA91-335E37206F67}"/>
              </a:ext>
            </a:extLst>
          </p:cNvPr>
          <p:cNvSpPr/>
          <p:nvPr/>
        </p:nvSpPr>
        <p:spPr>
          <a:xfrm>
            <a:off x="159026" y="5824590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Disclose all financial or personal relationships that could influence the research or outcomes</a:t>
            </a:r>
            <a:r>
              <a:rPr lang="en-US" sz="1050">
                <a:solidFill>
                  <a:schemeClr val="tx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" name="Rectangle: Single Corner Rounded 14">
            <a:extLst>
              <a:ext uri="{FF2B5EF4-FFF2-40B4-BE49-F238E27FC236}">
                <a16:creationId xmlns:a16="http://schemas.microsoft.com/office/drawing/2014/main" id="{5BCD7E19-5F43-B5FD-9B2B-B508DB117B6C}"/>
              </a:ext>
            </a:extLst>
          </p:cNvPr>
          <p:cNvSpPr/>
          <p:nvPr/>
        </p:nvSpPr>
        <p:spPr>
          <a:xfrm>
            <a:off x="6179930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Discussion</a:t>
            </a:r>
          </a:p>
        </p:txBody>
      </p:sp>
      <p:sp>
        <p:nvSpPr>
          <p:cNvPr id="14" name="Rectangle: Single Corner Rounded 17">
            <a:extLst>
              <a:ext uri="{FF2B5EF4-FFF2-40B4-BE49-F238E27FC236}">
                <a16:creationId xmlns:a16="http://schemas.microsoft.com/office/drawing/2014/main" id="{8B8F8227-E5F8-DEDB-DF21-13E6A9456047}"/>
              </a:ext>
            </a:extLst>
          </p:cNvPr>
          <p:cNvSpPr/>
          <p:nvPr/>
        </p:nvSpPr>
        <p:spPr>
          <a:xfrm>
            <a:off x="9190381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Results / Conclusion</a:t>
            </a:r>
          </a:p>
        </p:txBody>
      </p:sp>
      <p:sp>
        <p:nvSpPr>
          <p:cNvPr id="15" name="Rectangle: Single Corner Rounded 7">
            <a:extLst>
              <a:ext uri="{FF2B5EF4-FFF2-40B4-BE49-F238E27FC236}">
                <a16:creationId xmlns:a16="http://schemas.microsoft.com/office/drawing/2014/main" id="{46DD0FAC-5112-12EA-9D45-2C14326E3707}"/>
              </a:ext>
            </a:extLst>
          </p:cNvPr>
          <p:cNvSpPr/>
          <p:nvPr/>
        </p:nvSpPr>
        <p:spPr>
          <a:xfrm>
            <a:off x="159026" y="1620079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6" name="Rectangle: Single Corner Rounded 2">
            <a:extLst>
              <a:ext uri="{FF2B5EF4-FFF2-40B4-BE49-F238E27FC236}">
                <a16:creationId xmlns:a16="http://schemas.microsoft.com/office/drawing/2014/main" id="{D80EE679-2D49-313F-77CA-3BA2AA1BF205}"/>
              </a:ext>
            </a:extLst>
          </p:cNvPr>
          <p:cNvSpPr/>
          <p:nvPr/>
        </p:nvSpPr>
        <p:spPr>
          <a:xfrm>
            <a:off x="9190381" y="291571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Reference(s)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AF9282-BC0E-023E-0378-A4A792FA8310}"/>
              </a:ext>
            </a:extLst>
          </p:cNvPr>
          <p:cNvSpPr/>
          <p:nvPr/>
        </p:nvSpPr>
        <p:spPr>
          <a:xfrm>
            <a:off x="9190381" y="3232237"/>
            <a:ext cx="2822713" cy="8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Ensure all literature, data, prior work, graphics, etc., referenced in the presentation are properly cited.</a:t>
            </a:r>
          </a:p>
        </p:txBody>
      </p:sp>
      <p:sp>
        <p:nvSpPr>
          <p:cNvPr id="19" name="Rectangle: Single Corner Rounded 21">
            <a:extLst>
              <a:ext uri="{FF2B5EF4-FFF2-40B4-BE49-F238E27FC236}">
                <a16:creationId xmlns:a16="http://schemas.microsoft.com/office/drawing/2014/main" id="{87FED216-B602-8727-69C3-01664AFA9556}"/>
              </a:ext>
            </a:extLst>
          </p:cNvPr>
          <p:cNvSpPr/>
          <p:nvPr/>
        </p:nvSpPr>
        <p:spPr>
          <a:xfrm>
            <a:off x="9190381" y="4221474"/>
            <a:ext cx="2822713" cy="316523"/>
          </a:xfrm>
          <a:prstGeom prst="round1Rect">
            <a:avLst/>
          </a:prstGeom>
          <a:solidFill>
            <a:srgbClr val="00639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Avenir Next LT Pro" panose="020B0504020202020204" pitchFamily="34" charset="77"/>
                <a:cs typeface="Arial" panose="020B0604020202020204" pitchFamily="34" charset="0"/>
              </a:rPr>
              <a:t>QR Code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DAF3194-2CF9-DAE5-E466-D754122A69E5}"/>
              </a:ext>
            </a:extLst>
          </p:cNvPr>
          <p:cNvSpPr/>
          <p:nvPr/>
        </p:nvSpPr>
        <p:spPr>
          <a:xfrm>
            <a:off x="9190381" y="1936602"/>
            <a:ext cx="2822713" cy="8827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4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Calibri" panose="020F0502020204030204" pitchFamily="34" charset="0"/>
              </a:rPr>
              <a:t>Summarize the key findings of the project or research, often with the support of data tables or figures.</a:t>
            </a:r>
            <a:endParaRPr lang="en-US" sz="800">
              <a:solidFill>
                <a:schemeClr val="tx1"/>
              </a:solidFill>
              <a:latin typeface="Avenir Next LT Pro" panose="020B0504020202020204" pitchFamily="34" charset="7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47601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879F90-AE83-5CD1-513A-8222A0B0F8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578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D2BE77-FD7F-5960-9C5F-CD6C65092A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E71B98-6FE1-5858-8781-E5AE021BC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01270"/>
              </p:ext>
            </p:extLst>
          </p:nvPr>
        </p:nvGraphicFramePr>
        <p:xfrm>
          <a:off x="1668836" y="1247759"/>
          <a:ext cx="8854328" cy="4362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642">
                  <a:extLst>
                    <a:ext uri="{9D8B030D-6E8A-4147-A177-3AD203B41FA5}">
                      <a16:colId xmlns:a16="http://schemas.microsoft.com/office/drawing/2014/main" val="3225091496"/>
                    </a:ext>
                  </a:extLst>
                </a:gridCol>
                <a:gridCol w="7110686">
                  <a:extLst>
                    <a:ext uri="{9D8B030D-6E8A-4147-A177-3AD203B41FA5}">
                      <a16:colId xmlns:a16="http://schemas.microsoft.com/office/drawing/2014/main" val="2938475151"/>
                    </a:ext>
                  </a:extLst>
                </a:gridCol>
              </a:tblGrid>
              <a:tr h="339121">
                <a:tc>
                  <a:txBody>
                    <a:bodyPr/>
                    <a:lstStyle/>
                    <a:p>
                      <a:r>
                        <a:rPr lang="en-US">
                          <a:latin typeface="Avenir Next LT Pro"/>
                        </a:rPr>
                        <a:t>Date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Avenir Next LT Pro"/>
                        </a:rPr>
                        <a:t>Milestone</a:t>
                      </a:r>
                    </a:p>
                  </a:txBody>
                  <a:tcPr>
                    <a:solidFill>
                      <a:srgbClr val="002B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16701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Mon, June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Abstract submission period begins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02261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July 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Abstract(s) submissions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642688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Aug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Abstract acceptance/denial and feedback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4973014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latin typeface="Avenir Next LT Pro"/>
                        </a:rPr>
                        <a:t>Mon, Aug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Poster submission period begins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076763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rgbClr val="003866"/>
                          </a:solidFill>
                          <a:latin typeface="Avenir Next LT Pro"/>
                        </a:rPr>
                        <a:t>Thur</a:t>
                      </a: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, Aug 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2025 Fall Summit Registration Opens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53163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Aug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Final abstract(s) resubmission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1573964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Aug 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Poster(s) 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43802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Sept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Poster acceptance/denial and feedback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8457169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Fri, Sept 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Avenir Next LT Pro"/>
                        </a:rPr>
                        <a:t>Schedule for poster showcase delivered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816280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Fri, Sept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latin typeface="Avenir Next LT Pro"/>
                        </a:rPr>
                        <a:t>Final poster(s) resubmission deadline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7098702"/>
                  </a:ext>
                </a:extLst>
              </a:tr>
              <a:tr h="3391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Oct 15-17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venir Next LT Pro"/>
                          <a:ea typeface="+mn-ea"/>
                          <a:cs typeface="+mn-cs"/>
                        </a:rPr>
                        <a:t>Fall Summit</a:t>
                      </a:r>
                    </a:p>
                  </a:txBody>
                  <a:tcPr>
                    <a:solidFill>
                      <a:srgbClr val="0038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02137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 err="1">
                          <a:solidFill>
                            <a:srgbClr val="003866"/>
                          </a:solidFill>
                          <a:latin typeface="Avenir Next LT Pro"/>
                        </a:rPr>
                        <a:t>Thur</a:t>
                      </a: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, Oct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Fall Summit Poster Sessions Day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354557"/>
                  </a:ext>
                </a:extLst>
              </a:tr>
              <a:tr h="254341"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Fri, Oct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003866"/>
                          </a:solidFill>
                          <a:latin typeface="Avenir Next LT Pro"/>
                        </a:rPr>
                        <a:t>Fall Summit Poster Sessions Day 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58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1057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FC4CA7-95EE-5089-3971-20BCABC18E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id="{E690355D-E09D-810B-EE8B-A76096A5AF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0296426"/>
              </p:ext>
            </p:extLst>
          </p:nvPr>
        </p:nvGraphicFramePr>
        <p:xfrm>
          <a:off x="6306208" y="1235075"/>
          <a:ext cx="546609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419205522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87083942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50167799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992426367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668730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0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July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92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489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0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36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81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Nursing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57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13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Abstract Deadline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59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92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1D6295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575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34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83768"/>
                  </a:ext>
                </a:extLst>
              </a:tr>
            </a:tbl>
          </a:graphicData>
        </a:graphic>
      </p:graphicFrame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CC22787-9AC6-405C-2D33-61AD7CB0B1C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9701435"/>
              </p:ext>
            </p:extLst>
          </p:nvPr>
        </p:nvGraphicFramePr>
        <p:xfrm>
          <a:off x="419703" y="1242480"/>
          <a:ext cx="546609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419205522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87083942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50167799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2992426367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18668730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June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49223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4894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60045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53685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72813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900" b="0" i="0" u="none" strike="noStrike" noProof="0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  <a:endParaRPr lang="en-US"/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05728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1313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Abstract Submission Opens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Juneteenth</a:t>
                      </a: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05965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29226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1D6295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6575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534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083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2640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B8997-ABE9-EF6C-7E88-620324C0C3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1F4AF57-DD6A-8C07-3FFB-70942E0256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91253E9-1A4A-4571-1BC8-68A3A97D98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320429"/>
              </p:ext>
            </p:extLst>
          </p:nvPr>
        </p:nvGraphicFramePr>
        <p:xfrm>
          <a:off x="6305724" y="1244366"/>
          <a:ext cx="5466085" cy="4709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7">
                  <a:extLst>
                    <a:ext uri="{9D8B030D-6E8A-4147-A177-3AD203B41FA5}">
                      <a16:colId xmlns:a16="http://schemas.microsoft.com/office/drawing/2014/main" val="3604858481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584844682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2650433519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3605770585"/>
                    </a:ext>
                  </a:extLst>
                </a:gridCol>
                <a:gridCol w="1093217">
                  <a:extLst>
                    <a:ext uri="{9D8B030D-6E8A-4147-A177-3AD203B41FA5}">
                      <a16:colId xmlns:a16="http://schemas.microsoft.com/office/drawing/2014/main" val="688211061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September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82044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39867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2892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Labor Day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2675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487874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86627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Poster Acceptance/Denial &amp; Feedback Delivered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40077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28332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2B4E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Poster Schedule Delivered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091179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2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chemeClr val="tx1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FF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Final Poster Resubmission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5927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30 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19714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i="1" u="none" strike="noStrike"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6948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46F278-E3F9-86F6-7946-80E3F9382C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529164"/>
              </p:ext>
            </p:extLst>
          </p:nvPr>
        </p:nvGraphicFramePr>
        <p:xfrm>
          <a:off x="419703" y="1242480"/>
          <a:ext cx="5466090" cy="4480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218">
                  <a:extLst>
                    <a:ext uri="{9D8B030D-6E8A-4147-A177-3AD203B41FA5}">
                      <a16:colId xmlns:a16="http://schemas.microsoft.com/office/drawing/2014/main" val="2348890700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4272326404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348453051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585364981"/>
                    </a:ext>
                  </a:extLst>
                </a:gridCol>
                <a:gridCol w="1093218">
                  <a:extLst>
                    <a:ext uri="{9D8B030D-6E8A-4147-A177-3AD203B41FA5}">
                      <a16:colId xmlns:a16="http://schemas.microsoft.com/office/drawing/2014/main" val="3293034703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</a:t>
                      </a:r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August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22838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8861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19809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Abstract Acceptance/Denial &amp; Feedback Delivered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5172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4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5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510542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Poster Submission Opens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Nursing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/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29885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4021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Final Abstract Resubmission</a:t>
                      </a: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641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20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397659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18543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29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076179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u="none" strike="noStrike" dirty="0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Poster Deadline</a:t>
                      </a:r>
                      <a:r>
                        <a:rPr lang="en-US" sz="900" u="none" strike="noStrike" dirty="0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 </a:t>
                      </a:r>
                      <a:endParaRPr lang="en-US" sz="900" b="0" i="0" u="none" strike="noStrike" dirty="0">
                        <a:solidFill>
                          <a:srgbClr val="FF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388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0110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8E4AE-FA3A-90E0-8E0D-29EB271ED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86796BF-63B7-58EB-8471-5E079F911E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002B4E"/>
                </a:solidFill>
              </a:rPr>
              <a:t>Poster Timeline – Calendar View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8D07C9D-6FCE-5820-84C2-F7330C070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42337"/>
              </p:ext>
            </p:extLst>
          </p:nvPr>
        </p:nvGraphicFramePr>
        <p:xfrm>
          <a:off x="3361945" y="1247406"/>
          <a:ext cx="5468110" cy="43891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3622">
                  <a:extLst>
                    <a:ext uri="{9D8B030D-6E8A-4147-A177-3AD203B41FA5}">
                      <a16:colId xmlns:a16="http://schemas.microsoft.com/office/drawing/2014/main" val="61195857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2144471670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3283076258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637390507"/>
                    </a:ext>
                  </a:extLst>
                </a:gridCol>
                <a:gridCol w="1093622">
                  <a:extLst>
                    <a:ext uri="{9D8B030D-6E8A-4147-A177-3AD203B41FA5}">
                      <a16:colId xmlns:a16="http://schemas.microsoft.com/office/drawing/2014/main" val="542947497"/>
                    </a:ext>
                  </a:extLst>
                </a:gridCol>
              </a:tblGrid>
              <a:tr h="4572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2500" b="1" u="none" strike="noStrike">
                          <a:solidFill>
                            <a:schemeClr val="bg1"/>
                          </a:solidFill>
                          <a:effectLst/>
                          <a:latin typeface="Avenir Next LT Pro"/>
                        </a:rPr>
                        <a:t> October 2025</a:t>
                      </a:r>
                      <a:endParaRPr lang="en-US" sz="2500" b="1" i="0" u="none" strike="noStrike">
                        <a:solidFill>
                          <a:schemeClr val="bg1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809902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Monday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Tuesday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Wednesday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Thursday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Friday</a:t>
                      </a:r>
                      <a:endParaRPr lang="en-US" sz="900" b="1" i="0" u="none" strike="noStrike">
                        <a:solidFill>
                          <a:srgbClr val="FFFFFF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2139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1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3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171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27836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6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7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8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89708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OPTA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Nursing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530302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15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16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17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706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u="none" strike="noStrike">
                          <a:effectLst/>
                          <a:latin typeface="Avenir Next LT Pro"/>
                        </a:rPr>
                        <a:t>Indigenous People's Day 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  <a:endParaRPr lang="en-US" sz="900" b="1" i="0" u="none" strike="noStrike">
                        <a:solidFill>
                          <a:srgbClr val="FF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i="0" u="none" strike="noStrike">
                          <a:solidFill>
                            <a:srgbClr val="FF0000"/>
                          </a:solidFill>
                          <a:effectLst/>
                          <a:latin typeface="Avenir Next LT Pro"/>
                        </a:rPr>
                        <a:t>FALL SUMMIT</a:t>
                      </a:r>
                    </a:p>
                  </a:txBody>
                  <a:tcPr marL="0" marR="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756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21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22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23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24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822434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71116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27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28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29</a:t>
                      </a: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 30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u="none" strike="noStrike">
                          <a:effectLst/>
                          <a:latin typeface="Avenir Next LT Pro"/>
                        </a:rPr>
                        <a:t>31 </a:t>
                      </a:r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8775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venir Next LT Pro"/>
                        </a:rPr>
                        <a:t>SETs</a:t>
                      </a:r>
                    </a:p>
                  </a:txBody>
                  <a:tcPr marL="0" marR="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venir Next LT Pro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37252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3499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2CA2D2-DE49-0CB4-B45B-553F76991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CA1DF3-6F6C-E585-D34B-A71CF4C767D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6183" y="507268"/>
            <a:ext cx="5707829" cy="698500"/>
          </a:xfrm>
        </p:spPr>
        <p:txBody>
          <a:bodyPr>
            <a:normAutofit fontScale="92500"/>
          </a:bodyPr>
          <a:lstStyle/>
          <a:p>
            <a:pPr marL="233363" indent="0">
              <a:buNone/>
            </a:pPr>
            <a:r>
              <a:rPr lang="en-US" sz="4000" b="1">
                <a:solidFill>
                  <a:srgbClr val="002B4E"/>
                </a:solidFill>
              </a:rPr>
              <a:t>Abstract Requirements</a:t>
            </a:r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12E5AA53-3CE7-6016-3991-DF7DEB0500A0}"/>
              </a:ext>
            </a:extLst>
          </p:cNvPr>
          <p:cNvSpPr txBox="1">
            <a:spLocks/>
          </p:cNvSpPr>
          <p:nvPr/>
        </p:nvSpPr>
        <p:spPr>
          <a:xfrm>
            <a:off x="1592574" y="3084253"/>
            <a:ext cx="4341998" cy="3122334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46196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Avenir Next LT Pro" panose="020B05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500" dirty="0">
                <a:latin typeface="Avenir Next LT Pro"/>
              </a:rPr>
              <a:t>Title</a:t>
            </a:r>
          </a:p>
          <a:p>
            <a:pPr marL="342900" indent="-342900"/>
            <a:r>
              <a:rPr lang="en-US" sz="1500" dirty="0">
                <a:latin typeface="Avenir Next LT Pro"/>
              </a:rPr>
              <a:t>Learning Objectives</a:t>
            </a:r>
            <a:endParaRPr lang="en-US"/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Abstract [≤400 words]</a:t>
            </a:r>
            <a:endParaRPr lang="en-US"/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Choose One Main Topic Below: </a:t>
            </a:r>
            <a:endParaRPr lang="en-US"/>
          </a:p>
          <a:p>
            <a:pPr marL="1543050" lvl="2" indent="-400050">
              <a:buFont typeface="+mj-lt"/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Case Report</a:t>
            </a:r>
            <a:endParaRPr lang="en-US" sz="1500" kern="100">
              <a:ea typeface="Aptos" panose="020B0004020202020204" pitchFamily="34" charset="0"/>
            </a:endParaRPr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Education/Training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Hot Topic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Original Research</a:t>
            </a:r>
            <a:endParaRPr lang="en-US"/>
          </a:p>
          <a:p>
            <a:pPr marL="1543050" lvl="2" indent="-400050">
              <a:buAutoNum type="romanUcPeriod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Review</a:t>
            </a:r>
            <a:endParaRPr lang="en-US" sz="1500" kern="100">
              <a:ea typeface="Aptos" panose="020B0004020202020204" pitchFamily="34" charset="0"/>
            </a:endParaRPr>
          </a:p>
          <a:p>
            <a:pPr marL="342900" indent="-342900"/>
            <a:r>
              <a:rPr lang="en-US" sz="1500" kern="100" dirty="0">
                <a:latin typeface="Avenir Next LT Pro"/>
                <a:ea typeface="Aptos" panose="020B0004020202020204" pitchFamily="34" charset="0"/>
              </a:rPr>
              <a:t>References</a:t>
            </a:r>
            <a:endParaRPr lang="en-US"/>
          </a:p>
          <a:p>
            <a:pPr marL="342900" indent="-342900"/>
            <a:endParaRPr lang="en-US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615CF726-0113-B5EB-68F3-9A23919337EC}"/>
              </a:ext>
            </a:extLst>
          </p:cNvPr>
          <p:cNvSpPr txBox="1">
            <a:spLocks/>
          </p:cNvSpPr>
          <p:nvPr/>
        </p:nvSpPr>
        <p:spPr>
          <a:xfrm>
            <a:off x="1592574" y="1200162"/>
            <a:ext cx="4341998" cy="31223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dirty="0">
                <a:latin typeface="Avenir Next LT Pro"/>
                <a:cs typeface="Arial"/>
              </a:rPr>
              <a:t>NCODA Poster Abstract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2025 Fall Summit</a:t>
            </a:r>
            <a:endParaRPr lang="en-US" sz="1500" kern="100">
              <a:latin typeface="Avenir Next LT Pro" panose="020B0504020202020204" pitchFamily="34" charset="77"/>
              <a:ea typeface="Aptos" panose="020B00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The Main Topic (e.g., Case Reports)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Name and Credentials | Institution, Organization, or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500" kern="100" dirty="0">
                <a:latin typeface="Avenir Next LT Pro"/>
                <a:ea typeface="Aptos" panose="020B0004020202020204" pitchFamily="34" charset="0"/>
                <a:cs typeface="Arial"/>
              </a:rPr>
              <a:t>Email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F8ACBC-A159-F10E-1A63-AC087E916B9C}"/>
              </a:ext>
            </a:extLst>
          </p:cNvPr>
          <p:cNvCxnSpPr>
            <a:cxnSpLocks/>
            <a:stCxn id="7" idx="0"/>
          </p:cNvCxnSpPr>
          <p:nvPr/>
        </p:nvCxnSpPr>
        <p:spPr>
          <a:xfrm>
            <a:off x="1456755" y="3012361"/>
            <a:ext cx="4477817" cy="1"/>
          </a:xfrm>
          <a:prstGeom prst="lin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7B5DE847-F3D6-A3C4-3024-C6761C17D3AA}"/>
              </a:ext>
            </a:extLst>
          </p:cNvPr>
          <p:cNvSpPr/>
          <p:nvPr/>
        </p:nvSpPr>
        <p:spPr>
          <a:xfrm>
            <a:off x="1023172" y="3012361"/>
            <a:ext cx="433583" cy="2989121"/>
          </a:xfrm>
          <a:prstGeom prst="leftBrac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1B4B712-32FD-FA29-323A-5A7C9227FF3C}"/>
              </a:ext>
            </a:extLst>
          </p:cNvPr>
          <p:cNvSpPr/>
          <p:nvPr/>
        </p:nvSpPr>
        <p:spPr>
          <a:xfrm>
            <a:off x="1009920" y="1221732"/>
            <a:ext cx="433583" cy="1790630"/>
          </a:xfrm>
          <a:prstGeom prst="leftBrace">
            <a:avLst/>
          </a:prstGeom>
          <a:ln>
            <a:solidFill>
              <a:srgbClr val="002B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04D99-6D0C-3065-C06B-0B2019FECFD4}"/>
              </a:ext>
            </a:extLst>
          </p:cNvPr>
          <p:cNvSpPr txBox="1"/>
          <p:nvPr/>
        </p:nvSpPr>
        <p:spPr>
          <a:xfrm rot="16200000">
            <a:off x="6796" y="1932379"/>
            <a:ext cx="13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 Next LT Pro" panose="020B0504020202020204" pitchFamily="34" charset="77"/>
              </a:rPr>
              <a:t>Header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1A6B5F-19BC-577A-5BF1-CD70937536C3}"/>
              </a:ext>
            </a:extLst>
          </p:cNvPr>
          <p:cNvSpPr txBox="1"/>
          <p:nvPr/>
        </p:nvSpPr>
        <p:spPr>
          <a:xfrm rot="16200000">
            <a:off x="119179" y="4322255"/>
            <a:ext cx="133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venir Next LT Pro" panose="020B0504020202020204" pitchFamily="34" charset="77"/>
              </a:rPr>
              <a:t>Body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E4C7204-04F8-E330-BC87-BC75407A81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7368732"/>
              </p:ext>
            </p:extLst>
          </p:nvPr>
        </p:nvGraphicFramePr>
        <p:xfrm>
          <a:off x="6533082" y="81416"/>
          <a:ext cx="5475890" cy="6306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BF4C0845-70C9-20C5-4C5A-807BDB0C1D0B}"/>
              </a:ext>
            </a:extLst>
          </p:cNvPr>
          <p:cNvSpPr txBox="1">
            <a:spLocks/>
          </p:cNvSpPr>
          <p:nvPr/>
        </p:nvSpPr>
        <p:spPr>
          <a:xfrm>
            <a:off x="1306638" y="6213193"/>
            <a:ext cx="7662299" cy="3307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</a:pPr>
            <a:r>
              <a:rPr lang="en-US" sz="1000" dirty="0">
                <a:latin typeface="Avenir Next LT Pro" panose="020B0504020202020204" pitchFamily="34" charset="77"/>
              </a:rPr>
              <a:t>Your abstract should be labeled under one of the main topics (e.g., III – Hot Topic), but you may adjust the suggested subtitles (e.g., Service or Program/Background) to best suit your content. While these subtitles should guide your writing, please note that the abstract itself will be submitted in an unstructured format. However, your poster submission must follow a structured format.</a:t>
            </a:r>
          </a:p>
        </p:txBody>
      </p:sp>
    </p:spTree>
    <p:extLst>
      <p:ext uri="{BB962C8B-B14F-4D97-AF65-F5344CB8AC3E}">
        <p14:creationId xmlns:p14="http://schemas.microsoft.com/office/powerpoint/2010/main" val="426452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64782-5BB7-F85F-C9A2-9A7FF721F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389410-C97A-7CC3-11F2-E389C6F16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FC7FC30-30E2-F6B0-5344-586EE0CDD68D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</a:rPr>
              <a:t>Abstract Example #1</a:t>
            </a:r>
          </a:p>
        </p:txBody>
      </p:sp>
      <p:pic>
        <p:nvPicPr>
          <p:cNvPr id="2" name="Picture 1" descr="A close-up of a document&#10;&#10;AI-generated content may be incorrect.">
            <a:extLst>
              <a:ext uri="{FF2B5EF4-FFF2-40B4-BE49-F238E27FC236}">
                <a16:creationId xmlns:a16="http://schemas.microsoft.com/office/drawing/2014/main" id="{A9A94CC1-E181-0CD8-77F0-3A3A5A7DA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620" y="66999"/>
            <a:ext cx="4938813" cy="671423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5683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58250-1D8A-759D-1608-270A591A3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2E4B97-8D1F-D2CF-CB12-04B85C20B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7998" y="6367829"/>
            <a:ext cx="6245467" cy="489438"/>
          </a:xfrm>
          <a:prstGeom prst="rect">
            <a:avLst/>
          </a:prstGeom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433C4DB8-3E97-78CE-B736-E1FBA7EAAC43}"/>
              </a:ext>
            </a:extLst>
          </p:cNvPr>
          <p:cNvSpPr txBox="1">
            <a:spLocks/>
          </p:cNvSpPr>
          <p:nvPr/>
        </p:nvSpPr>
        <p:spPr>
          <a:xfrm>
            <a:off x="1376546" y="2829375"/>
            <a:ext cx="3349567" cy="5996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venir Next LT Pro" panose="020B0504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b="1">
                <a:solidFill>
                  <a:srgbClr val="002B4E"/>
                </a:solidFill>
              </a:rPr>
              <a:t>Abstract Example #2</a:t>
            </a:r>
          </a:p>
        </p:txBody>
      </p:sp>
      <p:pic>
        <p:nvPicPr>
          <p:cNvPr id="2" name="Picture 1" descr="A screenshot of a medical document&#10;&#10;AI-generated content may be incorrect.">
            <a:extLst>
              <a:ext uri="{FF2B5EF4-FFF2-40B4-BE49-F238E27FC236}">
                <a16:creationId xmlns:a16="http://schemas.microsoft.com/office/drawing/2014/main" id="{21C2D14A-CC08-1374-88D7-5A42723A7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11" y="123568"/>
            <a:ext cx="5266573" cy="6610865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619546"/>
      </p:ext>
    </p:extLst>
  </p:cSld>
  <p:clrMapOvr>
    <a:masterClrMapping/>
  </p:clrMapOvr>
</p:sld>
</file>

<file path=ppt/theme/theme1.xml><?xml version="1.0" encoding="utf-8"?>
<a:theme xmlns:a="http://schemas.openxmlformats.org/drawingml/2006/main" name="NCODA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c3521a3-c6dd-4409-ab6f-ec2442b1b755">
      <Terms xmlns="http://schemas.microsoft.com/office/infopath/2007/PartnerControls"/>
    </lcf76f155ced4ddcb4097134ff3c332f>
    <TaxCatchAll xmlns="c90ad118-5ea3-495f-b9ea-d398727eb93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5962FC1FD4284F862162AC85C8AFBA" ma:contentTypeVersion="19" ma:contentTypeDescription="Create a new document." ma:contentTypeScope="" ma:versionID="2af5b01831d08bb1d5a949747f6201fc">
  <xsd:schema xmlns:xsd="http://www.w3.org/2001/XMLSchema" xmlns:xs="http://www.w3.org/2001/XMLSchema" xmlns:p="http://schemas.microsoft.com/office/2006/metadata/properties" xmlns:ns2="5c3521a3-c6dd-4409-ab6f-ec2442b1b755" xmlns:ns3="c90ad118-5ea3-495f-b9ea-d398727eb93c" targetNamespace="http://schemas.microsoft.com/office/2006/metadata/properties" ma:root="true" ma:fieldsID="dced0111d8db352acffac8b2b30ff91c" ns2:_="" ns3:_="">
    <xsd:import namespace="5c3521a3-c6dd-4409-ab6f-ec2442b1b755"/>
    <xsd:import namespace="c90ad118-5ea3-495f-b9ea-d398727eb9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3521a3-c6dd-4409-ab6f-ec2442b1b7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3ddd5a2b-0a59-4d1b-bb15-68ba3d9a9e6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0ad118-5ea3-495f-b9ea-d398727eb93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2bff465-0b8f-416a-b5ed-c6f1e2098e9a}" ma:internalName="TaxCatchAll" ma:showField="CatchAllData" ma:web="c90ad118-5ea3-495f-b9ea-d398727eb93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7647FE-DC58-4398-95DE-B610764C7C5E}">
  <ds:schemaRefs>
    <ds:schemaRef ds:uri="5c3521a3-c6dd-4409-ab6f-ec2442b1b755"/>
    <ds:schemaRef ds:uri="6cc7da29-1a20-4207-8fa8-31468131d000"/>
    <ds:schemaRef ds:uri="c90ad118-5ea3-495f-b9ea-d398727eb93c"/>
    <ds:schemaRef ds:uri="ffcbf3a7-5132-4233-8b76-c26a36bc06d9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2982FFC-07A1-48C0-99AC-AF592FC97DF9}">
  <ds:schemaRefs>
    <ds:schemaRef ds:uri="5c3521a3-c6dd-4409-ab6f-ec2442b1b755"/>
    <ds:schemaRef ds:uri="c90ad118-5ea3-495f-b9ea-d398727eb93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652BFEB-F2E4-4E30-AD67-003445A24D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3040</Words>
  <Application>Microsoft Macintosh PowerPoint</Application>
  <PresentationFormat>Widescreen</PresentationFormat>
  <Paragraphs>501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Aptos</vt:lpstr>
      <vt:lpstr>Arial</vt:lpstr>
      <vt:lpstr>Avenir Next LT Pro</vt:lpstr>
      <vt:lpstr>Courier New</vt:lpstr>
      <vt:lpstr>Wingdings</vt:lpstr>
      <vt:lpstr>NCODA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Anthony Woodard</dc:creator>
  <cp:lastModifiedBy>Jonathan  Rivera</cp:lastModifiedBy>
  <cp:revision>49</cp:revision>
  <cp:lastPrinted>2025-05-11T16:28:37Z</cp:lastPrinted>
  <dcterms:created xsi:type="dcterms:W3CDTF">2025-04-08T12:21:48Z</dcterms:created>
  <dcterms:modified xsi:type="dcterms:W3CDTF">2025-07-01T14:19:46Z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0x010100675962FC1FD4284F862162AC85C8AFBA</vt:lpwstr>
  </property>
  <property fmtid="{D5CDD505-2E9C-101B-9397-08002B2CF9AE}" pid="3" name="MediaServiceImageTags">
    <vt:lpwstr/>
  </property>
</Properties>
</file>