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6" r:id="rId5"/>
    <p:sldId id="263" r:id="rId6"/>
    <p:sldId id="281" r:id="rId7"/>
    <p:sldId id="279" r:id="rId8"/>
    <p:sldId id="282" r:id="rId9"/>
    <p:sldId id="259" r:id="rId10"/>
    <p:sldId id="272" r:id="rId11"/>
    <p:sldId id="270" r:id="rId12"/>
    <p:sldId id="274" r:id="rId13"/>
    <p:sldId id="283" r:id="rId14"/>
    <p:sldId id="276" r:id="rId15"/>
    <p:sldId id="261" r:id="rId16"/>
    <p:sldId id="277" r:id="rId17"/>
    <p:sldId id="275" r:id="rId18"/>
    <p:sldId id="284" r:id="rId19"/>
    <p:sldId id="267" r:id="rId20"/>
    <p:sldId id="2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Guest User" initials="GU" lastIdx="7" clrIdx="0">
    <p:extLst>
      <p:ext uri="{19B8F6BF-5375-455C-9EA6-DF929625EA0E}">
        <p15:presenceInfo xmlns:p15="http://schemas.microsoft.com/office/powerpoint/2012/main" userId="S::urn:spo:anon#08c42a3cbba0f1cfb8940037e43b7d7e26ba14d151ac612d2f3e8e556f137f7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ACE3"/>
    <a:srgbClr val="1D6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11528EC-2A91-5BAA-86F2-369EC6499570}" v="1042" dt="2021-04-19T20:49:45.701"/>
    <p1510:client id="{1DF01586-F8E2-2449-67D1-C9CCF65DBF19}" v="21" dt="2021-04-14T21:34:27.743"/>
    <p1510:client id="{20E03311-834B-80A6-8DB9-9979ACFD4997}" v="99" dt="2021-04-16T16:11:21.781"/>
    <p1510:client id="{24EE1E48-EC9A-F160-66CB-829D04EC1B06}" v="819" dt="2021-04-15T18:06:50.972"/>
    <p1510:client id="{3B3EDB5F-D3BA-4DD4-BF39-F1C7EAD52BFF}" v="58" dt="2021-04-15T19:39:14.727"/>
    <p1510:client id="{5990BE9F-0031-B000-FA44-65E167B751FB}" v="1" dt="2021-04-15T18:44:16.272"/>
    <p1510:client id="{849F130E-8021-6BF0-5E13-06FA2321F975}" v="93" dt="2021-04-14T18:47:46.197"/>
    <p1510:client id="{9ED9BA6B-881D-2681-3FCD-2E56BEA46A8A}" v="1797" dt="2021-04-14T21:29:38.191"/>
    <p1510:client id="{E793BE9F-809D-C000-00E1-94A496A43522}" v="1" dt="2021-04-15T19:48:58.821"/>
    <p1510:client id="{F8D4BF9F-A070-B000-FA44-654E832CCC4B}" v="2" dt="2021-04-19T17:27:49.67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6285"/>
  </p:normalViewPr>
  <p:slideViewPr>
    <p:cSldViewPr snapToGrid="0">
      <p:cViewPr varScale="1">
        <p:scale>
          <a:sx n="112" d="100"/>
          <a:sy n="112" d="100"/>
        </p:scale>
        <p:origin x="1120"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 Id="rId27"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F3BA737-187C-4217-9F42-56027A836787}" type="doc">
      <dgm:prSet loTypeId="urn:microsoft.com/office/officeart/2005/8/layout/bProcess3" loCatId="process" qsTypeId="urn:microsoft.com/office/officeart/2005/8/quickstyle/simple5" qsCatId="simple" csTypeId="urn:microsoft.com/office/officeart/2005/8/colors/colorful5" csCatId="colorful" phldr="1"/>
      <dgm:spPr/>
      <dgm:t>
        <a:bodyPr/>
        <a:lstStyle/>
        <a:p>
          <a:endParaRPr lang="en-US"/>
        </a:p>
      </dgm:t>
    </dgm:pt>
    <dgm:pt modelId="{6AF0260C-020D-453F-A091-BA94140C2CDD}">
      <dgm:prSet phldrT="[Text]" phldr="0"/>
      <dgm:spPr/>
      <dgm:t>
        <a:bodyPr/>
        <a:lstStyle/>
        <a:p>
          <a:pPr rtl="0"/>
          <a:r>
            <a:rPr lang="en-US" b="1">
              <a:latin typeface="Trebuchet MS"/>
            </a:rPr>
            <a:t>Orders entered</a:t>
          </a:r>
          <a:endParaRPr lang="en-US" b="1"/>
        </a:p>
      </dgm:t>
    </dgm:pt>
    <dgm:pt modelId="{0901C655-07FD-4578-B384-A9B90EA3E572}" type="parTrans" cxnId="{9A1CC520-9329-439D-8CEB-36A4C468E533}">
      <dgm:prSet/>
      <dgm:spPr/>
      <dgm:t>
        <a:bodyPr/>
        <a:lstStyle/>
        <a:p>
          <a:endParaRPr lang="en-US"/>
        </a:p>
      </dgm:t>
    </dgm:pt>
    <dgm:pt modelId="{B144628F-3BDE-4CF7-A482-B13003B47C93}" type="sibTrans" cxnId="{9A1CC520-9329-439D-8CEB-36A4C468E533}">
      <dgm:prSet/>
      <dgm:spPr/>
      <dgm:t>
        <a:bodyPr/>
        <a:lstStyle/>
        <a:p>
          <a:endParaRPr lang="en-US"/>
        </a:p>
      </dgm:t>
    </dgm:pt>
    <dgm:pt modelId="{4845EFF7-D835-434E-B61C-5C3D54EDD7D3}">
      <dgm:prSet phldrT="[Text]" phldr="0"/>
      <dgm:spPr/>
      <dgm:t>
        <a:bodyPr/>
        <a:lstStyle/>
        <a:p>
          <a:pPr rtl="0"/>
          <a:r>
            <a:rPr lang="en-US" b="1" dirty="0">
              <a:latin typeface="Trebuchet MS"/>
              <a:cs typeface="Calibri Light" panose="020F0302020204030204"/>
            </a:rPr>
            <a:t>Order is compounded and delivered to nursing bay</a:t>
          </a:r>
        </a:p>
      </dgm:t>
    </dgm:pt>
    <dgm:pt modelId="{DF24BDF0-82E6-46EB-9562-3D5598F62332}" type="parTrans" cxnId="{141EB537-6A63-40DC-8D46-CC944CD923F6}">
      <dgm:prSet/>
      <dgm:spPr/>
      <dgm:t>
        <a:bodyPr/>
        <a:lstStyle/>
        <a:p>
          <a:endParaRPr lang="en-US"/>
        </a:p>
      </dgm:t>
    </dgm:pt>
    <dgm:pt modelId="{B6D8E1A3-349E-4D18-8FD3-1CADDE25E666}" type="sibTrans" cxnId="{141EB537-6A63-40DC-8D46-CC944CD923F6}">
      <dgm:prSet/>
      <dgm:spPr/>
      <dgm:t>
        <a:bodyPr/>
        <a:lstStyle/>
        <a:p>
          <a:endParaRPr lang="en-US"/>
        </a:p>
      </dgm:t>
    </dgm:pt>
    <dgm:pt modelId="{7E1C5640-5236-4D02-85C1-20187AAE73D4}">
      <dgm:prSet phldrT="[Text]" phldr="0"/>
      <dgm:spPr/>
      <dgm:t>
        <a:bodyPr/>
        <a:lstStyle/>
        <a:p>
          <a:pPr rtl="0"/>
          <a:r>
            <a:rPr lang="en-US" b="1" dirty="0">
              <a:latin typeface="Trebuchet MS"/>
            </a:rPr>
            <a:t>Patient infused</a:t>
          </a:r>
        </a:p>
      </dgm:t>
    </dgm:pt>
    <dgm:pt modelId="{76E1AC39-36B6-4D9D-954B-B57518E4C6A1}" type="parTrans" cxnId="{C8A08234-972B-4D89-9A18-4E0222731529}">
      <dgm:prSet/>
      <dgm:spPr/>
      <dgm:t>
        <a:bodyPr/>
        <a:lstStyle/>
        <a:p>
          <a:endParaRPr lang="en-US"/>
        </a:p>
      </dgm:t>
    </dgm:pt>
    <dgm:pt modelId="{256542DB-F10D-4BE1-8B71-E65DF4535D80}" type="sibTrans" cxnId="{C8A08234-972B-4D89-9A18-4E0222731529}">
      <dgm:prSet/>
      <dgm:spPr/>
      <dgm:t>
        <a:bodyPr/>
        <a:lstStyle/>
        <a:p>
          <a:endParaRPr lang="en-US"/>
        </a:p>
      </dgm:t>
    </dgm:pt>
    <dgm:pt modelId="{23F33877-EB1C-4998-A589-4A44595C837B}">
      <dgm:prSet phldr="0"/>
      <dgm:spPr/>
      <dgm:t>
        <a:bodyPr/>
        <a:lstStyle/>
        <a:p>
          <a:r>
            <a:rPr lang="en-US" b="1" dirty="0">
              <a:latin typeface="Trebuchet MS"/>
            </a:rPr>
            <a:t>Patient scheduled</a:t>
          </a:r>
          <a:endParaRPr lang="en-US" b="1" dirty="0"/>
        </a:p>
      </dgm:t>
    </dgm:pt>
    <dgm:pt modelId="{95D09941-B1D4-43BC-A49C-F83C233368E9}" type="parTrans" cxnId="{B1440457-D03F-4EFC-966D-7548FFAC1E98}">
      <dgm:prSet/>
      <dgm:spPr/>
    </dgm:pt>
    <dgm:pt modelId="{025776E3-F666-45EE-A448-D9037D251B4E}" type="sibTrans" cxnId="{B1440457-D03F-4EFC-966D-7548FFAC1E98}">
      <dgm:prSet/>
      <dgm:spPr/>
      <dgm:t>
        <a:bodyPr/>
        <a:lstStyle/>
        <a:p>
          <a:endParaRPr lang="en-US"/>
        </a:p>
      </dgm:t>
    </dgm:pt>
    <dgm:pt modelId="{2B4DCA05-19B0-48D2-9D83-0989D4E9BA1B}">
      <dgm:prSet phldr="0"/>
      <dgm:spPr/>
      <dgm:t>
        <a:bodyPr/>
        <a:lstStyle/>
        <a:p>
          <a:pPr rtl="0"/>
          <a:r>
            <a:rPr lang="en-US" b="1" dirty="0">
              <a:latin typeface="Trebuchet MS"/>
            </a:rPr>
            <a:t>2 days in advance: Pharmacist starts patient work-up</a:t>
          </a:r>
          <a:endParaRPr lang="en-US" b="1" dirty="0"/>
        </a:p>
      </dgm:t>
    </dgm:pt>
    <dgm:pt modelId="{0B47CCF1-E5D8-4D16-936D-E6B250A49F3A}" type="parTrans" cxnId="{024A8D67-9293-4D80-915E-2B1162C35121}">
      <dgm:prSet/>
      <dgm:spPr/>
    </dgm:pt>
    <dgm:pt modelId="{FB46778F-8BC5-46D2-9A60-E06A3B73B38E}" type="sibTrans" cxnId="{024A8D67-9293-4D80-915E-2B1162C35121}">
      <dgm:prSet/>
      <dgm:spPr/>
      <dgm:t>
        <a:bodyPr/>
        <a:lstStyle/>
        <a:p>
          <a:endParaRPr lang="en-US"/>
        </a:p>
      </dgm:t>
    </dgm:pt>
    <dgm:pt modelId="{E309A11F-C1B5-41B9-955F-8E583872142E}">
      <dgm:prSet phldr="0"/>
      <dgm:spPr/>
      <dgm:t>
        <a:bodyPr/>
        <a:lstStyle/>
        <a:p>
          <a:r>
            <a:rPr lang="en-US" b="1">
              <a:latin typeface="Trebuchet MS"/>
            </a:rPr>
            <a:t>Decision made for IV therapy</a:t>
          </a:r>
          <a:endParaRPr lang="en-US" b="1"/>
        </a:p>
      </dgm:t>
    </dgm:pt>
    <dgm:pt modelId="{B5A3CC87-0541-4D41-8401-BFD541882DC9}" type="parTrans" cxnId="{C1E04723-4501-459A-9465-9764A6B0D476}">
      <dgm:prSet/>
      <dgm:spPr/>
    </dgm:pt>
    <dgm:pt modelId="{416CC906-E928-4A42-AF03-9145A644DF65}" type="sibTrans" cxnId="{C1E04723-4501-459A-9465-9764A6B0D476}">
      <dgm:prSet/>
      <dgm:spPr/>
      <dgm:t>
        <a:bodyPr/>
        <a:lstStyle/>
        <a:p>
          <a:endParaRPr lang="en-US"/>
        </a:p>
      </dgm:t>
    </dgm:pt>
    <dgm:pt modelId="{53845399-1D87-46B0-AAD3-E24A7E257D47}">
      <dgm:prSet phldr="0"/>
      <dgm:spPr/>
      <dgm:t>
        <a:bodyPr/>
        <a:lstStyle/>
        <a:p>
          <a:pPr rtl="0"/>
          <a:r>
            <a:rPr lang="en-US" b="1" dirty="0">
              <a:latin typeface="Trebuchet MS"/>
            </a:rPr>
            <a:t>Referral auto generated for Infusion Intake Team</a:t>
          </a:r>
        </a:p>
      </dgm:t>
    </dgm:pt>
    <dgm:pt modelId="{FABA67ED-4897-4ABA-9844-3D8236DB3AEB}" type="parTrans" cxnId="{096E4E36-1BD3-4B8C-8230-826972EDDE3E}">
      <dgm:prSet/>
      <dgm:spPr/>
    </dgm:pt>
    <dgm:pt modelId="{825AE426-706A-4B59-92BE-0C8BC6F140B1}" type="sibTrans" cxnId="{096E4E36-1BD3-4B8C-8230-826972EDDE3E}">
      <dgm:prSet/>
      <dgm:spPr/>
      <dgm:t>
        <a:bodyPr/>
        <a:lstStyle/>
        <a:p>
          <a:endParaRPr lang="en-US"/>
        </a:p>
      </dgm:t>
    </dgm:pt>
    <dgm:pt modelId="{6B6BB22C-4341-458C-BB04-A6279F0B38B2}">
      <dgm:prSet phldr="0"/>
      <dgm:spPr/>
      <dgm:t>
        <a:bodyPr/>
        <a:lstStyle/>
        <a:p>
          <a:pPr rtl="0"/>
          <a:r>
            <a:rPr lang="en-US" b="1" dirty="0">
              <a:latin typeface="Trebuchet MS"/>
            </a:rPr>
            <a:t>3 days in advance: Coordinator completes patient work-up</a:t>
          </a:r>
        </a:p>
      </dgm:t>
    </dgm:pt>
    <dgm:pt modelId="{04A318D0-EDF0-46D7-9485-8BB0841A0767}" type="parTrans" cxnId="{8FD21562-32D2-430B-9928-20E82C614CB3}">
      <dgm:prSet/>
      <dgm:spPr/>
    </dgm:pt>
    <dgm:pt modelId="{7E45D86A-CB79-4DE1-B266-4697C85A0251}" type="sibTrans" cxnId="{8FD21562-32D2-430B-9928-20E82C614CB3}">
      <dgm:prSet/>
      <dgm:spPr/>
      <dgm:t>
        <a:bodyPr/>
        <a:lstStyle/>
        <a:p>
          <a:endParaRPr lang="en-US"/>
        </a:p>
      </dgm:t>
    </dgm:pt>
    <dgm:pt modelId="{9AB49AC6-5290-4993-B138-B4E53E142F3A}">
      <dgm:prSet phldr="0"/>
      <dgm:spPr/>
      <dgm:t>
        <a:bodyPr/>
        <a:lstStyle/>
        <a:p>
          <a:pPr rtl="0"/>
          <a:r>
            <a:rPr lang="en-US" b="1">
              <a:latin typeface="Trebuchet MS"/>
            </a:rPr>
            <a:t>Day of Infusion: RN assesses patient and releases order</a:t>
          </a:r>
        </a:p>
      </dgm:t>
    </dgm:pt>
    <dgm:pt modelId="{3E49AB8A-E60F-4099-B0E1-B9138A148051}" type="parTrans" cxnId="{6BAC94D6-B5A7-4F7E-A9A2-4A4E7E058598}">
      <dgm:prSet/>
      <dgm:spPr/>
    </dgm:pt>
    <dgm:pt modelId="{84BE73DC-8343-46CF-92CE-7E24A594AD2E}" type="sibTrans" cxnId="{6BAC94D6-B5A7-4F7E-A9A2-4A4E7E058598}">
      <dgm:prSet/>
      <dgm:spPr/>
      <dgm:t>
        <a:bodyPr/>
        <a:lstStyle/>
        <a:p>
          <a:endParaRPr lang="en-US"/>
        </a:p>
      </dgm:t>
    </dgm:pt>
    <dgm:pt modelId="{B7FDE404-1846-41C8-89ED-98FCA74086B4}">
      <dgm:prSet phldr="0"/>
      <dgm:spPr/>
      <dgm:t>
        <a:bodyPr/>
        <a:lstStyle/>
        <a:p>
          <a:pPr rtl="0"/>
          <a:r>
            <a:rPr lang="en-US" b="1" dirty="0">
              <a:latin typeface="Trebuchet MS"/>
            </a:rPr>
            <a:t>Pharmacist double check of order</a:t>
          </a:r>
        </a:p>
      </dgm:t>
    </dgm:pt>
    <dgm:pt modelId="{B30E04C5-A449-4708-9BE8-BBE895C6B5B9}" type="parTrans" cxnId="{503210BC-EB41-4046-B122-FA004D22E6D0}">
      <dgm:prSet/>
      <dgm:spPr/>
    </dgm:pt>
    <dgm:pt modelId="{C4720744-4487-4DD4-AF41-C809BCA66A64}" type="sibTrans" cxnId="{503210BC-EB41-4046-B122-FA004D22E6D0}">
      <dgm:prSet/>
      <dgm:spPr/>
      <dgm:t>
        <a:bodyPr/>
        <a:lstStyle/>
        <a:p>
          <a:endParaRPr lang="en-US"/>
        </a:p>
      </dgm:t>
    </dgm:pt>
    <dgm:pt modelId="{5DC3889D-2A1C-4D8F-BB16-FDD9D8F6BDF9}" type="pres">
      <dgm:prSet presAssocID="{9F3BA737-187C-4217-9F42-56027A836787}" presName="Name0" presStyleCnt="0">
        <dgm:presLayoutVars>
          <dgm:dir/>
          <dgm:resizeHandles val="exact"/>
        </dgm:presLayoutVars>
      </dgm:prSet>
      <dgm:spPr/>
    </dgm:pt>
    <dgm:pt modelId="{AABB5674-568D-499F-B222-8861953C7B8A}" type="pres">
      <dgm:prSet presAssocID="{E309A11F-C1B5-41B9-955F-8E583872142E}" presName="node" presStyleLbl="node1" presStyleIdx="0" presStyleCnt="10">
        <dgm:presLayoutVars>
          <dgm:bulletEnabled val="1"/>
        </dgm:presLayoutVars>
      </dgm:prSet>
      <dgm:spPr/>
    </dgm:pt>
    <dgm:pt modelId="{37319D24-D7FF-49C9-9421-9A4325925029}" type="pres">
      <dgm:prSet presAssocID="{416CC906-E928-4A42-AF03-9145A644DF65}" presName="sibTrans" presStyleLbl="sibTrans1D1" presStyleIdx="0" presStyleCnt="9"/>
      <dgm:spPr/>
    </dgm:pt>
    <dgm:pt modelId="{62617B46-B19B-4632-95E7-782BF78F9E3A}" type="pres">
      <dgm:prSet presAssocID="{416CC906-E928-4A42-AF03-9145A644DF65}" presName="connectorText" presStyleLbl="sibTrans1D1" presStyleIdx="0" presStyleCnt="9"/>
      <dgm:spPr/>
    </dgm:pt>
    <dgm:pt modelId="{D415D5B9-812C-478A-8D76-3E1D8D9894E6}" type="pres">
      <dgm:prSet presAssocID="{23F33877-EB1C-4998-A589-4A44595C837B}" presName="node" presStyleLbl="node1" presStyleIdx="1" presStyleCnt="10">
        <dgm:presLayoutVars>
          <dgm:bulletEnabled val="1"/>
        </dgm:presLayoutVars>
      </dgm:prSet>
      <dgm:spPr/>
    </dgm:pt>
    <dgm:pt modelId="{8C65CFF6-E261-4C43-BFAB-D1B103C97616}" type="pres">
      <dgm:prSet presAssocID="{025776E3-F666-45EE-A448-D9037D251B4E}" presName="sibTrans" presStyleLbl="sibTrans1D1" presStyleIdx="1" presStyleCnt="9"/>
      <dgm:spPr/>
    </dgm:pt>
    <dgm:pt modelId="{4EDA2CFA-5740-4BC3-8F4D-97E89747AA46}" type="pres">
      <dgm:prSet presAssocID="{025776E3-F666-45EE-A448-D9037D251B4E}" presName="connectorText" presStyleLbl="sibTrans1D1" presStyleIdx="1" presStyleCnt="9"/>
      <dgm:spPr/>
    </dgm:pt>
    <dgm:pt modelId="{2604F6AA-D9AB-4980-B9B1-AFC6114468A7}" type="pres">
      <dgm:prSet presAssocID="{6AF0260C-020D-453F-A091-BA94140C2CDD}" presName="node" presStyleLbl="node1" presStyleIdx="2" presStyleCnt="10">
        <dgm:presLayoutVars>
          <dgm:bulletEnabled val="1"/>
        </dgm:presLayoutVars>
      </dgm:prSet>
      <dgm:spPr/>
    </dgm:pt>
    <dgm:pt modelId="{DC0B5AFE-3DBE-47DC-B625-D1168387CC3C}" type="pres">
      <dgm:prSet presAssocID="{B144628F-3BDE-4CF7-A482-B13003B47C93}" presName="sibTrans" presStyleLbl="sibTrans1D1" presStyleIdx="2" presStyleCnt="9"/>
      <dgm:spPr/>
    </dgm:pt>
    <dgm:pt modelId="{7DFB1025-36AC-4552-B7D6-88E9F834C538}" type="pres">
      <dgm:prSet presAssocID="{B144628F-3BDE-4CF7-A482-B13003B47C93}" presName="connectorText" presStyleLbl="sibTrans1D1" presStyleIdx="2" presStyleCnt="9"/>
      <dgm:spPr/>
    </dgm:pt>
    <dgm:pt modelId="{273FE0DB-B0C2-4160-B42C-187E161CED89}" type="pres">
      <dgm:prSet presAssocID="{53845399-1D87-46B0-AAD3-E24A7E257D47}" presName="node" presStyleLbl="node1" presStyleIdx="3" presStyleCnt="10">
        <dgm:presLayoutVars>
          <dgm:bulletEnabled val="1"/>
        </dgm:presLayoutVars>
      </dgm:prSet>
      <dgm:spPr/>
    </dgm:pt>
    <dgm:pt modelId="{87647A70-B432-4F6A-93E7-77B8E6136E4B}" type="pres">
      <dgm:prSet presAssocID="{825AE426-706A-4B59-92BE-0C8BC6F140B1}" presName="sibTrans" presStyleLbl="sibTrans1D1" presStyleIdx="3" presStyleCnt="9"/>
      <dgm:spPr/>
    </dgm:pt>
    <dgm:pt modelId="{05B0FE59-D42D-4DDB-AF99-CC9C0A38B5F9}" type="pres">
      <dgm:prSet presAssocID="{825AE426-706A-4B59-92BE-0C8BC6F140B1}" presName="connectorText" presStyleLbl="sibTrans1D1" presStyleIdx="3" presStyleCnt="9"/>
      <dgm:spPr/>
    </dgm:pt>
    <dgm:pt modelId="{268077B6-D579-4A75-9B73-9405C1410962}" type="pres">
      <dgm:prSet presAssocID="{6B6BB22C-4341-458C-BB04-A6279F0B38B2}" presName="node" presStyleLbl="node1" presStyleIdx="4" presStyleCnt="10">
        <dgm:presLayoutVars>
          <dgm:bulletEnabled val="1"/>
        </dgm:presLayoutVars>
      </dgm:prSet>
      <dgm:spPr/>
    </dgm:pt>
    <dgm:pt modelId="{93D820D5-CE65-4FEB-BA58-2B64072FBF74}" type="pres">
      <dgm:prSet presAssocID="{7E45D86A-CB79-4DE1-B266-4697C85A0251}" presName="sibTrans" presStyleLbl="sibTrans1D1" presStyleIdx="4" presStyleCnt="9"/>
      <dgm:spPr/>
    </dgm:pt>
    <dgm:pt modelId="{E3720D9E-317F-430D-83F3-ECF03782E6A2}" type="pres">
      <dgm:prSet presAssocID="{7E45D86A-CB79-4DE1-B266-4697C85A0251}" presName="connectorText" presStyleLbl="sibTrans1D1" presStyleIdx="4" presStyleCnt="9"/>
      <dgm:spPr/>
    </dgm:pt>
    <dgm:pt modelId="{47B2BD05-2EBD-4A6D-99B0-9EA60A9B73DC}" type="pres">
      <dgm:prSet presAssocID="{2B4DCA05-19B0-48D2-9D83-0989D4E9BA1B}" presName="node" presStyleLbl="node1" presStyleIdx="5" presStyleCnt="10">
        <dgm:presLayoutVars>
          <dgm:bulletEnabled val="1"/>
        </dgm:presLayoutVars>
      </dgm:prSet>
      <dgm:spPr/>
    </dgm:pt>
    <dgm:pt modelId="{F6FE7DDD-1C47-4AA7-A2C1-83D3A031C00A}" type="pres">
      <dgm:prSet presAssocID="{FB46778F-8BC5-46D2-9A60-E06A3B73B38E}" presName="sibTrans" presStyleLbl="sibTrans1D1" presStyleIdx="5" presStyleCnt="9"/>
      <dgm:spPr/>
    </dgm:pt>
    <dgm:pt modelId="{6A635F2C-F6D4-4880-9C8C-C1B7665A44D2}" type="pres">
      <dgm:prSet presAssocID="{FB46778F-8BC5-46D2-9A60-E06A3B73B38E}" presName="connectorText" presStyleLbl="sibTrans1D1" presStyleIdx="5" presStyleCnt="9"/>
      <dgm:spPr/>
    </dgm:pt>
    <dgm:pt modelId="{4290EAB4-9C51-481B-9F9D-B2275FA166E6}" type="pres">
      <dgm:prSet presAssocID="{9AB49AC6-5290-4993-B138-B4E53E142F3A}" presName="node" presStyleLbl="node1" presStyleIdx="6" presStyleCnt="10">
        <dgm:presLayoutVars>
          <dgm:bulletEnabled val="1"/>
        </dgm:presLayoutVars>
      </dgm:prSet>
      <dgm:spPr/>
    </dgm:pt>
    <dgm:pt modelId="{B5DE8C1B-0924-42E2-86CC-2C3EEDB91827}" type="pres">
      <dgm:prSet presAssocID="{84BE73DC-8343-46CF-92CE-7E24A594AD2E}" presName="sibTrans" presStyleLbl="sibTrans1D1" presStyleIdx="6" presStyleCnt="9"/>
      <dgm:spPr/>
    </dgm:pt>
    <dgm:pt modelId="{FF6FD183-A8BE-432F-AB30-E77FCCD3C0EB}" type="pres">
      <dgm:prSet presAssocID="{84BE73DC-8343-46CF-92CE-7E24A594AD2E}" presName="connectorText" presStyleLbl="sibTrans1D1" presStyleIdx="6" presStyleCnt="9"/>
      <dgm:spPr/>
    </dgm:pt>
    <dgm:pt modelId="{C3DC4FF8-5492-410B-BFFB-D86A16C28544}" type="pres">
      <dgm:prSet presAssocID="{B7FDE404-1846-41C8-89ED-98FCA74086B4}" presName="node" presStyleLbl="node1" presStyleIdx="7" presStyleCnt="10">
        <dgm:presLayoutVars>
          <dgm:bulletEnabled val="1"/>
        </dgm:presLayoutVars>
      </dgm:prSet>
      <dgm:spPr/>
    </dgm:pt>
    <dgm:pt modelId="{FBDA73EB-78BE-4953-878C-A746CE857393}" type="pres">
      <dgm:prSet presAssocID="{C4720744-4487-4DD4-AF41-C809BCA66A64}" presName="sibTrans" presStyleLbl="sibTrans1D1" presStyleIdx="7" presStyleCnt="9"/>
      <dgm:spPr/>
    </dgm:pt>
    <dgm:pt modelId="{16AE7E87-2261-4219-AA3D-752F9DC116A3}" type="pres">
      <dgm:prSet presAssocID="{C4720744-4487-4DD4-AF41-C809BCA66A64}" presName="connectorText" presStyleLbl="sibTrans1D1" presStyleIdx="7" presStyleCnt="9"/>
      <dgm:spPr/>
    </dgm:pt>
    <dgm:pt modelId="{07538DFF-F4E0-4B0F-A1AE-6A0EC96081FE}" type="pres">
      <dgm:prSet presAssocID="{4845EFF7-D835-434E-B61C-5C3D54EDD7D3}" presName="node" presStyleLbl="node1" presStyleIdx="8" presStyleCnt="10">
        <dgm:presLayoutVars>
          <dgm:bulletEnabled val="1"/>
        </dgm:presLayoutVars>
      </dgm:prSet>
      <dgm:spPr/>
    </dgm:pt>
    <dgm:pt modelId="{A0A836A0-332E-4E84-AA2A-E2CF4BB14D56}" type="pres">
      <dgm:prSet presAssocID="{B6D8E1A3-349E-4D18-8FD3-1CADDE25E666}" presName="sibTrans" presStyleLbl="sibTrans1D1" presStyleIdx="8" presStyleCnt="9"/>
      <dgm:spPr/>
    </dgm:pt>
    <dgm:pt modelId="{A83A1593-1F34-4390-88DF-AB5EFF36E610}" type="pres">
      <dgm:prSet presAssocID="{B6D8E1A3-349E-4D18-8FD3-1CADDE25E666}" presName="connectorText" presStyleLbl="sibTrans1D1" presStyleIdx="8" presStyleCnt="9"/>
      <dgm:spPr/>
    </dgm:pt>
    <dgm:pt modelId="{638B6EFE-B4D5-417A-9CA3-06EE0308DF83}" type="pres">
      <dgm:prSet presAssocID="{7E1C5640-5236-4D02-85C1-20187AAE73D4}" presName="node" presStyleLbl="node1" presStyleIdx="9" presStyleCnt="10">
        <dgm:presLayoutVars>
          <dgm:bulletEnabled val="1"/>
        </dgm:presLayoutVars>
      </dgm:prSet>
      <dgm:spPr/>
    </dgm:pt>
  </dgm:ptLst>
  <dgm:cxnLst>
    <dgm:cxn modelId="{B8793D03-992C-4E3B-9FB4-FE61BD1EEFAA}" type="presOf" srcId="{2B4DCA05-19B0-48D2-9D83-0989D4E9BA1B}" destId="{47B2BD05-2EBD-4A6D-99B0-9EA60A9B73DC}" srcOrd="0" destOrd="0" presId="urn:microsoft.com/office/officeart/2005/8/layout/bProcess3"/>
    <dgm:cxn modelId="{84465310-3CEA-46BD-AAF9-1C58CE82D811}" type="presOf" srcId="{FB46778F-8BC5-46D2-9A60-E06A3B73B38E}" destId="{F6FE7DDD-1C47-4AA7-A2C1-83D3A031C00A}" srcOrd="0" destOrd="0" presId="urn:microsoft.com/office/officeart/2005/8/layout/bProcess3"/>
    <dgm:cxn modelId="{9E438E10-516C-4A00-9B2A-BC3BD08DE0B1}" type="presOf" srcId="{B6D8E1A3-349E-4D18-8FD3-1CADDE25E666}" destId="{A83A1593-1F34-4390-88DF-AB5EFF36E610}" srcOrd="1" destOrd="0" presId="urn:microsoft.com/office/officeart/2005/8/layout/bProcess3"/>
    <dgm:cxn modelId="{73799B14-32CF-4DE7-92EB-A9C7B4E152F3}" type="presOf" srcId="{9F3BA737-187C-4217-9F42-56027A836787}" destId="{5DC3889D-2A1C-4D8F-BB16-FDD9D8F6BDF9}" srcOrd="0" destOrd="0" presId="urn:microsoft.com/office/officeart/2005/8/layout/bProcess3"/>
    <dgm:cxn modelId="{AC456A15-9424-46E9-B67B-36E9A6831BA3}" type="presOf" srcId="{23F33877-EB1C-4998-A589-4A44595C837B}" destId="{D415D5B9-812C-478A-8D76-3E1D8D9894E6}" srcOrd="0" destOrd="0" presId="urn:microsoft.com/office/officeart/2005/8/layout/bProcess3"/>
    <dgm:cxn modelId="{9A1CC520-9329-439D-8CEB-36A4C468E533}" srcId="{9F3BA737-187C-4217-9F42-56027A836787}" destId="{6AF0260C-020D-453F-A091-BA94140C2CDD}" srcOrd="2" destOrd="0" parTransId="{0901C655-07FD-4578-B384-A9B90EA3E572}" sibTransId="{B144628F-3BDE-4CF7-A482-B13003B47C93}"/>
    <dgm:cxn modelId="{C1E04723-4501-459A-9465-9764A6B0D476}" srcId="{9F3BA737-187C-4217-9F42-56027A836787}" destId="{E309A11F-C1B5-41B9-955F-8E583872142E}" srcOrd="0" destOrd="0" parTransId="{B5A3CC87-0541-4D41-8401-BFD541882DC9}" sibTransId="{416CC906-E928-4A42-AF03-9145A644DF65}"/>
    <dgm:cxn modelId="{A11CAC2A-E129-43DE-BF11-7805257E7553}" type="presOf" srcId="{825AE426-706A-4B59-92BE-0C8BC6F140B1}" destId="{87647A70-B432-4F6A-93E7-77B8E6136E4B}" srcOrd="0" destOrd="0" presId="urn:microsoft.com/office/officeart/2005/8/layout/bProcess3"/>
    <dgm:cxn modelId="{AEE8332B-FEFC-4EB2-AC1D-DD0BE9F60BF5}" type="presOf" srcId="{B144628F-3BDE-4CF7-A482-B13003B47C93}" destId="{7DFB1025-36AC-4552-B7D6-88E9F834C538}" srcOrd="1" destOrd="0" presId="urn:microsoft.com/office/officeart/2005/8/layout/bProcess3"/>
    <dgm:cxn modelId="{8B708F2B-CBCB-408A-98E9-D85059EF0E71}" type="presOf" srcId="{416CC906-E928-4A42-AF03-9145A644DF65}" destId="{62617B46-B19B-4632-95E7-782BF78F9E3A}" srcOrd="1" destOrd="0" presId="urn:microsoft.com/office/officeart/2005/8/layout/bProcess3"/>
    <dgm:cxn modelId="{C65AA12E-4337-4422-8EC7-7150739B0417}" type="presOf" srcId="{84BE73DC-8343-46CF-92CE-7E24A594AD2E}" destId="{B5DE8C1B-0924-42E2-86CC-2C3EEDB91827}" srcOrd="0" destOrd="0" presId="urn:microsoft.com/office/officeart/2005/8/layout/bProcess3"/>
    <dgm:cxn modelId="{C8A08234-972B-4D89-9A18-4E0222731529}" srcId="{9F3BA737-187C-4217-9F42-56027A836787}" destId="{7E1C5640-5236-4D02-85C1-20187AAE73D4}" srcOrd="9" destOrd="0" parTransId="{76E1AC39-36B6-4D9D-954B-B57518E4C6A1}" sibTransId="{256542DB-F10D-4BE1-8B71-E65DF4535D80}"/>
    <dgm:cxn modelId="{096E4E36-1BD3-4B8C-8230-826972EDDE3E}" srcId="{9F3BA737-187C-4217-9F42-56027A836787}" destId="{53845399-1D87-46B0-AAD3-E24A7E257D47}" srcOrd="3" destOrd="0" parTransId="{FABA67ED-4897-4ABA-9844-3D8236DB3AEB}" sibTransId="{825AE426-706A-4B59-92BE-0C8BC6F140B1}"/>
    <dgm:cxn modelId="{141EB537-6A63-40DC-8D46-CC944CD923F6}" srcId="{9F3BA737-187C-4217-9F42-56027A836787}" destId="{4845EFF7-D835-434E-B61C-5C3D54EDD7D3}" srcOrd="8" destOrd="0" parTransId="{DF24BDF0-82E6-46EB-9562-3D5598F62332}" sibTransId="{B6D8E1A3-349E-4D18-8FD3-1CADDE25E666}"/>
    <dgm:cxn modelId="{19E90640-FAC7-46C6-A6F2-17788B15FB89}" type="presOf" srcId="{9AB49AC6-5290-4993-B138-B4E53E142F3A}" destId="{4290EAB4-9C51-481B-9F9D-B2275FA166E6}" srcOrd="0" destOrd="0" presId="urn:microsoft.com/office/officeart/2005/8/layout/bProcess3"/>
    <dgm:cxn modelId="{F24A004A-48B9-432F-8841-B3312BC35993}" type="presOf" srcId="{7E45D86A-CB79-4DE1-B266-4697C85A0251}" destId="{E3720D9E-317F-430D-83F3-ECF03782E6A2}" srcOrd="1" destOrd="0" presId="urn:microsoft.com/office/officeart/2005/8/layout/bProcess3"/>
    <dgm:cxn modelId="{6A508A4A-F531-402E-8734-EB8B4BB62F5A}" type="presOf" srcId="{C4720744-4487-4DD4-AF41-C809BCA66A64}" destId="{FBDA73EB-78BE-4953-878C-A746CE857393}" srcOrd="0" destOrd="0" presId="urn:microsoft.com/office/officeart/2005/8/layout/bProcess3"/>
    <dgm:cxn modelId="{A685D150-681D-4584-A564-7E5C896F7B4E}" type="presOf" srcId="{E309A11F-C1B5-41B9-955F-8E583872142E}" destId="{AABB5674-568D-499F-B222-8861953C7B8A}" srcOrd="0" destOrd="0" presId="urn:microsoft.com/office/officeart/2005/8/layout/bProcess3"/>
    <dgm:cxn modelId="{5371BE54-929C-4CFC-988F-C7C960E3A728}" type="presOf" srcId="{7E1C5640-5236-4D02-85C1-20187AAE73D4}" destId="{638B6EFE-B4D5-417A-9CA3-06EE0308DF83}" srcOrd="0" destOrd="0" presId="urn:microsoft.com/office/officeart/2005/8/layout/bProcess3"/>
    <dgm:cxn modelId="{B1440457-D03F-4EFC-966D-7548FFAC1E98}" srcId="{9F3BA737-187C-4217-9F42-56027A836787}" destId="{23F33877-EB1C-4998-A589-4A44595C837B}" srcOrd="1" destOrd="0" parTransId="{95D09941-B1D4-43BC-A49C-F83C233368E9}" sibTransId="{025776E3-F666-45EE-A448-D9037D251B4E}"/>
    <dgm:cxn modelId="{3640D25F-684D-41B1-A95E-4B90CA60778E}" type="presOf" srcId="{FB46778F-8BC5-46D2-9A60-E06A3B73B38E}" destId="{6A635F2C-F6D4-4880-9C8C-C1B7665A44D2}" srcOrd="1" destOrd="0" presId="urn:microsoft.com/office/officeart/2005/8/layout/bProcess3"/>
    <dgm:cxn modelId="{3EB75561-A060-43EC-B9BF-62DE037977C4}" type="presOf" srcId="{84BE73DC-8343-46CF-92CE-7E24A594AD2E}" destId="{FF6FD183-A8BE-432F-AB30-E77FCCD3C0EB}" srcOrd="1" destOrd="0" presId="urn:microsoft.com/office/officeart/2005/8/layout/bProcess3"/>
    <dgm:cxn modelId="{8FD21562-32D2-430B-9928-20E82C614CB3}" srcId="{9F3BA737-187C-4217-9F42-56027A836787}" destId="{6B6BB22C-4341-458C-BB04-A6279F0B38B2}" srcOrd="4" destOrd="0" parTransId="{04A318D0-EDF0-46D7-9485-8BB0841A0767}" sibTransId="{7E45D86A-CB79-4DE1-B266-4697C85A0251}"/>
    <dgm:cxn modelId="{024A8D67-9293-4D80-915E-2B1162C35121}" srcId="{9F3BA737-187C-4217-9F42-56027A836787}" destId="{2B4DCA05-19B0-48D2-9D83-0989D4E9BA1B}" srcOrd="5" destOrd="0" parTransId="{0B47CCF1-E5D8-4D16-936D-E6B250A49F3A}" sibTransId="{FB46778F-8BC5-46D2-9A60-E06A3B73B38E}"/>
    <dgm:cxn modelId="{A99E7269-FCA6-4406-AA09-93FC0D86E27E}" type="presOf" srcId="{4845EFF7-D835-434E-B61C-5C3D54EDD7D3}" destId="{07538DFF-F4E0-4B0F-A1AE-6A0EC96081FE}" srcOrd="0" destOrd="0" presId="urn:microsoft.com/office/officeart/2005/8/layout/bProcess3"/>
    <dgm:cxn modelId="{991F1A6A-1865-4B46-BF21-8E4C597029EB}" type="presOf" srcId="{B7FDE404-1846-41C8-89ED-98FCA74086B4}" destId="{C3DC4FF8-5492-410B-BFFB-D86A16C28544}" srcOrd="0" destOrd="0" presId="urn:microsoft.com/office/officeart/2005/8/layout/bProcess3"/>
    <dgm:cxn modelId="{EF15486E-3107-40E8-A742-39065D4BD688}" type="presOf" srcId="{416CC906-E928-4A42-AF03-9145A644DF65}" destId="{37319D24-D7FF-49C9-9421-9A4325925029}" srcOrd="0" destOrd="0" presId="urn:microsoft.com/office/officeart/2005/8/layout/bProcess3"/>
    <dgm:cxn modelId="{9898A386-1E14-4211-9EBA-7FCC74E95D60}" type="presOf" srcId="{B6D8E1A3-349E-4D18-8FD3-1CADDE25E666}" destId="{A0A836A0-332E-4E84-AA2A-E2CF4BB14D56}" srcOrd="0" destOrd="0" presId="urn:microsoft.com/office/officeart/2005/8/layout/bProcess3"/>
    <dgm:cxn modelId="{5B7BD19C-6CCE-4B87-8E84-967A3C10F7B7}" type="presOf" srcId="{C4720744-4487-4DD4-AF41-C809BCA66A64}" destId="{16AE7E87-2261-4219-AA3D-752F9DC116A3}" srcOrd="1" destOrd="0" presId="urn:microsoft.com/office/officeart/2005/8/layout/bProcess3"/>
    <dgm:cxn modelId="{71BBFCA1-AD6B-4506-92D0-F6E4D37330FD}" type="presOf" srcId="{825AE426-706A-4B59-92BE-0C8BC6F140B1}" destId="{05B0FE59-D42D-4DDB-AF99-CC9C0A38B5F9}" srcOrd="1" destOrd="0" presId="urn:microsoft.com/office/officeart/2005/8/layout/bProcess3"/>
    <dgm:cxn modelId="{DB0F33AC-51BB-4300-9F56-1F0562FD543C}" type="presOf" srcId="{6AF0260C-020D-453F-A091-BA94140C2CDD}" destId="{2604F6AA-D9AB-4980-B9B1-AFC6114468A7}" srcOrd="0" destOrd="0" presId="urn:microsoft.com/office/officeart/2005/8/layout/bProcess3"/>
    <dgm:cxn modelId="{503210BC-EB41-4046-B122-FA004D22E6D0}" srcId="{9F3BA737-187C-4217-9F42-56027A836787}" destId="{B7FDE404-1846-41C8-89ED-98FCA74086B4}" srcOrd="7" destOrd="0" parTransId="{B30E04C5-A449-4708-9BE8-BBE895C6B5B9}" sibTransId="{C4720744-4487-4DD4-AF41-C809BCA66A64}"/>
    <dgm:cxn modelId="{026D51C8-174C-460F-97BF-73DA0987C8D6}" type="presOf" srcId="{025776E3-F666-45EE-A448-D9037D251B4E}" destId="{4EDA2CFA-5740-4BC3-8F4D-97E89747AA46}" srcOrd="1" destOrd="0" presId="urn:microsoft.com/office/officeart/2005/8/layout/bProcess3"/>
    <dgm:cxn modelId="{30A289C9-A0DA-43A7-A434-5D07C28A5EB4}" type="presOf" srcId="{B144628F-3BDE-4CF7-A482-B13003B47C93}" destId="{DC0B5AFE-3DBE-47DC-B625-D1168387CC3C}" srcOrd="0" destOrd="0" presId="urn:microsoft.com/office/officeart/2005/8/layout/bProcess3"/>
    <dgm:cxn modelId="{3717CFCC-76F8-4046-9B8A-295AD9588B7E}" type="presOf" srcId="{025776E3-F666-45EE-A448-D9037D251B4E}" destId="{8C65CFF6-E261-4C43-BFAB-D1B103C97616}" srcOrd="0" destOrd="0" presId="urn:microsoft.com/office/officeart/2005/8/layout/bProcess3"/>
    <dgm:cxn modelId="{D1F1CFCF-2CC3-4064-ABC0-B4525E98B765}" type="presOf" srcId="{53845399-1D87-46B0-AAD3-E24A7E257D47}" destId="{273FE0DB-B0C2-4160-B42C-187E161CED89}" srcOrd="0" destOrd="0" presId="urn:microsoft.com/office/officeart/2005/8/layout/bProcess3"/>
    <dgm:cxn modelId="{6BAC94D6-B5A7-4F7E-A9A2-4A4E7E058598}" srcId="{9F3BA737-187C-4217-9F42-56027A836787}" destId="{9AB49AC6-5290-4993-B138-B4E53E142F3A}" srcOrd="6" destOrd="0" parTransId="{3E49AB8A-E60F-4099-B0E1-B9138A148051}" sibTransId="{84BE73DC-8343-46CF-92CE-7E24A594AD2E}"/>
    <dgm:cxn modelId="{E43F8CD8-ED09-4495-AC21-B045625FE5CA}" type="presOf" srcId="{7E45D86A-CB79-4DE1-B266-4697C85A0251}" destId="{93D820D5-CE65-4FEB-BA58-2B64072FBF74}" srcOrd="0" destOrd="0" presId="urn:microsoft.com/office/officeart/2005/8/layout/bProcess3"/>
    <dgm:cxn modelId="{1BE98DF3-A5C9-46C2-850B-AE0ABD68CBD1}" type="presOf" srcId="{6B6BB22C-4341-458C-BB04-A6279F0B38B2}" destId="{268077B6-D579-4A75-9B73-9405C1410962}" srcOrd="0" destOrd="0" presId="urn:microsoft.com/office/officeart/2005/8/layout/bProcess3"/>
    <dgm:cxn modelId="{33A0069C-9846-4E7E-B5E1-FDE2B3F811A4}" type="presParOf" srcId="{5DC3889D-2A1C-4D8F-BB16-FDD9D8F6BDF9}" destId="{AABB5674-568D-499F-B222-8861953C7B8A}" srcOrd="0" destOrd="0" presId="urn:microsoft.com/office/officeart/2005/8/layout/bProcess3"/>
    <dgm:cxn modelId="{3997F6FD-1DEC-427E-9868-CA8F9042D899}" type="presParOf" srcId="{5DC3889D-2A1C-4D8F-BB16-FDD9D8F6BDF9}" destId="{37319D24-D7FF-49C9-9421-9A4325925029}" srcOrd="1" destOrd="0" presId="urn:microsoft.com/office/officeart/2005/8/layout/bProcess3"/>
    <dgm:cxn modelId="{447B2EE0-C2E1-4924-92CF-087AD819BE5D}" type="presParOf" srcId="{37319D24-D7FF-49C9-9421-9A4325925029}" destId="{62617B46-B19B-4632-95E7-782BF78F9E3A}" srcOrd="0" destOrd="0" presId="urn:microsoft.com/office/officeart/2005/8/layout/bProcess3"/>
    <dgm:cxn modelId="{F25E1934-C772-4616-A881-373040F1D0FB}" type="presParOf" srcId="{5DC3889D-2A1C-4D8F-BB16-FDD9D8F6BDF9}" destId="{D415D5B9-812C-478A-8D76-3E1D8D9894E6}" srcOrd="2" destOrd="0" presId="urn:microsoft.com/office/officeart/2005/8/layout/bProcess3"/>
    <dgm:cxn modelId="{59816F70-BC22-41AD-822C-4227955AB708}" type="presParOf" srcId="{5DC3889D-2A1C-4D8F-BB16-FDD9D8F6BDF9}" destId="{8C65CFF6-E261-4C43-BFAB-D1B103C97616}" srcOrd="3" destOrd="0" presId="urn:microsoft.com/office/officeart/2005/8/layout/bProcess3"/>
    <dgm:cxn modelId="{0CCA236F-A9DE-4E78-86B7-A6FFB575189F}" type="presParOf" srcId="{8C65CFF6-E261-4C43-BFAB-D1B103C97616}" destId="{4EDA2CFA-5740-4BC3-8F4D-97E89747AA46}" srcOrd="0" destOrd="0" presId="urn:microsoft.com/office/officeart/2005/8/layout/bProcess3"/>
    <dgm:cxn modelId="{7877660B-311C-4608-97A1-1888DA67C38D}" type="presParOf" srcId="{5DC3889D-2A1C-4D8F-BB16-FDD9D8F6BDF9}" destId="{2604F6AA-D9AB-4980-B9B1-AFC6114468A7}" srcOrd="4" destOrd="0" presId="urn:microsoft.com/office/officeart/2005/8/layout/bProcess3"/>
    <dgm:cxn modelId="{48D602BF-B660-44FA-B5FF-2813BEB9EBFA}" type="presParOf" srcId="{5DC3889D-2A1C-4D8F-BB16-FDD9D8F6BDF9}" destId="{DC0B5AFE-3DBE-47DC-B625-D1168387CC3C}" srcOrd="5" destOrd="0" presId="urn:microsoft.com/office/officeart/2005/8/layout/bProcess3"/>
    <dgm:cxn modelId="{82E25A6A-DC82-4D3A-88BB-6102C09E8E43}" type="presParOf" srcId="{DC0B5AFE-3DBE-47DC-B625-D1168387CC3C}" destId="{7DFB1025-36AC-4552-B7D6-88E9F834C538}" srcOrd="0" destOrd="0" presId="urn:microsoft.com/office/officeart/2005/8/layout/bProcess3"/>
    <dgm:cxn modelId="{BADB4D54-6E9A-4CBF-A8B4-7CB67DAACE2D}" type="presParOf" srcId="{5DC3889D-2A1C-4D8F-BB16-FDD9D8F6BDF9}" destId="{273FE0DB-B0C2-4160-B42C-187E161CED89}" srcOrd="6" destOrd="0" presId="urn:microsoft.com/office/officeart/2005/8/layout/bProcess3"/>
    <dgm:cxn modelId="{7A539D58-A034-499D-9A91-2EBE600AB35D}" type="presParOf" srcId="{5DC3889D-2A1C-4D8F-BB16-FDD9D8F6BDF9}" destId="{87647A70-B432-4F6A-93E7-77B8E6136E4B}" srcOrd="7" destOrd="0" presId="urn:microsoft.com/office/officeart/2005/8/layout/bProcess3"/>
    <dgm:cxn modelId="{66F4AAC5-91F2-4221-B733-DE64B6DD6E95}" type="presParOf" srcId="{87647A70-B432-4F6A-93E7-77B8E6136E4B}" destId="{05B0FE59-D42D-4DDB-AF99-CC9C0A38B5F9}" srcOrd="0" destOrd="0" presId="urn:microsoft.com/office/officeart/2005/8/layout/bProcess3"/>
    <dgm:cxn modelId="{52B2F93D-CA3D-42CB-AB81-9D74168669EA}" type="presParOf" srcId="{5DC3889D-2A1C-4D8F-BB16-FDD9D8F6BDF9}" destId="{268077B6-D579-4A75-9B73-9405C1410962}" srcOrd="8" destOrd="0" presId="urn:microsoft.com/office/officeart/2005/8/layout/bProcess3"/>
    <dgm:cxn modelId="{D2573A88-F630-454A-AC97-C864DDAFA9CB}" type="presParOf" srcId="{5DC3889D-2A1C-4D8F-BB16-FDD9D8F6BDF9}" destId="{93D820D5-CE65-4FEB-BA58-2B64072FBF74}" srcOrd="9" destOrd="0" presId="urn:microsoft.com/office/officeart/2005/8/layout/bProcess3"/>
    <dgm:cxn modelId="{E87EAC0C-1126-4680-87A0-12C11F184848}" type="presParOf" srcId="{93D820D5-CE65-4FEB-BA58-2B64072FBF74}" destId="{E3720D9E-317F-430D-83F3-ECF03782E6A2}" srcOrd="0" destOrd="0" presId="urn:microsoft.com/office/officeart/2005/8/layout/bProcess3"/>
    <dgm:cxn modelId="{C0DD4A17-01E9-47CA-8CCC-CEECEC643F45}" type="presParOf" srcId="{5DC3889D-2A1C-4D8F-BB16-FDD9D8F6BDF9}" destId="{47B2BD05-2EBD-4A6D-99B0-9EA60A9B73DC}" srcOrd="10" destOrd="0" presId="urn:microsoft.com/office/officeart/2005/8/layout/bProcess3"/>
    <dgm:cxn modelId="{0F3D6656-7ABF-41B3-AF0F-2CE7CE38935D}" type="presParOf" srcId="{5DC3889D-2A1C-4D8F-BB16-FDD9D8F6BDF9}" destId="{F6FE7DDD-1C47-4AA7-A2C1-83D3A031C00A}" srcOrd="11" destOrd="0" presId="urn:microsoft.com/office/officeart/2005/8/layout/bProcess3"/>
    <dgm:cxn modelId="{FE87D9D0-03D0-49C5-BC67-DEC3835B16F5}" type="presParOf" srcId="{F6FE7DDD-1C47-4AA7-A2C1-83D3A031C00A}" destId="{6A635F2C-F6D4-4880-9C8C-C1B7665A44D2}" srcOrd="0" destOrd="0" presId="urn:microsoft.com/office/officeart/2005/8/layout/bProcess3"/>
    <dgm:cxn modelId="{E523B6DD-FF3F-44A4-B7B2-9544B34EB58D}" type="presParOf" srcId="{5DC3889D-2A1C-4D8F-BB16-FDD9D8F6BDF9}" destId="{4290EAB4-9C51-481B-9F9D-B2275FA166E6}" srcOrd="12" destOrd="0" presId="urn:microsoft.com/office/officeart/2005/8/layout/bProcess3"/>
    <dgm:cxn modelId="{7E96BB4D-BD80-4B10-9CA8-664BDD44CD5E}" type="presParOf" srcId="{5DC3889D-2A1C-4D8F-BB16-FDD9D8F6BDF9}" destId="{B5DE8C1B-0924-42E2-86CC-2C3EEDB91827}" srcOrd="13" destOrd="0" presId="urn:microsoft.com/office/officeart/2005/8/layout/bProcess3"/>
    <dgm:cxn modelId="{25AA9CEE-D7B2-41A8-85E3-AA887D67467F}" type="presParOf" srcId="{B5DE8C1B-0924-42E2-86CC-2C3EEDB91827}" destId="{FF6FD183-A8BE-432F-AB30-E77FCCD3C0EB}" srcOrd="0" destOrd="0" presId="urn:microsoft.com/office/officeart/2005/8/layout/bProcess3"/>
    <dgm:cxn modelId="{CA9C797E-9195-44BB-B7F4-BE4185DC37C2}" type="presParOf" srcId="{5DC3889D-2A1C-4D8F-BB16-FDD9D8F6BDF9}" destId="{C3DC4FF8-5492-410B-BFFB-D86A16C28544}" srcOrd="14" destOrd="0" presId="urn:microsoft.com/office/officeart/2005/8/layout/bProcess3"/>
    <dgm:cxn modelId="{BD2A527F-AB34-4C40-BDE2-CF7E98A3B09A}" type="presParOf" srcId="{5DC3889D-2A1C-4D8F-BB16-FDD9D8F6BDF9}" destId="{FBDA73EB-78BE-4953-878C-A746CE857393}" srcOrd="15" destOrd="0" presId="urn:microsoft.com/office/officeart/2005/8/layout/bProcess3"/>
    <dgm:cxn modelId="{F0CBD15D-9930-4758-9B82-DC66A59D0933}" type="presParOf" srcId="{FBDA73EB-78BE-4953-878C-A746CE857393}" destId="{16AE7E87-2261-4219-AA3D-752F9DC116A3}" srcOrd="0" destOrd="0" presId="urn:microsoft.com/office/officeart/2005/8/layout/bProcess3"/>
    <dgm:cxn modelId="{B8EBF380-C304-43E1-914F-3A736BA1CEDE}" type="presParOf" srcId="{5DC3889D-2A1C-4D8F-BB16-FDD9D8F6BDF9}" destId="{07538DFF-F4E0-4B0F-A1AE-6A0EC96081FE}" srcOrd="16" destOrd="0" presId="urn:microsoft.com/office/officeart/2005/8/layout/bProcess3"/>
    <dgm:cxn modelId="{873AB6A1-67AB-46C3-A81D-0E7975605A12}" type="presParOf" srcId="{5DC3889D-2A1C-4D8F-BB16-FDD9D8F6BDF9}" destId="{A0A836A0-332E-4E84-AA2A-E2CF4BB14D56}" srcOrd="17" destOrd="0" presId="urn:microsoft.com/office/officeart/2005/8/layout/bProcess3"/>
    <dgm:cxn modelId="{CD049B4A-DE14-4FD8-8DE8-53375DE12EA4}" type="presParOf" srcId="{A0A836A0-332E-4E84-AA2A-E2CF4BB14D56}" destId="{A83A1593-1F34-4390-88DF-AB5EFF36E610}" srcOrd="0" destOrd="0" presId="urn:microsoft.com/office/officeart/2005/8/layout/bProcess3"/>
    <dgm:cxn modelId="{E13BB4B8-AEA4-4EBF-957E-10B71F8F3F87}" type="presParOf" srcId="{5DC3889D-2A1C-4D8F-BB16-FDD9D8F6BDF9}" destId="{638B6EFE-B4D5-417A-9CA3-06EE0308DF83}" srcOrd="18" destOrd="0" presId="urn:microsoft.com/office/officeart/2005/8/layout/b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F3BA737-187C-4217-9F42-56027A836787}"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n-US"/>
        </a:p>
      </dgm:t>
    </dgm:pt>
    <dgm:pt modelId="{6AF0260C-020D-453F-A091-BA94140C2CDD}">
      <dgm:prSet phldrT="[Text]" phldr="0"/>
      <dgm:spPr/>
      <dgm:t>
        <a:bodyPr/>
        <a:lstStyle/>
        <a:p>
          <a:pPr rtl="0"/>
          <a:r>
            <a:rPr lang="en-US" dirty="0">
              <a:latin typeface="Trebuchet MS"/>
            </a:rPr>
            <a:t>Orders entered and signed</a:t>
          </a:r>
          <a:endParaRPr lang="en-US" dirty="0"/>
        </a:p>
      </dgm:t>
    </dgm:pt>
    <dgm:pt modelId="{0901C655-07FD-4578-B384-A9B90EA3E572}" type="parTrans" cxnId="{9A1CC520-9329-439D-8CEB-36A4C468E533}">
      <dgm:prSet/>
      <dgm:spPr/>
      <dgm:t>
        <a:bodyPr/>
        <a:lstStyle/>
        <a:p>
          <a:endParaRPr lang="en-US"/>
        </a:p>
      </dgm:t>
    </dgm:pt>
    <dgm:pt modelId="{B144628F-3BDE-4CF7-A482-B13003B47C93}" type="sibTrans" cxnId="{9A1CC520-9329-439D-8CEB-36A4C468E533}">
      <dgm:prSet/>
      <dgm:spPr/>
      <dgm:t>
        <a:bodyPr/>
        <a:lstStyle/>
        <a:p>
          <a:endParaRPr lang="en-US"/>
        </a:p>
      </dgm:t>
    </dgm:pt>
    <dgm:pt modelId="{4845EFF7-D835-434E-B61C-5C3D54EDD7D3}">
      <dgm:prSet phldrT="[Text]" phldr="0"/>
      <dgm:spPr/>
      <dgm:t>
        <a:bodyPr/>
        <a:lstStyle/>
        <a:p>
          <a:pPr rtl="0"/>
          <a:r>
            <a:rPr lang="en-US" dirty="0">
              <a:latin typeface="Trebuchet MS"/>
            </a:rPr>
            <a:t>Pharmacy alerted</a:t>
          </a:r>
          <a:r>
            <a:rPr lang="en-US" dirty="0">
              <a:latin typeface="Trebuchet MS"/>
              <a:cs typeface="Calibri Light" panose="020F0302020204030204"/>
            </a:rPr>
            <a:t> - stock check</a:t>
          </a:r>
          <a:endParaRPr lang="en-US" dirty="0">
            <a:latin typeface="Calibri Light" panose="020F0302020204030204"/>
            <a:cs typeface="Calibri Light" panose="020F0302020204030204"/>
          </a:endParaRPr>
        </a:p>
      </dgm:t>
    </dgm:pt>
    <dgm:pt modelId="{DF24BDF0-82E6-46EB-9562-3D5598F62332}" type="parTrans" cxnId="{141EB537-6A63-40DC-8D46-CC944CD923F6}">
      <dgm:prSet/>
      <dgm:spPr/>
      <dgm:t>
        <a:bodyPr/>
        <a:lstStyle/>
        <a:p>
          <a:endParaRPr lang="en-US"/>
        </a:p>
      </dgm:t>
    </dgm:pt>
    <dgm:pt modelId="{B6D8E1A3-349E-4D18-8FD3-1CADDE25E666}" type="sibTrans" cxnId="{141EB537-6A63-40DC-8D46-CC944CD923F6}">
      <dgm:prSet/>
      <dgm:spPr/>
      <dgm:t>
        <a:bodyPr/>
        <a:lstStyle/>
        <a:p>
          <a:endParaRPr lang="en-US"/>
        </a:p>
      </dgm:t>
    </dgm:pt>
    <dgm:pt modelId="{51805929-79DC-41F2-A737-93E8FB956915}">
      <dgm:prSet phldrT="[Text]" phldr="0"/>
      <dgm:spPr/>
      <dgm:t>
        <a:bodyPr/>
        <a:lstStyle/>
        <a:p>
          <a:pPr rtl="0"/>
          <a:r>
            <a:rPr lang="en-US" dirty="0">
              <a:latin typeface="Trebuchet MS"/>
            </a:rPr>
            <a:t>Pharmacist works up patient like normal process</a:t>
          </a:r>
          <a:endParaRPr lang="en-US" dirty="0"/>
        </a:p>
      </dgm:t>
    </dgm:pt>
    <dgm:pt modelId="{11231621-3A17-4CB3-BEF0-7854E7B71C08}" type="parTrans" cxnId="{F082883A-B22D-465B-81BB-A3A3EDEE87A8}">
      <dgm:prSet/>
      <dgm:spPr/>
      <dgm:t>
        <a:bodyPr/>
        <a:lstStyle/>
        <a:p>
          <a:endParaRPr lang="en-US"/>
        </a:p>
      </dgm:t>
    </dgm:pt>
    <dgm:pt modelId="{6AAF2088-59D7-436C-8879-DAF7F0C2B3F9}" type="sibTrans" cxnId="{F082883A-B22D-465B-81BB-A3A3EDEE87A8}">
      <dgm:prSet/>
      <dgm:spPr/>
      <dgm:t>
        <a:bodyPr/>
        <a:lstStyle/>
        <a:p>
          <a:endParaRPr lang="en-US"/>
        </a:p>
      </dgm:t>
    </dgm:pt>
    <dgm:pt modelId="{7E1C5640-5236-4D02-85C1-20187AAE73D4}">
      <dgm:prSet phldrT="[Text]" phldr="0"/>
      <dgm:spPr/>
      <dgm:t>
        <a:bodyPr/>
        <a:lstStyle/>
        <a:p>
          <a:pPr rtl="0"/>
          <a:r>
            <a:rPr lang="en-US" b="1" dirty="0">
              <a:latin typeface="Trebuchet MS"/>
            </a:rPr>
            <a:t>Patient Infused</a:t>
          </a:r>
        </a:p>
      </dgm:t>
    </dgm:pt>
    <dgm:pt modelId="{76E1AC39-36B6-4D9D-954B-B57518E4C6A1}" type="parTrans" cxnId="{C8A08234-972B-4D89-9A18-4E0222731529}">
      <dgm:prSet/>
      <dgm:spPr/>
      <dgm:t>
        <a:bodyPr/>
        <a:lstStyle/>
        <a:p>
          <a:endParaRPr lang="en-US"/>
        </a:p>
      </dgm:t>
    </dgm:pt>
    <dgm:pt modelId="{256542DB-F10D-4BE1-8B71-E65DF4535D80}" type="sibTrans" cxnId="{C8A08234-972B-4D89-9A18-4E0222731529}">
      <dgm:prSet/>
      <dgm:spPr/>
      <dgm:t>
        <a:bodyPr/>
        <a:lstStyle/>
        <a:p>
          <a:endParaRPr lang="en-US"/>
        </a:p>
      </dgm:t>
    </dgm:pt>
    <dgm:pt modelId="{23F33877-EB1C-4998-A589-4A44595C837B}">
      <dgm:prSet phldr="0"/>
      <dgm:spPr/>
      <dgm:t>
        <a:bodyPr/>
        <a:lstStyle/>
        <a:p>
          <a:pPr rtl="0"/>
          <a:r>
            <a:rPr lang="en-US" dirty="0">
              <a:latin typeface="Trebuchet MS"/>
            </a:rPr>
            <a:t>Patient scheduled</a:t>
          </a:r>
          <a:endParaRPr lang="en-US" dirty="0"/>
        </a:p>
      </dgm:t>
    </dgm:pt>
    <dgm:pt modelId="{95D09941-B1D4-43BC-A49C-F83C233368E9}" type="parTrans" cxnId="{B1440457-D03F-4EFC-966D-7548FFAC1E98}">
      <dgm:prSet/>
      <dgm:spPr/>
    </dgm:pt>
    <dgm:pt modelId="{025776E3-F666-45EE-A448-D9037D251B4E}" type="sibTrans" cxnId="{B1440457-D03F-4EFC-966D-7548FFAC1E98}">
      <dgm:prSet/>
      <dgm:spPr/>
      <dgm:t>
        <a:bodyPr/>
        <a:lstStyle/>
        <a:p>
          <a:endParaRPr lang="en-US"/>
        </a:p>
      </dgm:t>
    </dgm:pt>
    <dgm:pt modelId="{2B4DCA05-19B0-48D2-9D83-0989D4E9BA1B}">
      <dgm:prSet phldr="0"/>
      <dgm:spPr/>
      <dgm:t>
        <a:bodyPr/>
        <a:lstStyle/>
        <a:p>
          <a:pPr rtl="0"/>
          <a:r>
            <a:rPr lang="en-US" dirty="0">
              <a:latin typeface="Trebuchet MS"/>
            </a:rPr>
            <a:t>RN assesses patient and releases order</a:t>
          </a:r>
        </a:p>
      </dgm:t>
    </dgm:pt>
    <dgm:pt modelId="{0B47CCF1-E5D8-4D16-936D-E6B250A49F3A}" type="parTrans" cxnId="{024A8D67-9293-4D80-915E-2B1162C35121}">
      <dgm:prSet/>
      <dgm:spPr/>
    </dgm:pt>
    <dgm:pt modelId="{FB46778F-8BC5-46D2-9A60-E06A3B73B38E}" type="sibTrans" cxnId="{024A8D67-9293-4D80-915E-2B1162C35121}">
      <dgm:prSet/>
      <dgm:spPr/>
      <dgm:t>
        <a:bodyPr/>
        <a:lstStyle/>
        <a:p>
          <a:endParaRPr lang="en-US"/>
        </a:p>
      </dgm:t>
    </dgm:pt>
    <dgm:pt modelId="{E89E6086-6F6D-45CD-915C-DED0AF4F7638}">
      <dgm:prSet phldr="0"/>
      <dgm:spPr/>
      <dgm:t>
        <a:bodyPr/>
        <a:lstStyle/>
        <a:p>
          <a:pPr rtl="0"/>
          <a:r>
            <a:rPr lang="en-US" dirty="0">
              <a:latin typeface="Trebuchet MS"/>
            </a:rPr>
            <a:t>Email sent to Infusion Finance team for benefit check (15-30 min)</a:t>
          </a:r>
          <a:endParaRPr lang="en-US" dirty="0">
            <a:latin typeface="Calibri Light" panose="020F0302020204030204"/>
            <a:cs typeface="Calibri Light" panose="020F0302020204030204"/>
          </a:endParaRPr>
        </a:p>
      </dgm:t>
    </dgm:pt>
    <dgm:pt modelId="{6D5A5DF5-6186-43DF-8EE1-60E2AD6FA9EB}" type="parTrans" cxnId="{E59261FB-8416-412E-8431-8425A78A7263}">
      <dgm:prSet/>
      <dgm:spPr/>
    </dgm:pt>
    <dgm:pt modelId="{5BC65ED4-4D3F-4CE3-9E0D-C0DE53396489}" type="sibTrans" cxnId="{E59261FB-8416-412E-8431-8425A78A7263}">
      <dgm:prSet/>
      <dgm:spPr/>
      <dgm:t>
        <a:bodyPr/>
        <a:lstStyle/>
        <a:p>
          <a:endParaRPr lang="en-US"/>
        </a:p>
      </dgm:t>
    </dgm:pt>
    <dgm:pt modelId="{7E3D4D2B-4E5D-4D3E-A32F-0FABCA279597}" type="pres">
      <dgm:prSet presAssocID="{9F3BA737-187C-4217-9F42-56027A836787}" presName="Name0" presStyleCnt="0">
        <dgm:presLayoutVars>
          <dgm:dir/>
          <dgm:resizeHandles val="exact"/>
        </dgm:presLayoutVars>
      </dgm:prSet>
      <dgm:spPr/>
    </dgm:pt>
    <dgm:pt modelId="{9F9EEF44-F499-4473-B5A1-69D99D8113CE}" type="pres">
      <dgm:prSet presAssocID="{23F33877-EB1C-4998-A589-4A44595C837B}" presName="node" presStyleLbl="node1" presStyleIdx="0" presStyleCnt="7">
        <dgm:presLayoutVars>
          <dgm:bulletEnabled val="1"/>
        </dgm:presLayoutVars>
      </dgm:prSet>
      <dgm:spPr/>
    </dgm:pt>
    <dgm:pt modelId="{1D1012F2-2BF2-441F-B387-7AFA92E5EB69}" type="pres">
      <dgm:prSet presAssocID="{025776E3-F666-45EE-A448-D9037D251B4E}" presName="sibTrans" presStyleLbl="sibTrans2D1" presStyleIdx="0" presStyleCnt="6"/>
      <dgm:spPr/>
    </dgm:pt>
    <dgm:pt modelId="{2A49492C-3467-477E-B48E-57E453899B41}" type="pres">
      <dgm:prSet presAssocID="{025776E3-F666-45EE-A448-D9037D251B4E}" presName="connectorText" presStyleLbl="sibTrans2D1" presStyleIdx="0" presStyleCnt="6"/>
      <dgm:spPr/>
    </dgm:pt>
    <dgm:pt modelId="{30EC80E4-10C3-4AB2-9706-F62E6E2B648B}" type="pres">
      <dgm:prSet presAssocID="{6AF0260C-020D-453F-A091-BA94140C2CDD}" presName="node" presStyleLbl="node1" presStyleIdx="1" presStyleCnt="7">
        <dgm:presLayoutVars>
          <dgm:bulletEnabled val="1"/>
        </dgm:presLayoutVars>
      </dgm:prSet>
      <dgm:spPr/>
    </dgm:pt>
    <dgm:pt modelId="{40C9ECAA-AEF3-4D3C-8EA0-3EB5694E5868}" type="pres">
      <dgm:prSet presAssocID="{B144628F-3BDE-4CF7-A482-B13003B47C93}" presName="sibTrans" presStyleLbl="sibTrans2D1" presStyleIdx="1" presStyleCnt="6"/>
      <dgm:spPr/>
    </dgm:pt>
    <dgm:pt modelId="{18F7C348-2382-4619-995A-3DE9DA194186}" type="pres">
      <dgm:prSet presAssocID="{B144628F-3BDE-4CF7-A482-B13003B47C93}" presName="connectorText" presStyleLbl="sibTrans2D1" presStyleIdx="1" presStyleCnt="6"/>
      <dgm:spPr/>
    </dgm:pt>
    <dgm:pt modelId="{A1F07147-D21F-44C4-8053-979B8E54A057}" type="pres">
      <dgm:prSet presAssocID="{2B4DCA05-19B0-48D2-9D83-0989D4E9BA1B}" presName="node" presStyleLbl="node1" presStyleIdx="2" presStyleCnt="7">
        <dgm:presLayoutVars>
          <dgm:bulletEnabled val="1"/>
        </dgm:presLayoutVars>
      </dgm:prSet>
      <dgm:spPr/>
    </dgm:pt>
    <dgm:pt modelId="{225645E2-EA21-4A87-A044-E40432B86BDE}" type="pres">
      <dgm:prSet presAssocID="{FB46778F-8BC5-46D2-9A60-E06A3B73B38E}" presName="sibTrans" presStyleLbl="sibTrans2D1" presStyleIdx="2" presStyleCnt="6"/>
      <dgm:spPr/>
    </dgm:pt>
    <dgm:pt modelId="{0BF94E29-E900-40EB-8B27-A93EE2B83083}" type="pres">
      <dgm:prSet presAssocID="{FB46778F-8BC5-46D2-9A60-E06A3B73B38E}" presName="connectorText" presStyleLbl="sibTrans2D1" presStyleIdx="2" presStyleCnt="6"/>
      <dgm:spPr/>
    </dgm:pt>
    <dgm:pt modelId="{13F5659C-8978-41D3-8A9C-A31A21E57030}" type="pres">
      <dgm:prSet presAssocID="{4845EFF7-D835-434E-B61C-5C3D54EDD7D3}" presName="node" presStyleLbl="node1" presStyleIdx="3" presStyleCnt="7">
        <dgm:presLayoutVars>
          <dgm:bulletEnabled val="1"/>
        </dgm:presLayoutVars>
      </dgm:prSet>
      <dgm:spPr/>
    </dgm:pt>
    <dgm:pt modelId="{C9950AE0-BF3C-4999-9889-DC6801409EB1}" type="pres">
      <dgm:prSet presAssocID="{B6D8E1A3-349E-4D18-8FD3-1CADDE25E666}" presName="sibTrans" presStyleLbl="sibTrans2D1" presStyleIdx="3" presStyleCnt="6"/>
      <dgm:spPr/>
    </dgm:pt>
    <dgm:pt modelId="{E50DCB67-70EC-415A-BC3A-5C6C830FA105}" type="pres">
      <dgm:prSet presAssocID="{B6D8E1A3-349E-4D18-8FD3-1CADDE25E666}" presName="connectorText" presStyleLbl="sibTrans2D1" presStyleIdx="3" presStyleCnt="6"/>
      <dgm:spPr/>
    </dgm:pt>
    <dgm:pt modelId="{3C703831-F40F-46ED-AAF4-FBA49208FB11}" type="pres">
      <dgm:prSet presAssocID="{E89E6086-6F6D-45CD-915C-DED0AF4F7638}" presName="node" presStyleLbl="node1" presStyleIdx="4" presStyleCnt="7">
        <dgm:presLayoutVars>
          <dgm:bulletEnabled val="1"/>
        </dgm:presLayoutVars>
      </dgm:prSet>
      <dgm:spPr/>
    </dgm:pt>
    <dgm:pt modelId="{803484D7-6C6F-4D3B-9DD2-B485D2545AD8}" type="pres">
      <dgm:prSet presAssocID="{5BC65ED4-4D3F-4CE3-9E0D-C0DE53396489}" presName="sibTrans" presStyleLbl="sibTrans2D1" presStyleIdx="4" presStyleCnt="6"/>
      <dgm:spPr/>
    </dgm:pt>
    <dgm:pt modelId="{1E37D598-6FFA-4B52-8378-6A0EC9B0B3B9}" type="pres">
      <dgm:prSet presAssocID="{5BC65ED4-4D3F-4CE3-9E0D-C0DE53396489}" presName="connectorText" presStyleLbl="sibTrans2D1" presStyleIdx="4" presStyleCnt="6"/>
      <dgm:spPr/>
    </dgm:pt>
    <dgm:pt modelId="{5763341C-E88C-40BA-8489-546646B0F289}" type="pres">
      <dgm:prSet presAssocID="{51805929-79DC-41F2-A737-93E8FB956915}" presName="node" presStyleLbl="node1" presStyleIdx="5" presStyleCnt="7">
        <dgm:presLayoutVars>
          <dgm:bulletEnabled val="1"/>
        </dgm:presLayoutVars>
      </dgm:prSet>
      <dgm:spPr/>
    </dgm:pt>
    <dgm:pt modelId="{599F1491-807C-48F2-A368-52DA568C0049}" type="pres">
      <dgm:prSet presAssocID="{6AAF2088-59D7-436C-8879-DAF7F0C2B3F9}" presName="sibTrans" presStyleLbl="sibTrans2D1" presStyleIdx="5" presStyleCnt="6"/>
      <dgm:spPr/>
    </dgm:pt>
    <dgm:pt modelId="{170A4938-944E-4519-955F-0B4278446A38}" type="pres">
      <dgm:prSet presAssocID="{6AAF2088-59D7-436C-8879-DAF7F0C2B3F9}" presName="connectorText" presStyleLbl="sibTrans2D1" presStyleIdx="5" presStyleCnt="6"/>
      <dgm:spPr/>
    </dgm:pt>
    <dgm:pt modelId="{93C43ACD-AA3A-4EA4-9C96-4ABCF1597CAA}" type="pres">
      <dgm:prSet presAssocID="{7E1C5640-5236-4D02-85C1-20187AAE73D4}" presName="node" presStyleLbl="node1" presStyleIdx="6" presStyleCnt="7">
        <dgm:presLayoutVars>
          <dgm:bulletEnabled val="1"/>
        </dgm:presLayoutVars>
      </dgm:prSet>
      <dgm:spPr/>
    </dgm:pt>
  </dgm:ptLst>
  <dgm:cxnLst>
    <dgm:cxn modelId="{CFE0440C-46C4-40D0-95AC-E886B394804D}" type="presOf" srcId="{B6D8E1A3-349E-4D18-8FD3-1CADDE25E666}" destId="{C9950AE0-BF3C-4999-9889-DC6801409EB1}" srcOrd="0" destOrd="0" presId="urn:microsoft.com/office/officeart/2005/8/layout/process1"/>
    <dgm:cxn modelId="{E9D07614-3483-4D61-83B2-1E324BB4A021}" type="presOf" srcId="{51805929-79DC-41F2-A737-93E8FB956915}" destId="{5763341C-E88C-40BA-8489-546646B0F289}" srcOrd="0" destOrd="0" presId="urn:microsoft.com/office/officeart/2005/8/layout/process1"/>
    <dgm:cxn modelId="{2F7DD81F-80E3-424E-88B7-BA1068F71CA8}" type="presOf" srcId="{E89E6086-6F6D-45CD-915C-DED0AF4F7638}" destId="{3C703831-F40F-46ED-AAF4-FBA49208FB11}" srcOrd="0" destOrd="0" presId="urn:microsoft.com/office/officeart/2005/8/layout/process1"/>
    <dgm:cxn modelId="{9A1CC520-9329-439D-8CEB-36A4C468E533}" srcId="{9F3BA737-187C-4217-9F42-56027A836787}" destId="{6AF0260C-020D-453F-A091-BA94140C2CDD}" srcOrd="1" destOrd="0" parTransId="{0901C655-07FD-4578-B384-A9B90EA3E572}" sibTransId="{B144628F-3BDE-4CF7-A482-B13003B47C93}"/>
    <dgm:cxn modelId="{B4EE532C-1561-4FE0-B89C-CB62A05F9889}" type="presOf" srcId="{025776E3-F666-45EE-A448-D9037D251B4E}" destId="{1D1012F2-2BF2-441F-B387-7AFA92E5EB69}" srcOrd="0" destOrd="0" presId="urn:microsoft.com/office/officeart/2005/8/layout/process1"/>
    <dgm:cxn modelId="{C8A08234-972B-4D89-9A18-4E0222731529}" srcId="{9F3BA737-187C-4217-9F42-56027A836787}" destId="{7E1C5640-5236-4D02-85C1-20187AAE73D4}" srcOrd="6" destOrd="0" parTransId="{76E1AC39-36B6-4D9D-954B-B57518E4C6A1}" sibTransId="{256542DB-F10D-4BE1-8B71-E65DF4535D80}"/>
    <dgm:cxn modelId="{141EB537-6A63-40DC-8D46-CC944CD923F6}" srcId="{9F3BA737-187C-4217-9F42-56027A836787}" destId="{4845EFF7-D835-434E-B61C-5C3D54EDD7D3}" srcOrd="3" destOrd="0" parTransId="{DF24BDF0-82E6-46EB-9562-3D5598F62332}" sibTransId="{B6D8E1A3-349E-4D18-8FD3-1CADDE25E666}"/>
    <dgm:cxn modelId="{F082883A-B22D-465B-81BB-A3A3EDEE87A8}" srcId="{9F3BA737-187C-4217-9F42-56027A836787}" destId="{51805929-79DC-41F2-A737-93E8FB956915}" srcOrd="5" destOrd="0" parTransId="{11231621-3A17-4CB3-BEF0-7854E7B71C08}" sibTransId="{6AAF2088-59D7-436C-8879-DAF7F0C2B3F9}"/>
    <dgm:cxn modelId="{9EAE4443-2C9D-4883-BD6E-700D60C9EBB2}" type="presOf" srcId="{4845EFF7-D835-434E-B61C-5C3D54EDD7D3}" destId="{13F5659C-8978-41D3-8A9C-A31A21E57030}" srcOrd="0" destOrd="0" presId="urn:microsoft.com/office/officeart/2005/8/layout/process1"/>
    <dgm:cxn modelId="{B1440457-D03F-4EFC-966D-7548FFAC1E98}" srcId="{9F3BA737-187C-4217-9F42-56027A836787}" destId="{23F33877-EB1C-4998-A589-4A44595C837B}" srcOrd="0" destOrd="0" parTransId="{95D09941-B1D4-43BC-A49C-F83C233368E9}" sibTransId="{025776E3-F666-45EE-A448-D9037D251B4E}"/>
    <dgm:cxn modelId="{C1F24663-6B41-4475-8609-39AFBC73C795}" type="presOf" srcId="{025776E3-F666-45EE-A448-D9037D251B4E}" destId="{2A49492C-3467-477E-B48E-57E453899B41}" srcOrd="1" destOrd="0" presId="urn:microsoft.com/office/officeart/2005/8/layout/process1"/>
    <dgm:cxn modelId="{024A8D67-9293-4D80-915E-2B1162C35121}" srcId="{9F3BA737-187C-4217-9F42-56027A836787}" destId="{2B4DCA05-19B0-48D2-9D83-0989D4E9BA1B}" srcOrd="2" destOrd="0" parTransId="{0B47CCF1-E5D8-4D16-936D-E6B250A49F3A}" sibTransId="{FB46778F-8BC5-46D2-9A60-E06A3B73B38E}"/>
    <dgm:cxn modelId="{4699F773-0453-40A2-B430-E37E1C7FC1FC}" type="presOf" srcId="{FB46778F-8BC5-46D2-9A60-E06A3B73B38E}" destId="{225645E2-EA21-4A87-A044-E40432B86BDE}" srcOrd="0" destOrd="0" presId="urn:microsoft.com/office/officeart/2005/8/layout/process1"/>
    <dgm:cxn modelId="{A7994883-3976-4C44-9B7C-1D58B3E50A5E}" type="presOf" srcId="{FB46778F-8BC5-46D2-9A60-E06A3B73B38E}" destId="{0BF94E29-E900-40EB-8B27-A93EE2B83083}" srcOrd="1" destOrd="0" presId="urn:microsoft.com/office/officeart/2005/8/layout/process1"/>
    <dgm:cxn modelId="{387D5FA3-C2CE-485B-9094-07DC3C19D529}" type="presOf" srcId="{6AAF2088-59D7-436C-8879-DAF7F0C2B3F9}" destId="{170A4938-944E-4519-955F-0B4278446A38}" srcOrd="1" destOrd="0" presId="urn:microsoft.com/office/officeart/2005/8/layout/process1"/>
    <dgm:cxn modelId="{B08851A4-0FB9-4423-9893-36EDD4E20051}" type="presOf" srcId="{7E1C5640-5236-4D02-85C1-20187AAE73D4}" destId="{93C43ACD-AA3A-4EA4-9C96-4ABCF1597CAA}" srcOrd="0" destOrd="0" presId="urn:microsoft.com/office/officeart/2005/8/layout/process1"/>
    <dgm:cxn modelId="{C6F3ACA6-8026-4AFB-A5A6-C6F09FC3DBA2}" type="presOf" srcId="{5BC65ED4-4D3F-4CE3-9E0D-C0DE53396489}" destId="{803484D7-6C6F-4D3B-9DD2-B485D2545AD8}" srcOrd="0" destOrd="0" presId="urn:microsoft.com/office/officeart/2005/8/layout/process1"/>
    <dgm:cxn modelId="{3FEF54C4-C26E-4A59-AF82-726443985548}" type="presOf" srcId="{2B4DCA05-19B0-48D2-9D83-0989D4E9BA1B}" destId="{A1F07147-D21F-44C4-8053-979B8E54A057}" srcOrd="0" destOrd="0" presId="urn:microsoft.com/office/officeart/2005/8/layout/process1"/>
    <dgm:cxn modelId="{D48C1DD0-4CB9-43E8-8B20-1653F37746A9}" type="presOf" srcId="{6AAF2088-59D7-436C-8879-DAF7F0C2B3F9}" destId="{599F1491-807C-48F2-A368-52DA568C0049}" srcOrd="0" destOrd="0" presId="urn:microsoft.com/office/officeart/2005/8/layout/process1"/>
    <dgm:cxn modelId="{F02AE2EB-FE64-42F5-B8BC-88BB14B277B2}" type="presOf" srcId="{6AF0260C-020D-453F-A091-BA94140C2CDD}" destId="{30EC80E4-10C3-4AB2-9706-F62E6E2B648B}" srcOrd="0" destOrd="0" presId="urn:microsoft.com/office/officeart/2005/8/layout/process1"/>
    <dgm:cxn modelId="{DF933CF2-5A37-46A3-861D-2CF2044F07F2}" type="presOf" srcId="{B6D8E1A3-349E-4D18-8FD3-1CADDE25E666}" destId="{E50DCB67-70EC-415A-BC3A-5C6C830FA105}" srcOrd="1" destOrd="0" presId="urn:microsoft.com/office/officeart/2005/8/layout/process1"/>
    <dgm:cxn modelId="{65BD0BFA-7C47-4139-B012-3440918B2084}" type="presOf" srcId="{23F33877-EB1C-4998-A589-4A44595C837B}" destId="{9F9EEF44-F499-4473-B5A1-69D99D8113CE}" srcOrd="0" destOrd="0" presId="urn:microsoft.com/office/officeart/2005/8/layout/process1"/>
    <dgm:cxn modelId="{E59261FB-8416-412E-8431-8425A78A7263}" srcId="{9F3BA737-187C-4217-9F42-56027A836787}" destId="{E89E6086-6F6D-45CD-915C-DED0AF4F7638}" srcOrd="4" destOrd="0" parTransId="{6D5A5DF5-6186-43DF-8EE1-60E2AD6FA9EB}" sibTransId="{5BC65ED4-4D3F-4CE3-9E0D-C0DE53396489}"/>
    <dgm:cxn modelId="{1C230DFC-BF49-4555-B47C-1FFE6259F2AF}" type="presOf" srcId="{B144628F-3BDE-4CF7-A482-B13003B47C93}" destId="{40C9ECAA-AEF3-4D3C-8EA0-3EB5694E5868}" srcOrd="0" destOrd="0" presId="urn:microsoft.com/office/officeart/2005/8/layout/process1"/>
    <dgm:cxn modelId="{C417CAFD-5697-43C5-8459-1ABD143505F4}" type="presOf" srcId="{9F3BA737-187C-4217-9F42-56027A836787}" destId="{7E3D4D2B-4E5D-4D3E-A32F-0FABCA279597}" srcOrd="0" destOrd="0" presId="urn:microsoft.com/office/officeart/2005/8/layout/process1"/>
    <dgm:cxn modelId="{A81CE8FD-1B59-40CD-90EC-16CE7138B814}" type="presOf" srcId="{5BC65ED4-4D3F-4CE3-9E0D-C0DE53396489}" destId="{1E37D598-6FFA-4B52-8378-6A0EC9B0B3B9}" srcOrd="1" destOrd="0" presId="urn:microsoft.com/office/officeart/2005/8/layout/process1"/>
    <dgm:cxn modelId="{379553FF-45D6-4ADC-830C-7FB7ED4973B8}" type="presOf" srcId="{B144628F-3BDE-4CF7-A482-B13003B47C93}" destId="{18F7C348-2382-4619-995A-3DE9DA194186}" srcOrd="1" destOrd="0" presId="urn:microsoft.com/office/officeart/2005/8/layout/process1"/>
    <dgm:cxn modelId="{C9C30786-5596-4460-8521-197FFF49D97D}" type="presParOf" srcId="{7E3D4D2B-4E5D-4D3E-A32F-0FABCA279597}" destId="{9F9EEF44-F499-4473-B5A1-69D99D8113CE}" srcOrd="0" destOrd="0" presId="urn:microsoft.com/office/officeart/2005/8/layout/process1"/>
    <dgm:cxn modelId="{2099A8AA-4012-484D-B71A-F178E7D72B1C}" type="presParOf" srcId="{7E3D4D2B-4E5D-4D3E-A32F-0FABCA279597}" destId="{1D1012F2-2BF2-441F-B387-7AFA92E5EB69}" srcOrd="1" destOrd="0" presId="urn:microsoft.com/office/officeart/2005/8/layout/process1"/>
    <dgm:cxn modelId="{231C6087-D22B-45CF-B946-4D8EB3B13D3E}" type="presParOf" srcId="{1D1012F2-2BF2-441F-B387-7AFA92E5EB69}" destId="{2A49492C-3467-477E-B48E-57E453899B41}" srcOrd="0" destOrd="0" presId="urn:microsoft.com/office/officeart/2005/8/layout/process1"/>
    <dgm:cxn modelId="{9D119FA8-E2C7-435C-870A-0A608A139740}" type="presParOf" srcId="{7E3D4D2B-4E5D-4D3E-A32F-0FABCA279597}" destId="{30EC80E4-10C3-4AB2-9706-F62E6E2B648B}" srcOrd="2" destOrd="0" presId="urn:microsoft.com/office/officeart/2005/8/layout/process1"/>
    <dgm:cxn modelId="{269E65C9-B2AD-418C-BD32-0F40EAFB2D44}" type="presParOf" srcId="{7E3D4D2B-4E5D-4D3E-A32F-0FABCA279597}" destId="{40C9ECAA-AEF3-4D3C-8EA0-3EB5694E5868}" srcOrd="3" destOrd="0" presId="urn:microsoft.com/office/officeart/2005/8/layout/process1"/>
    <dgm:cxn modelId="{1A108A36-775B-4372-91A3-FF5BC852FCDD}" type="presParOf" srcId="{40C9ECAA-AEF3-4D3C-8EA0-3EB5694E5868}" destId="{18F7C348-2382-4619-995A-3DE9DA194186}" srcOrd="0" destOrd="0" presId="urn:microsoft.com/office/officeart/2005/8/layout/process1"/>
    <dgm:cxn modelId="{3CA1C9EA-BD37-46EC-A056-42B1DAD67C41}" type="presParOf" srcId="{7E3D4D2B-4E5D-4D3E-A32F-0FABCA279597}" destId="{A1F07147-D21F-44C4-8053-979B8E54A057}" srcOrd="4" destOrd="0" presId="urn:microsoft.com/office/officeart/2005/8/layout/process1"/>
    <dgm:cxn modelId="{D69BB5B5-945C-4C60-8583-1A9B5ECF87E1}" type="presParOf" srcId="{7E3D4D2B-4E5D-4D3E-A32F-0FABCA279597}" destId="{225645E2-EA21-4A87-A044-E40432B86BDE}" srcOrd="5" destOrd="0" presId="urn:microsoft.com/office/officeart/2005/8/layout/process1"/>
    <dgm:cxn modelId="{8841BCA0-37DC-4AB0-9B47-B0F770867DC6}" type="presParOf" srcId="{225645E2-EA21-4A87-A044-E40432B86BDE}" destId="{0BF94E29-E900-40EB-8B27-A93EE2B83083}" srcOrd="0" destOrd="0" presId="urn:microsoft.com/office/officeart/2005/8/layout/process1"/>
    <dgm:cxn modelId="{C6A1BCA9-D312-4A06-BC33-4EFDCADF7C5B}" type="presParOf" srcId="{7E3D4D2B-4E5D-4D3E-A32F-0FABCA279597}" destId="{13F5659C-8978-41D3-8A9C-A31A21E57030}" srcOrd="6" destOrd="0" presId="urn:microsoft.com/office/officeart/2005/8/layout/process1"/>
    <dgm:cxn modelId="{86BE4141-AEEF-4298-A42F-E5BCB70779FD}" type="presParOf" srcId="{7E3D4D2B-4E5D-4D3E-A32F-0FABCA279597}" destId="{C9950AE0-BF3C-4999-9889-DC6801409EB1}" srcOrd="7" destOrd="0" presId="urn:microsoft.com/office/officeart/2005/8/layout/process1"/>
    <dgm:cxn modelId="{3AADE92B-954A-4C51-B8BA-A7D7E4C00BAF}" type="presParOf" srcId="{C9950AE0-BF3C-4999-9889-DC6801409EB1}" destId="{E50DCB67-70EC-415A-BC3A-5C6C830FA105}" srcOrd="0" destOrd="0" presId="urn:microsoft.com/office/officeart/2005/8/layout/process1"/>
    <dgm:cxn modelId="{5D3DCD49-F5F9-41A5-9242-71B18333DF04}" type="presParOf" srcId="{7E3D4D2B-4E5D-4D3E-A32F-0FABCA279597}" destId="{3C703831-F40F-46ED-AAF4-FBA49208FB11}" srcOrd="8" destOrd="0" presId="urn:microsoft.com/office/officeart/2005/8/layout/process1"/>
    <dgm:cxn modelId="{51C29745-20CB-43AA-9ECA-B3DA9F418115}" type="presParOf" srcId="{7E3D4D2B-4E5D-4D3E-A32F-0FABCA279597}" destId="{803484D7-6C6F-4D3B-9DD2-B485D2545AD8}" srcOrd="9" destOrd="0" presId="urn:microsoft.com/office/officeart/2005/8/layout/process1"/>
    <dgm:cxn modelId="{6F3C74B3-11DD-4DF3-BC19-C3B48CAF7816}" type="presParOf" srcId="{803484D7-6C6F-4D3B-9DD2-B485D2545AD8}" destId="{1E37D598-6FFA-4B52-8378-6A0EC9B0B3B9}" srcOrd="0" destOrd="0" presId="urn:microsoft.com/office/officeart/2005/8/layout/process1"/>
    <dgm:cxn modelId="{D689DA34-9E17-4E5B-8808-08C9F8B79CEE}" type="presParOf" srcId="{7E3D4D2B-4E5D-4D3E-A32F-0FABCA279597}" destId="{5763341C-E88C-40BA-8489-546646B0F289}" srcOrd="10" destOrd="0" presId="urn:microsoft.com/office/officeart/2005/8/layout/process1"/>
    <dgm:cxn modelId="{D0989CF6-D95E-49FD-9A78-AC956FCFCEE4}" type="presParOf" srcId="{7E3D4D2B-4E5D-4D3E-A32F-0FABCA279597}" destId="{599F1491-807C-48F2-A368-52DA568C0049}" srcOrd="11" destOrd="0" presId="urn:microsoft.com/office/officeart/2005/8/layout/process1"/>
    <dgm:cxn modelId="{179850A9-A929-428B-911E-861525965C79}" type="presParOf" srcId="{599F1491-807C-48F2-A368-52DA568C0049}" destId="{170A4938-944E-4519-955F-0B4278446A38}" srcOrd="0" destOrd="0" presId="urn:microsoft.com/office/officeart/2005/8/layout/process1"/>
    <dgm:cxn modelId="{4970FCBE-8FF0-4B1D-99A0-8B2A6C905C4A}" type="presParOf" srcId="{7E3D4D2B-4E5D-4D3E-A32F-0FABCA279597}" destId="{93C43ACD-AA3A-4EA4-9C96-4ABCF1597CAA}" srcOrd="12"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319D24-D7FF-49C9-9421-9A4325925029}">
      <dsp:nvSpPr>
        <dsp:cNvPr id="0" name=""/>
        <dsp:cNvSpPr/>
      </dsp:nvSpPr>
      <dsp:spPr>
        <a:xfrm>
          <a:off x="2399755" y="607023"/>
          <a:ext cx="469379" cy="91440"/>
        </a:xfrm>
        <a:custGeom>
          <a:avLst/>
          <a:gdLst/>
          <a:ahLst/>
          <a:cxnLst/>
          <a:rect l="0" t="0" r="0" b="0"/>
          <a:pathLst>
            <a:path>
              <a:moveTo>
                <a:pt x="0" y="45720"/>
              </a:moveTo>
              <a:lnTo>
                <a:pt x="469379" y="45720"/>
              </a:lnTo>
            </a:path>
          </a:pathLst>
        </a:custGeom>
        <a:noFill/>
        <a:ln w="6350" cap="flat" cmpd="sng" algn="ctr">
          <a:solidFill>
            <a:schemeClr val="accent5">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945" y="650243"/>
        <a:ext cx="24998" cy="4999"/>
      </dsp:txXfrm>
    </dsp:sp>
    <dsp:sp modelId="{AABB5674-568D-499F-B222-8861953C7B8A}">
      <dsp:nvSpPr>
        <dsp:cNvPr id="0" name=""/>
        <dsp:cNvSpPr/>
      </dsp:nvSpPr>
      <dsp:spPr>
        <a:xfrm>
          <a:off x="227731" y="596"/>
          <a:ext cx="2173824" cy="1304294"/>
        </a:xfrm>
        <a:prstGeom prst="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a:latin typeface="Trebuchet MS"/>
            </a:rPr>
            <a:t>Decision made for IV therapy</a:t>
          </a:r>
          <a:endParaRPr lang="en-US" sz="1700" b="1" kern="1200"/>
        </a:p>
      </dsp:txBody>
      <dsp:txXfrm>
        <a:off x="227731" y="596"/>
        <a:ext cx="2173824" cy="1304294"/>
      </dsp:txXfrm>
    </dsp:sp>
    <dsp:sp modelId="{8C65CFF6-E261-4C43-BFAB-D1B103C97616}">
      <dsp:nvSpPr>
        <dsp:cNvPr id="0" name=""/>
        <dsp:cNvSpPr/>
      </dsp:nvSpPr>
      <dsp:spPr>
        <a:xfrm>
          <a:off x="5073559" y="607023"/>
          <a:ext cx="469379" cy="91440"/>
        </a:xfrm>
        <a:custGeom>
          <a:avLst/>
          <a:gdLst/>
          <a:ahLst/>
          <a:cxnLst/>
          <a:rect l="0" t="0" r="0" b="0"/>
          <a:pathLst>
            <a:path>
              <a:moveTo>
                <a:pt x="0" y="45720"/>
              </a:moveTo>
              <a:lnTo>
                <a:pt x="469379" y="45720"/>
              </a:lnTo>
            </a:path>
          </a:pathLst>
        </a:custGeom>
        <a:noFill/>
        <a:ln w="6350" cap="flat" cmpd="sng" algn="ctr">
          <a:solidFill>
            <a:schemeClr val="accent5">
              <a:hueOff val="-844818"/>
              <a:satOff val="-2177"/>
              <a:lumOff val="-147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5749" y="650243"/>
        <a:ext cx="24998" cy="4999"/>
      </dsp:txXfrm>
    </dsp:sp>
    <dsp:sp modelId="{D415D5B9-812C-478A-8D76-3E1D8D9894E6}">
      <dsp:nvSpPr>
        <dsp:cNvPr id="0" name=""/>
        <dsp:cNvSpPr/>
      </dsp:nvSpPr>
      <dsp:spPr>
        <a:xfrm>
          <a:off x="2901535" y="596"/>
          <a:ext cx="2173824" cy="1304294"/>
        </a:xfrm>
        <a:prstGeom prst="rect">
          <a:avLst/>
        </a:prstGeom>
        <a:gradFill rotWithShape="0">
          <a:gsLst>
            <a:gs pos="0">
              <a:schemeClr val="accent5">
                <a:hueOff val="-750949"/>
                <a:satOff val="-1935"/>
                <a:lumOff val="-1307"/>
                <a:alphaOff val="0"/>
                <a:satMod val="103000"/>
                <a:lumMod val="102000"/>
                <a:tint val="94000"/>
              </a:schemeClr>
            </a:gs>
            <a:gs pos="50000">
              <a:schemeClr val="accent5">
                <a:hueOff val="-750949"/>
                <a:satOff val="-1935"/>
                <a:lumOff val="-1307"/>
                <a:alphaOff val="0"/>
                <a:satMod val="110000"/>
                <a:lumMod val="100000"/>
                <a:shade val="100000"/>
              </a:schemeClr>
            </a:gs>
            <a:gs pos="100000">
              <a:schemeClr val="accent5">
                <a:hueOff val="-750949"/>
                <a:satOff val="-1935"/>
                <a:lumOff val="-1307"/>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a:lnSpc>
              <a:spcPct val="90000"/>
            </a:lnSpc>
            <a:spcBef>
              <a:spcPct val="0"/>
            </a:spcBef>
            <a:spcAft>
              <a:spcPct val="35000"/>
            </a:spcAft>
            <a:buNone/>
          </a:pPr>
          <a:r>
            <a:rPr lang="en-US" sz="1700" b="1" kern="1200" dirty="0">
              <a:latin typeface="Trebuchet MS"/>
            </a:rPr>
            <a:t>Patient scheduled</a:t>
          </a:r>
          <a:endParaRPr lang="en-US" sz="1700" b="1" kern="1200" dirty="0"/>
        </a:p>
      </dsp:txBody>
      <dsp:txXfrm>
        <a:off x="2901535" y="596"/>
        <a:ext cx="2173824" cy="1304294"/>
      </dsp:txXfrm>
    </dsp:sp>
    <dsp:sp modelId="{DC0B5AFE-3DBE-47DC-B625-D1168387CC3C}">
      <dsp:nvSpPr>
        <dsp:cNvPr id="0" name=""/>
        <dsp:cNvSpPr/>
      </dsp:nvSpPr>
      <dsp:spPr>
        <a:xfrm>
          <a:off x="7747362" y="607023"/>
          <a:ext cx="469379" cy="91440"/>
        </a:xfrm>
        <a:custGeom>
          <a:avLst/>
          <a:gdLst/>
          <a:ahLst/>
          <a:cxnLst/>
          <a:rect l="0" t="0" r="0" b="0"/>
          <a:pathLst>
            <a:path>
              <a:moveTo>
                <a:pt x="0" y="45720"/>
              </a:moveTo>
              <a:lnTo>
                <a:pt x="469379" y="45720"/>
              </a:lnTo>
            </a:path>
          </a:pathLst>
        </a:custGeom>
        <a:noFill/>
        <a:ln w="6350" cap="flat" cmpd="sng" algn="ctr">
          <a:solidFill>
            <a:schemeClr val="accent5">
              <a:hueOff val="-1689636"/>
              <a:satOff val="-4355"/>
              <a:lumOff val="-2941"/>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69553" y="650243"/>
        <a:ext cx="24998" cy="4999"/>
      </dsp:txXfrm>
    </dsp:sp>
    <dsp:sp modelId="{2604F6AA-D9AB-4980-B9B1-AFC6114468A7}">
      <dsp:nvSpPr>
        <dsp:cNvPr id="0" name=""/>
        <dsp:cNvSpPr/>
      </dsp:nvSpPr>
      <dsp:spPr>
        <a:xfrm>
          <a:off x="5575338" y="596"/>
          <a:ext cx="2173824" cy="1304294"/>
        </a:xfrm>
        <a:prstGeom prst="rect">
          <a:avLst/>
        </a:prstGeom>
        <a:gradFill rotWithShape="0">
          <a:gsLst>
            <a:gs pos="0">
              <a:schemeClr val="accent5">
                <a:hueOff val="-1501898"/>
                <a:satOff val="-3871"/>
                <a:lumOff val="-2614"/>
                <a:alphaOff val="0"/>
                <a:satMod val="103000"/>
                <a:lumMod val="102000"/>
                <a:tint val="94000"/>
              </a:schemeClr>
            </a:gs>
            <a:gs pos="50000">
              <a:schemeClr val="accent5">
                <a:hueOff val="-1501898"/>
                <a:satOff val="-3871"/>
                <a:lumOff val="-2614"/>
                <a:alphaOff val="0"/>
                <a:satMod val="110000"/>
                <a:lumMod val="100000"/>
                <a:shade val="100000"/>
              </a:schemeClr>
            </a:gs>
            <a:gs pos="100000">
              <a:schemeClr val="accent5">
                <a:hueOff val="-1501898"/>
                <a:satOff val="-3871"/>
                <a:lumOff val="-2614"/>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Trebuchet MS"/>
            </a:rPr>
            <a:t>Orders entered</a:t>
          </a:r>
          <a:endParaRPr lang="en-US" sz="1700" b="1" kern="1200"/>
        </a:p>
      </dsp:txBody>
      <dsp:txXfrm>
        <a:off x="5575338" y="596"/>
        <a:ext cx="2173824" cy="1304294"/>
      </dsp:txXfrm>
    </dsp:sp>
    <dsp:sp modelId="{87647A70-B432-4F6A-93E7-77B8E6136E4B}">
      <dsp:nvSpPr>
        <dsp:cNvPr id="0" name=""/>
        <dsp:cNvSpPr/>
      </dsp:nvSpPr>
      <dsp:spPr>
        <a:xfrm>
          <a:off x="1314643" y="1303090"/>
          <a:ext cx="8021410" cy="469379"/>
        </a:xfrm>
        <a:custGeom>
          <a:avLst/>
          <a:gdLst/>
          <a:ahLst/>
          <a:cxnLst/>
          <a:rect l="0" t="0" r="0" b="0"/>
          <a:pathLst>
            <a:path>
              <a:moveTo>
                <a:pt x="8021410" y="0"/>
              </a:moveTo>
              <a:lnTo>
                <a:pt x="8021410" y="251789"/>
              </a:lnTo>
              <a:lnTo>
                <a:pt x="0" y="251789"/>
              </a:lnTo>
              <a:lnTo>
                <a:pt x="0" y="469379"/>
              </a:lnTo>
            </a:path>
          </a:pathLst>
        </a:custGeom>
        <a:noFill/>
        <a:ln w="6350" cap="flat" cmpd="sng" algn="ctr">
          <a:solidFill>
            <a:schemeClr val="accent5">
              <a:hueOff val="-2534453"/>
              <a:satOff val="-6532"/>
              <a:lumOff val="-4412"/>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4424" y="1535280"/>
        <a:ext cx="401848" cy="4999"/>
      </dsp:txXfrm>
    </dsp:sp>
    <dsp:sp modelId="{273FE0DB-B0C2-4160-B42C-187E161CED89}">
      <dsp:nvSpPr>
        <dsp:cNvPr id="0" name=""/>
        <dsp:cNvSpPr/>
      </dsp:nvSpPr>
      <dsp:spPr>
        <a:xfrm>
          <a:off x="8249142" y="596"/>
          <a:ext cx="2173824" cy="1304294"/>
        </a:xfrm>
        <a:prstGeom prst="rect">
          <a:avLst/>
        </a:prstGeom>
        <a:gradFill rotWithShape="0">
          <a:gsLst>
            <a:gs pos="0">
              <a:schemeClr val="accent5">
                <a:hueOff val="-2252848"/>
                <a:satOff val="-5806"/>
                <a:lumOff val="-3922"/>
                <a:alphaOff val="0"/>
                <a:satMod val="103000"/>
                <a:lumMod val="102000"/>
                <a:tint val="94000"/>
              </a:schemeClr>
            </a:gs>
            <a:gs pos="50000">
              <a:schemeClr val="accent5">
                <a:hueOff val="-2252848"/>
                <a:satOff val="-5806"/>
                <a:lumOff val="-3922"/>
                <a:alphaOff val="0"/>
                <a:satMod val="110000"/>
                <a:lumMod val="100000"/>
                <a:shade val="100000"/>
              </a:schemeClr>
            </a:gs>
            <a:gs pos="100000">
              <a:schemeClr val="accent5">
                <a:hueOff val="-2252848"/>
                <a:satOff val="-5806"/>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rPr>
            <a:t>Referral auto generated for Infusion Intake Team</a:t>
          </a:r>
        </a:p>
      </dsp:txBody>
      <dsp:txXfrm>
        <a:off x="8249142" y="596"/>
        <a:ext cx="2173824" cy="1304294"/>
      </dsp:txXfrm>
    </dsp:sp>
    <dsp:sp modelId="{93D820D5-CE65-4FEB-BA58-2B64072FBF74}">
      <dsp:nvSpPr>
        <dsp:cNvPr id="0" name=""/>
        <dsp:cNvSpPr/>
      </dsp:nvSpPr>
      <dsp:spPr>
        <a:xfrm>
          <a:off x="2399755" y="2411297"/>
          <a:ext cx="469379" cy="91440"/>
        </a:xfrm>
        <a:custGeom>
          <a:avLst/>
          <a:gdLst/>
          <a:ahLst/>
          <a:cxnLst/>
          <a:rect l="0" t="0" r="0" b="0"/>
          <a:pathLst>
            <a:path>
              <a:moveTo>
                <a:pt x="0" y="45720"/>
              </a:moveTo>
              <a:lnTo>
                <a:pt x="469379" y="45720"/>
              </a:lnTo>
            </a:path>
          </a:pathLst>
        </a:custGeom>
        <a:noFill/>
        <a:ln w="6350" cap="flat" cmpd="sng" algn="ctr">
          <a:solidFill>
            <a:schemeClr val="accent5">
              <a:hueOff val="-3379271"/>
              <a:satOff val="-8710"/>
              <a:lumOff val="-588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945" y="2454517"/>
        <a:ext cx="24998" cy="4999"/>
      </dsp:txXfrm>
    </dsp:sp>
    <dsp:sp modelId="{268077B6-D579-4A75-9B73-9405C1410962}">
      <dsp:nvSpPr>
        <dsp:cNvPr id="0" name=""/>
        <dsp:cNvSpPr/>
      </dsp:nvSpPr>
      <dsp:spPr>
        <a:xfrm>
          <a:off x="227731" y="1804870"/>
          <a:ext cx="2173824" cy="1304294"/>
        </a:xfrm>
        <a:prstGeom prst="rect">
          <a:avLst/>
        </a:prstGeom>
        <a:gradFill rotWithShape="0">
          <a:gsLst>
            <a:gs pos="0">
              <a:schemeClr val="accent5">
                <a:hueOff val="-3003797"/>
                <a:satOff val="-7742"/>
                <a:lumOff val="-5229"/>
                <a:alphaOff val="0"/>
                <a:satMod val="103000"/>
                <a:lumMod val="102000"/>
                <a:tint val="94000"/>
              </a:schemeClr>
            </a:gs>
            <a:gs pos="50000">
              <a:schemeClr val="accent5">
                <a:hueOff val="-3003797"/>
                <a:satOff val="-7742"/>
                <a:lumOff val="-5229"/>
                <a:alphaOff val="0"/>
                <a:satMod val="110000"/>
                <a:lumMod val="100000"/>
                <a:shade val="100000"/>
              </a:schemeClr>
            </a:gs>
            <a:gs pos="100000">
              <a:schemeClr val="accent5">
                <a:hueOff val="-3003797"/>
                <a:satOff val="-7742"/>
                <a:lumOff val="-5229"/>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rPr>
            <a:t>3 days in advance: Coordinator completes patient work-up</a:t>
          </a:r>
        </a:p>
      </dsp:txBody>
      <dsp:txXfrm>
        <a:off x="227731" y="1804870"/>
        <a:ext cx="2173824" cy="1304294"/>
      </dsp:txXfrm>
    </dsp:sp>
    <dsp:sp modelId="{F6FE7DDD-1C47-4AA7-A2C1-83D3A031C00A}">
      <dsp:nvSpPr>
        <dsp:cNvPr id="0" name=""/>
        <dsp:cNvSpPr/>
      </dsp:nvSpPr>
      <dsp:spPr>
        <a:xfrm>
          <a:off x="5073559" y="2411297"/>
          <a:ext cx="469379" cy="91440"/>
        </a:xfrm>
        <a:custGeom>
          <a:avLst/>
          <a:gdLst/>
          <a:ahLst/>
          <a:cxnLst/>
          <a:rect l="0" t="0" r="0" b="0"/>
          <a:pathLst>
            <a:path>
              <a:moveTo>
                <a:pt x="0" y="45720"/>
              </a:moveTo>
              <a:lnTo>
                <a:pt x="469379" y="45720"/>
              </a:lnTo>
            </a:path>
          </a:pathLst>
        </a:custGeom>
        <a:noFill/>
        <a:ln w="6350" cap="flat" cmpd="sng" algn="ctr">
          <a:solidFill>
            <a:schemeClr val="accent5">
              <a:hueOff val="-4224089"/>
              <a:satOff val="-10887"/>
              <a:lumOff val="-7353"/>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95749" y="2454517"/>
        <a:ext cx="24998" cy="4999"/>
      </dsp:txXfrm>
    </dsp:sp>
    <dsp:sp modelId="{47B2BD05-2EBD-4A6D-99B0-9EA60A9B73DC}">
      <dsp:nvSpPr>
        <dsp:cNvPr id="0" name=""/>
        <dsp:cNvSpPr/>
      </dsp:nvSpPr>
      <dsp:spPr>
        <a:xfrm>
          <a:off x="2901535" y="1804870"/>
          <a:ext cx="2173824" cy="1304294"/>
        </a:xfrm>
        <a:prstGeom prst="rect">
          <a:avLst/>
        </a:prstGeom>
        <a:gradFill rotWithShape="0">
          <a:gsLst>
            <a:gs pos="0">
              <a:schemeClr val="accent5">
                <a:hueOff val="-3754746"/>
                <a:satOff val="-9677"/>
                <a:lumOff val="-6536"/>
                <a:alphaOff val="0"/>
                <a:satMod val="103000"/>
                <a:lumMod val="102000"/>
                <a:tint val="94000"/>
              </a:schemeClr>
            </a:gs>
            <a:gs pos="50000">
              <a:schemeClr val="accent5">
                <a:hueOff val="-3754746"/>
                <a:satOff val="-9677"/>
                <a:lumOff val="-6536"/>
                <a:alphaOff val="0"/>
                <a:satMod val="110000"/>
                <a:lumMod val="100000"/>
                <a:shade val="100000"/>
              </a:schemeClr>
            </a:gs>
            <a:gs pos="100000">
              <a:schemeClr val="accent5">
                <a:hueOff val="-3754746"/>
                <a:satOff val="-9677"/>
                <a:lumOff val="-6536"/>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rPr>
            <a:t>2 days in advance: Pharmacist starts patient work-up</a:t>
          </a:r>
          <a:endParaRPr lang="en-US" sz="1700" b="1" kern="1200" dirty="0"/>
        </a:p>
      </dsp:txBody>
      <dsp:txXfrm>
        <a:off x="2901535" y="1804870"/>
        <a:ext cx="2173824" cy="1304294"/>
      </dsp:txXfrm>
    </dsp:sp>
    <dsp:sp modelId="{B5DE8C1B-0924-42E2-86CC-2C3EEDB91827}">
      <dsp:nvSpPr>
        <dsp:cNvPr id="0" name=""/>
        <dsp:cNvSpPr/>
      </dsp:nvSpPr>
      <dsp:spPr>
        <a:xfrm>
          <a:off x="7747362" y="2411297"/>
          <a:ext cx="469379" cy="91440"/>
        </a:xfrm>
        <a:custGeom>
          <a:avLst/>
          <a:gdLst/>
          <a:ahLst/>
          <a:cxnLst/>
          <a:rect l="0" t="0" r="0" b="0"/>
          <a:pathLst>
            <a:path>
              <a:moveTo>
                <a:pt x="0" y="45720"/>
              </a:moveTo>
              <a:lnTo>
                <a:pt x="469379" y="45720"/>
              </a:lnTo>
            </a:path>
          </a:pathLst>
        </a:custGeom>
        <a:noFill/>
        <a:ln w="6350" cap="flat" cmpd="sng" algn="ctr">
          <a:solidFill>
            <a:schemeClr val="accent5">
              <a:hueOff val="-5068907"/>
              <a:satOff val="-13064"/>
              <a:lumOff val="-882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969553" y="2454517"/>
        <a:ext cx="24998" cy="4999"/>
      </dsp:txXfrm>
    </dsp:sp>
    <dsp:sp modelId="{4290EAB4-9C51-481B-9F9D-B2275FA166E6}">
      <dsp:nvSpPr>
        <dsp:cNvPr id="0" name=""/>
        <dsp:cNvSpPr/>
      </dsp:nvSpPr>
      <dsp:spPr>
        <a:xfrm>
          <a:off x="5575338" y="1804870"/>
          <a:ext cx="2173824" cy="1304294"/>
        </a:xfrm>
        <a:prstGeom prst="rect">
          <a:avLst/>
        </a:prstGeom>
        <a:gradFill rotWithShape="0">
          <a:gsLst>
            <a:gs pos="0">
              <a:schemeClr val="accent5">
                <a:hueOff val="-4505695"/>
                <a:satOff val="-11613"/>
                <a:lumOff val="-7843"/>
                <a:alphaOff val="0"/>
                <a:satMod val="103000"/>
                <a:lumMod val="102000"/>
                <a:tint val="94000"/>
              </a:schemeClr>
            </a:gs>
            <a:gs pos="50000">
              <a:schemeClr val="accent5">
                <a:hueOff val="-4505695"/>
                <a:satOff val="-11613"/>
                <a:lumOff val="-7843"/>
                <a:alphaOff val="0"/>
                <a:satMod val="110000"/>
                <a:lumMod val="100000"/>
                <a:shade val="100000"/>
              </a:schemeClr>
            </a:gs>
            <a:gs pos="100000">
              <a:schemeClr val="accent5">
                <a:hueOff val="-4505695"/>
                <a:satOff val="-11613"/>
                <a:lumOff val="-7843"/>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a:latin typeface="Trebuchet MS"/>
            </a:rPr>
            <a:t>Day of Infusion: RN assesses patient and releases order</a:t>
          </a:r>
        </a:p>
      </dsp:txBody>
      <dsp:txXfrm>
        <a:off x="5575338" y="1804870"/>
        <a:ext cx="2173824" cy="1304294"/>
      </dsp:txXfrm>
    </dsp:sp>
    <dsp:sp modelId="{FBDA73EB-78BE-4953-878C-A746CE857393}">
      <dsp:nvSpPr>
        <dsp:cNvPr id="0" name=""/>
        <dsp:cNvSpPr/>
      </dsp:nvSpPr>
      <dsp:spPr>
        <a:xfrm>
          <a:off x="1314643" y="3107364"/>
          <a:ext cx="8021410" cy="469379"/>
        </a:xfrm>
        <a:custGeom>
          <a:avLst/>
          <a:gdLst/>
          <a:ahLst/>
          <a:cxnLst/>
          <a:rect l="0" t="0" r="0" b="0"/>
          <a:pathLst>
            <a:path>
              <a:moveTo>
                <a:pt x="8021410" y="0"/>
              </a:moveTo>
              <a:lnTo>
                <a:pt x="8021410" y="251789"/>
              </a:lnTo>
              <a:lnTo>
                <a:pt x="0" y="251789"/>
              </a:lnTo>
              <a:lnTo>
                <a:pt x="0" y="469379"/>
              </a:lnTo>
            </a:path>
          </a:pathLst>
        </a:custGeom>
        <a:noFill/>
        <a:ln w="6350" cap="flat" cmpd="sng" algn="ctr">
          <a:solidFill>
            <a:schemeClr val="accent5">
              <a:hueOff val="-5913725"/>
              <a:satOff val="-15242"/>
              <a:lumOff val="-10294"/>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24424" y="3339554"/>
        <a:ext cx="401848" cy="4999"/>
      </dsp:txXfrm>
    </dsp:sp>
    <dsp:sp modelId="{C3DC4FF8-5492-410B-BFFB-D86A16C28544}">
      <dsp:nvSpPr>
        <dsp:cNvPr id="0" name=""/>
        <dsp:cNvSpPr/>
      </dsp:nvSpPr>
      <dsp:spPr>
        <a:xfrm>
          <a:off x="8249142" y="1804870"/>
          <a:ext cx="2173824" cy="1304294"/>
        </a:xfrm>
        <a:prstGeom prst="rect">
          <a:avLst/>
        </a:prstGeom>
        <a:gradFill rotWithShape="0">
          <a:gsLst>
            <a:gs pos="0">
              <a:schemeClr val="accent5">
                <a:hueOff val="-5256644"/>
                <a:satOff val="-13548"/>
                <a:lumOff val="-9151"/>
                <a:alphaOff val="0"/>
                <a:satMod val="103000"/>
                <a:lumMod val="102000"/>
                <a:tint val="94000"/>
              </a:schemeClr>
            </a:gs>
            <a:gs pos="50000">
              <a:schemeClr val="accent5">
                <a:hueOff val="-5256644"/>
                <a:satOff val="-13548"/>
                <a:lumOff val="-9151"/>
                <a:alphaOff val="0"/>
                <a:satMod val="110000"/>
                <a:lumMod val="100000"/>
                <a:shade val="100000"/>
              </a:schemeClr>
            </a:gs>
            <a:gs pos="100000">
              <a:schemeClr val="accent5">
                <a:hueOff val="-5256644"/>
                <a:satOff val="-13548"/>
                <a:lumOff val="-9151"/>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rPr>
            <a:t>Pharmacist double check of order</a:t>
          </a:r>
        </a:p>
      </dsp:txBody>
      <dsp:txXfrm>
        <a:off x="8249142" y="1804870"/>
        <a:ext cx="2173824" cy="1304294"/>
      </dsp:txXfrm>
    </dsp:sp>
    <dsp:sp modelId="{A0A836A0-332E-4E84-AA2A-E2CF4BB14D56}">
      <dsp:nvSpPr>
        <dsp:cNvPr id="0" name=""/>
        <dsp:cNvSpPr/>
      </dsp:nvSpPr>
      <dsp:spPr>
        <a:xfrm>
          <a:off x="2399755" y="4215571"/>
          <a:ext cx="469379" cy="91440"/>
        </a:xfrm>
        <a:custGeom>
          <a:avLst/>
          <a:gdLst/>
          <a:ahLst/>
          <a:cxnLst/>
          <a:rect l="0" t="0" r="0" b="0"/>
          <a:pathLst>
            <a:path>
              <a:moveTo>
                <a:pt x="0" y="45720"/>
              </a:moveTo>
              <a:lnTo>
                <a:pt x="469379" y="45720"/>
              </a:lnTo>
            </a:path>
          </a:pathLst>
        </a:custGeom>
        <a:noFill/>
        <a:ln w="6350" cap="flat" cmpd="sng" algn="ctr">
          <a:solidFill>
            <a:schemeClr val="accent5">
              <a:hueOff val="-6758543"/>
              <a:satOff val="-17419"/>
              <a:lumOff val="-11765"/>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621945" y="4258791"/>
        <a:ext cx="24998" cy="4999"/>
      </dsp:txXfrm>
    </dsp:sp>
    <dsp:sp modelId="{07538DFF-F4E0-4B0F-A1AE-6A0EC96081FE}">
      <dsp:nvSpPr>
        <dsp:cNvPr id="0" name=""/>
        <dsp:cNvSpPr/>
      </dsp:nvSpPr>
      <dsp:spPr>
        <a:xfrm>
          <a:off x="227731" y="3609144"/>
          <a:ext cx="2173824" cy="1304294"/>
        </a:xfrm>
        <a:prstGeom prst="rect">
          <a:avLst/>
        </a:prstGeom>
        <a:gradFill rotWithShape="0">
          <a:gsLst>
            <a:gs pos="0">
              <a:schemeClr val="accent5">
                <a:hueOff val="-6007594"/>
                <a:satOff val="-15484"/>
                <a:lumOff val="-10458"/>
                <a:alphaOff val="0"/>
                <a:satMod val="103000"/>
                <a:lumMod val="102000"/>
                <a:tint val="94000"/>
              </a:schemeClr>
            </a:gs>
            <a:gs pos="50000">
              <a:schemeClr val="accent5">
                <a:hueOff val="-6007594"/>
                <a:satOff val="-15484"/>
                <a:lumOff val="-10458"/>
                <a:alphaOff val="0"/>
                <a:satMod val="110000"/>
                <a:lumMod val="100000"/>
                <a:shade val="100000"/>
              </a:schemeClr>
            </a:gs>
            <a:gs pos="100000">
              <a:schemeClr val="accent5">
                <a:hueOff val="-6007594"/>
                <a:satOff val="-15484"/>
                <a:lumOff val="-10458"/>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cs typeface="Calibri Light" panose="020F0302020204030204"/>
            </a:rPr>
            <a:t>Order is compounded and delivered to nursing bay</a:t>
          </a:r>
        </a:p>
      </dsp:txBody>
      <dsp:txXfrm>
        <a:off x="227731" y="3609144"/>
        <a:ext cx="2173824" cy="1304294"/>
      </dsp:txXfrm>
    </dsp:sp>
    <dsp:sp modelId="{638B6EFE-B4D5-417A-9CA3-06EE0308DF83}">
      <dsp:nvSpPr>
        <dsp:cNvPr id="0" name=""/>
        <dsp:cNvSpPr/>
      </dsp:nvSpPr>
      <dsp:spPr>
        <a:xfrm>
          <a:off x="2901535" y="3609144"/>
          <a:ext cx="2173824" cy="1304294"/>
        </a:xfrm>
        <a:prstGeom prst="rect">
          <a:avLst/>
        </a:prstGeom>
        <a:gradFill rotWithShape="0">
          <a:gsLst>
            <a:gs pos="0">
              <a:schemeClr val="accent5">
                <a:hueOff val="-6758543"/>
                <a:satOff val="-17419"/>
                <a:lumOff val="-11765"/>
                <a:alphaOff val="0"/>
                <a:satMod val="103000"/>
                <a:lumMod val="102000"/>
                <a:tint val="94000"/>
              </a:schemeClr>
            </a:gs>
            <a:gs pos="50000">
              <a:schemeClr val="accent5">
                <a:hueOff val="-6758543"/>
                <a:satOff val="-17419"/>
                <a:lumOff val="-11765"/>
                <a:alphaOff val="0"/>
                <a:satMod val="110000"/>
                <a:lumMod val="100000"/>
                <a:shade val="100000"/>
              </a:schemeClr>
            </a:gs>
            <a:gs pos="100000">
              <a:schemeClr val="accent5">
                <a:hueOff val="-6758543"/>
                <a:satOff val="-17419"/>
                <a:lumOff val="-1176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20904" tIns="120904" rIns="120904" bIns="120904" numCol="1" spcCol="1270" anchor="ctr" anchorCtr="0">
          <a:noAutofit/>
        </a:bodyPr>
        <a:lstStyle/>
        <a:p>
          <a:pPr marL="0" lvl="0" indent="0" algn="ctr" defTabSz="755650" rtl="0">
            <a:lnSpc>
              <a:spcPct val="90000"/>
            </a:lnSpc>
            <a:spcBef>
              <a:spcPct val="0"/>
            </a:spcBef>
            <a:spcAft>
              <a:spcPct val="35000"/>
            </a:spcAft>
            <a:buNone/>
          </a:pPr>
          <a:r>
            <a:rPr lang="en-US" sz="1700" b="1" kern="1200" dirty="0">
              <a:latin typeface="Trebuchet MS"/>
            </a:rPr>
            <a:t>Patient infused</a:t>
          </a:r>
        </a:p>
      </dsp:txBody>
      <dsp:txXfrm>
        <a:off x="2901535" y="3609144"/>
        <a:ext cx="2173824" cy="130429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9EEF44-F499-4473-B5A1-69D99D8113CE}">
      <dsp:nvSpPr>
        <dsp:cNvPr id="0" name=""/>
        <dsp:cNvSpPr/>
      </dsp:nvSpPr>
      <dsp:spPr>
        <a:xfrm>
          <a:off x="3387" y="703392"/>
          <a:ext cx="1282975" cy="1324571"/>
        </a:xfrm>
        <a:prstGeom prst="roundRect">
          <a:avLst>
            <a:gd name="adj" fmla="val 1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Patient scheduled</a:t>
          </a:r>
          <a:endParaRPr lang="en-US" sz="1400" kern="1200" dirty="0"/>
        </a:p>
      </dsp:txBody>
      <dsp:txXfrm>
        <a:off x="40964" y="740969"/>
        <a:ext cx="1207821" cy="1249417"/>
      </dsp:txXfrm>
    </dsp:sp>
    <dsp:sp modelId="{1D1012F2-2BF2-441F-B387-7AFA92E5EB69}">
      <dsp:nvSpPr>
        <dsp:cNvPr id="0" name=""/>
        <dsp:cNvSpPr/>
      </dsp:nvSpPr>
      <dsp:spPr>
        <a:xfrm>
          <a:off x="1414660" y="1206589"/>
          <a:ext cx="271990" cy="318177"/>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414660" y="1270224"/>
        <a:ext cx="190393" cy="190907"/>
      </dsp:txXfrm>
    </dsp:sp>
    <dsp:sp modelId="{30EC80E4-10C3-4AB2-9706-F62E6E2B648B}">
      <dsp:nvSpPr>
        <dsp:cNvPr id="0" name=""/>
        <dsp:cNvSpPr/>
      </dsp:nvSpPr>
      <dsp:spPr>
        <a:xfrm>
          <a:off x="1799553" y="703392"/>
          <a:ext cx="1282975" cy="1324571"/>
        </a:xfrm>
        <a:prstGeom prst="roundRect">
          <a:avLst>
            <a:gd name="adj" fmla="val 10000"/>
          </a:avLst>
        </a:prstGeom>
        <a:solidFill>
          <a:schemeClr val="accent3">
            <a:hueOff val="451767"/>
            <a:satOff val="16667"/>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Orders entered and signed</a:t>
          </a:r>
          <a:endParaRPr lang="en-US" sz="1400" kern="1200" dirty="0"/>
        </a:p>
      </dsp:txBody>
      <dsp:txXfrm>
        <a:off x="1837130" y="740969"/>
        <a:ext cx="1207821" cy="1249417"/>
      </dsp:txXfrm>
    </dsp:sp>
    <dsp:sp modelId="{40C9ECAA-AEF3-4D3C-8EA0-3EB5694E5868}">
      <dsp:nvSpPr>
        <dsp:cNvPr id="0" name=""/>
        <dsp:cNvSpPr/>
      </dsp:nvSpPr>
      <dsp:spPr>
        <a:xfrm>
          <a:off x="3210826" y="1206589"/>
          <a:ext cx="271990" cy="318177"/>
        </a:xfrm>
        <a:prstGeom prst="rightArrow">
          <a:avLst>
            <a:gd name="adj1" fmla="val 60000"/>
            <a:gd name="adj2" fmla="val 50000"/>
          </a:avLst>
        </a:prstGeom>
        <a:solidFill>
          <a:schemeClr val="accent3">
            <a:hueOff val="542120"/>
            <a:satOff val="20000"/>
            <a:lumOff val="-2941"/>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3210826" y="1270224"/>
        <a:ext cx="190393" cy="190907"/>
      </dsp:txXfrm>
    </dsp:sp>
    <dsp:sp modelId="{A1F07147-D21F-44C4-8053-979B8E54A057}">
      <dsp:nvSpPr>
        <dsp:cNvPr id="0" name=""/>
        <dsp:cNvSpPr/>
      </dsp:nvSpPr>
      <dsp:spPr>
        <a:xfrm>
          <a:off x="3595718" y="703392"/>
          <a:ext cx="1282975" cy="1324571"/>
        </a:xfrm>
        <a:prstGeom prst="roundRect">
          <a:avLst>
            <a:gd name="adj" fmla="val 10000"/>
          </a:avLst>
        </a:prstGeom>
        <a:solidFill>
          <a:schemeClr val="accent3">
            <a:hueOff val="903533"/>
            <a:satOff val="33333"/>
            <a:lumOff val="-490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RN assesses patient and releases order</a:t>
          </a:r>
        </a:p>
      </dsp:txBody>
      <dsp:txXfrm>
        <a:off x="3633295" y="740969"/>
        <a:ext cx="1207821" cy="1249417"/>
      </dsp:txXfrm>
    </dsp:sp>
    <dsp:sp modelId="{225645E2-EA21-4A87-A044-E40432B86BDE}">
      <dsp:nvSpPr>
        <dsp:cNvPr id="0" name=""/>
        <dsp:cNvSpPr/>
      </dsp:nvSpPr>
      <dsp:spPr>
        <a:xfrm>
          <a:off x="5006991" y="1206589"/>
          <a:ext cx="271990" cy="318177"/>
        </a:xfrm>
        <a:prstGeom prst="rightArrow">
          <a:avLst>
            <a:gd name="adj1" fmla="val 60000"/>
            <a:gd name="adj2" fmla="val 50000"/>
          </a:avLst>
        </a:prstGeom>
        <a:solidFill>
          <a:schemeClr val="accent3">
            <a:hueOff val="1084240"/>
            <a:satOff val="40000"/>
            <a:lumOff val="-5882"/>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5006991" y="1270224"/>
        <a:ext cx="190393" cy="190907"/>
      </dsp:txXfrm>
    </dsp:sp>
    <dsp:sp modelId="{13F5659C-8978-41D3-8A9C-A31A21E57030}">
      <dsp:nvSpPr>
        <dsp:cNvPr id="0" name=""/>
        <dsp:cNvSpPr/>
      </dsp:nvSpPr>
      <dsp:spPr>
        <a:xfrm>
          <a:off x="5391884" y="703392"/>
          <a:ext cx="1282975" cy="1324571"/>
        </a:xfrm>
        <a:prstGeom prst="roundRect">
          <a:avLst>
            <a:gd name="adj" fmla="val 10000"/>
          </a:avLst>
        </a:prstGeom>
        <a:solidFill>
          <a:schemeClr val="accent3">
            <a:hueOff val="1355300"/>
            <a:satOff val="50000"/>
            <a:lumOff val="-7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Pharmacy alerted</a:t>
          </a:r>
          <a:r>
            <a:rPr lang="en-US" sz="1400" kern="1200" dirty="0">
              <a:latin typeface="Trebuchet MS"/>
              <a:cs typeface="Calibri Light" panose="020F0302020204030204"/>
            </a:rPr>
            <a:t> - stock check</a:t>
          </a:r>
          <a:endParaRPr lang="en-US" sz="1400" kern="1200" dirty="0">
            <a:latin typeface="Calibri Light" panose="020F0302020204030204"/>
            <a:cs typeface="Calibri Light" panose="020F0302020204030204"/>
          </a:endParaRPr>
        </a:p>
      </dsp:txBody>
      <dsp:txXfrm>
        <a:off x="5429461" y="740969"/>
        <a:ext cx="1207821" cy="1249417"/>
      </dsp:txXfrm>
    </dsp:sp>
    <dsp:sp modelId="{C9950AE0-BF3C-4999-9889-DC6801409EB1}">
      <dsp:nvSpPr>
        <dsp:cNvPr id="0" name=""/>
        <dsp:cNvSpPr/>
      </dsp:nvSpPr>
      <dsp:spPr>
        <a:xfrm>
          <a:off x="6803157" y="1206589"/>
          <a:ext cx="271990" cy="318177"/>
        </a:xfrm>
        <a:prstGeom prst="rightArrow">
          <a:avLst>
            <a:gd name="adj1" fmla="val 60000"/>
            <a:gd name="adj2" fmla="val 50000"/>
          </a:avLst>
        </a:prstGeom>
        <a:solidFill>
          <a:schemeClr val="accent3">
            <a:hueOff val="1626359"/>
            <a:satOff val="60000"/>
            <a:lumOff val="-8824"/>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6803157" y="1270224"/>
        <a:ext cx="190393" cy="190907"/>
      </dsp:txXfrm>
    </dsp:sp>
    <dsp:sp modelId="{3C703831-F40F-46ED-AAF4-FBA49208FB11}">
      <dsp:nvSpPr>
        <dsp:cNvPr id="0" name=""/>
        <dsp:cNvSpPr/>
      </dsp:nvSpPr>
      <dsp:spPr>
        <a:xfrm>
          <a:off x="7188049" y="703392"/>
          <a:ext cx="1282975" cy="1324571"/>
        </a:xfrm>
        <a:prstGeom prst="roundRect">
          <a:avLst>
            <a:gd name="adj" fmla="val 10000"/>
          </a:avLst>
        </a:prstGeom>
        <a:solidFill>
          <a:schemeClr val="accent3">
            <a:hueOff val="1807066"/>
            <a:satOff val="66667"/>
            <a:lumOff val="-980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Email sent to Infusion Finance team for benefit check (15-30 min)</a:t>
          </a:r>
          <a:endParaRPr lang="en-US" sz="1400" kern="1200" dirty="0">
            <a:latin typeface="Calibri Light" panose="020F0302020204030204"/>
            <a:cs typeface="Calibri Light" panose="020F0302020204030204"/>
          </a:endParaRPr>
        </a:p>
      </dsp:txBody>
      <dsp:txXfrm>
        <a:off x="7225626" y="740969"/>
        <a:ext cx="1207821" cy="1249417"/>
      </dsp:txXfrm>
    </dsp:sp>
    <dsp:sp modelId="{803484D7-6C6F-4D3B-9DD2-B485D2545AD8}">
      <dsp:nvSpPr>
        <dsp:cNvPr id="0" name=""/>
        <dsp:cNvSpPr/>
      </dsp:nvSpPr>
      <dsp:spPr>
        <a:xfrm>
          <a:off x="8599322" y="1206589"/>
          <a:ext cx="271990" cy="318177"/>
        </a:xfrm>
        <a:prstGeom prst="rightArrow">
          <a:avLst>
            <a:gd name="adj1" fmla="val 60000"/>
            <a:gd name="adj2" fmla="val 50000"/>
          </a:avLst>
        </a:prstGeom>
        <a:solidFill>
          <a:schemeClr val="accent3">
            <a:hueOff val="2168479"/>
            <a:satOff val="80000"/>
            <a:lumOff val="-1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8599322" y="1270224"/>
        <a:ext cx="190393" cy="190907"/>
      </dsp:txXfrm>
    </dsp:sp>
    <dsp:sp modelId="{5763341C-E88C-40BA-8489-546646B0F289}">
      <dsp:nvSpPr>
        <dsp:cNvPr id="0" name=""/>
        <dsp:cNvSpPr/>
      </dsp:nvSpPr>
      <dsp:spPr>
        <a:xfrm>
          <a:off x="8984215" y="703392"/>
          <a:ext cx="1282975" cy="1324571"/>
        </a:xfrm>
        <a:prstGeom prst="roundRect">
          <a:avLst>
            <a:gd name="adj" fmla="val 10000"/>
          </a:avLst>
        </a:prstGeom>
        <a:solidFill>
          <a:schemeClr val="accent3">
            <a:hueOff val="2258833"/>
            <a:satOff val="83333"/>
            <a:lumOff val="-1225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kern="1200" dirty="0">
              <a:latin typeface="Trebuchet MS"/>
            </a:rPr>
            <a:t>Pharmacist works up patient like normal process</a:t>
          </a:r>
          <a:endParaRPr lang="en-US" sz="1400" kern="1200" dirty="0"/>
        </a:p>
      </dsp:txBody>
      <dsp:txXfrm>
        <a:off x="9021792" y="740969"/>
        <a:ext cx="1207821" cy="1249417"/>
      </dsp:txXfrm>
    </dsp:sp>
    <dsp:sp modelId="{599F1491-807C-48F2-A368-52DA568C0049}">
      <dsp:nvSpPr>
        <dsp:cNvPr id="0" name=""/>
        <dsp:cNvSpPr/>
      </dsp:nvSpPr>
      <dsp:spPr>
        <a:xfrm>
          <a:off x="10395488" y="1206589"/>
          <a:ext cx="271990" cy="318177"/>
        </a:xfrm>
        <a:prstGeom prst="rightArrow">
          <a:avLst>
            <a:gd name="adj1" fmla="val 60000"/>
            <a:gd name="adj2" fmla="val 50000"/>
          </a:avLst>
        </a:prstGeom>
        <a:solidFill>
          <a:schemeClr val="accent3">
            <a:hueOff val="2710599"/>
            <a:satOff val="100000"/>
            <a:lumOff val="-14706"/>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488950">
            <a:lnSpc>
              <a:spcPct val="90000"/>
            </a:lnSpc>
            <a:spcBef>
              <a:spcPct val="0"/>
            </a:spcBef>
            <a:spcAft>
              <a:spcPct val="35000"/>
            </a:spcAft>
            <a:buNone/>
          </a:pPr>
          <a:endParaRPr lang="en-US" sz="1100" kern="1200"/>
        </a:p>
      </dsp:txBody>
      <dsp:txXfrm>
        <a:off x="10395488" y="1270224"/>
        <a:ext cx="190393" cy="190907"/>
      </dsp:txXfrm>
    </dsp:sp>
    <dsp:sp modelId="{93C43ACD-AA3A-4EA4-9C96-4ABCF1597CAA}">
      <dsp:nvSpPr>
        <dsp:cNvPr id="0" name=""/>
        <dsp:cNvSpPr/>
      </dsp:nvSpPr>
      <dsp:spPr>
        <a:xfrm>
          <a:off x="10780380" y="703392"/>
          <a:ext cx="1282975" cy="1324571"/>
        </a:xfrm>
        <a:prstGeom prst="roundRect">
          <a:avLst>
            <a:gd name="adj" fmla="val 10000"/>
          </a:avLst>
        </a:prstGeom>
        <a:solidFill>
          <a:schemeClr val="accent3">
            <a:hueOff val="2710599"/>
            <a:satOff val="100000"/>
            <a:lumOff val="-14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rtl="0">
            <a:lnSpc>
              <a:spcPct val="90000"/>
            </a:lnSpc>
            <a:spcBef>
              <a:spcPct val="0"/>
            </a:spcBef>
            <a:spcAft>
              <a:spcPct val="35000"/>
            </a:spcAft>
            <a:buNone/>
          </a:pPr>
          <a:r>
            <a:rPr lang="en-US" sz="1400" b="1" kern="1200" dirty="0">
              <a:latin typeface="Trebuchet MS"/>
            </a:rPr>
            <a:t>Patient Infused</a:t>
          </a:r>
        </a:p>
      </dsp:txBody>
      <dsp:txXfrm>
        <a:off x="10817957" y="740969"/>
        <a:ext cx="1207821" cy="1249417"/>
      </dsp:txXfrm>
    </dsp:sp>
  </dsp:spTree>
</dsp:drawing>
</file>

<file path=ppt/diagrams/layout1.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ADC380-F86A-460F-A4EA-1B38E32E9462}" type="datetimeFigureOut">
              <a:rPr lang="en-US" smtClean="0"/>
              <a:t>4/27/21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4D1AA9-69D8-45AA-A3B7-83FEAF65AAFD}" type="slidenum">
              <a:rPr lang="en-US" smtClean="0"/>
              <a:t>‹#›</a:t>
            </a:fld>
            <a:endParaRPr lang="en-US"/>
          </a:p>
        </p:txBody>
      </p:sp>
    </p:spTree>
    <p:extLst>
      <p:ext uri="{BB962C8B-B14F-4D97-AF65-F5344CB8AC3E}">
        <p14:creationId xmlns:p14="http://schemas.microsoft.com/office/powerpoint/2010/main" val="17175322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Title: “IV and Oral: Best Practice Coordination”</a:t>
            </a:r>
          </a:p>
          <a:p>
            <a:r>
              <a:rPr lang="en-US" dirty="0"/>
              <a:t>Presented by: Emily </a:t>
            </a:r>
            <a:r>
              <a:rPr lang="en-US" dirty="0" err="1"/>
              <a:t>Zimdars</a:t>
            </a:r>
            <a:r>
              <a:rPr lang="en-US" dirty="0"/>
              <a:t> and Paul Morales, M Health Fairview and Brandi </a:t>
            </a:r>
            <a:r>
              <a:rPr lang="en-US" dirty="0" err="1"/>
              <a:t>Gudwien</a:t>
            </a:r>
            <a:r>
              <a:rPr lang="en-US" dirty="0"/>
              <a:t> and Austin Cox, Alabama Oncology</a:t>
            </a:r>
          </a:p>
          <a:p>
            <a:r>
              <a:rPr lang="en-US" dirty="0"/>
              <a:t>Intro by: Kevin </a:t>
            </a:r>
            <a:r>
              <a:rPr lang="en-US" dirty="0" err="1"/>
              <a:t>Scorsone</a:t>
            </a:r>
            <a:r>
              <a:rPr lang="en-US" dirty="0"/>
              <a:t> </a:t>
            </a:r>
          </a:p>
        </p:txBody>
      </p:sp>
      <p:sp>
        <p:nvSpPr>
          <p:cNvPr id="4" name="Slide Number Placeholder 3"/>
          <p:cNvSpPr>
            <a:spLocks noGrp="1"/>
          </p:cNvSpPr>
          <p:nvPr>
            <p:ph type="sldNum" sz="quarter" idx="5"/>
          </p:nvPr>
        </p:nvSpPr>
        <p:spPr/>
        <p:txBody>
          <a:bodyPr/>
          <a:lstStyle/>
          <a:p>
            <a:fld id="{3B4D1AA9-69D8-45AA-A3B7-83FEAF65AAFD}" type="slidenum">
              <a:rPr lang="en-US" smtClean="0"/>
              <a:t>1</a:t>
            </a:fld>
            <a:endParaRPr lang="en-US"/>
          </a:p>
        </p:txBody>
      </p:sp>
    </p:spTree>
    <p:extLst>
      <p:ext uri="{BB962C8B-B14F-4D97-AF65-F5344CB8AC3E}">
        <p14:creationId xmlns:p14="http://schemas.microsoft.com/office/powerpoint/2010/main" val="226058506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a:t>
            </a:r>
            <a:endParaRPr lang="en-US"/>
          </a:p>
        </p:txBody>
      </p:sp>
      <p:sp>
        <p:nvSpPr>
          <p:cNvPr id="4" name="Slide Number Placeholder 3"/>
          <p:cNvSpPr>
            <a:spLocks noGrp="1"/>
          </p:cNvSpPr>
          <p:nvPr>
            <p:ph type="sldNum" sz="quarter" idx="5"/>
          </p:nvPr>
        </p:nvSpPr>
        <p:spPr/>
        <p:txBody>
          <a:bodyPr/>
          <a:lstStyle/>
          <a:p>
            <a:fld id="{3B4D1AA9-69D8-45AA-A3B7-83FEAF65AAFD}" type="slidenum">
              <a:rPr lang="en-US" smtClean="0"/>
              <a:t>10</a:t>
            </a:fld>
            <a:endParaRPr lang="en-US"/>
          </a:p>
        </p:txBody>
      </p:sp>
    </p:spTree>
    <p:extLst>
      <p:ext uri="{BB962C8B-B14F-4D97-AF65-F5344CB8AC3E}">
        <p14:creationId xmlns:p14="http://schemas.microsoft.com/office/powerpoint/2010/main" val="31185279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 </a:t>
            </a:r>
          </a:p>
          <a:p>
            <a:r>
              <a:rPr lang="en-US" dirty="0"/>
              <a:t>Each month on average, we care for 350 - 400 patients. For 2020, we obtained almost a million dollars in financial assistance for patients.</a:t>
            </a:r>
            <a:endParaRPr lang="en-US" dirty="0">
              <a:cs typeface="Calibri"/>
            </a:endParaRPr>
          </a:p>
          <a:p>
            <a:endParaRPr lang="en-US"/>
          </a:p>
          <a:p>
            <a:endParaRPr lang="en-US"/>
          </a:p>
        </p:txBody>
      </p:sp>
      <p:sp>
        <p:nvSpPr>
          <p:cNvPr id="4" name="Slide Number Placeholder 3"/>
          <p:cNvSpPr>
            <a:spLocks noGrp="1"/>
          </p:cNvSpPr>
          <p:nvPr>
            <p:ph type="sldNum" sz="quarter" idx="10"/>
          </p:nvPr>
        </p:nvSpPr>
        <p:spPr/>
        <p:txBody>
          <a:bodyPr/>
          <a:lstStyle/>
          <a:p>
            <a:fld id="{3B4D1AA9-69D8-45AA-A3B7-83FEAF65AAFD}" type="slidenum">
              <a:rPr lang="en-US" smtClean="0"/>
              <a:t>11</a:t>
            </a:fld>
            <a:endParaRPr lang="en-US"/>
          </a:p>
        </p:txBody>
      </p:sp>
    </p:spTree>
    <p:extLst>
      <p:ext uri="{BB962C8B-B14F-4D97-AF65-F5344CB8AC3E}">
        <p14:creationId xmlns:p14="http://schemas.microsoft.com/office/powerpoint/2010/main" val="25336006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Austin </a:t>
            </a:r>
          </a:p>
          <a:p>
            <a:r>
              <a:rPr lang="en-US" dirty="0"/>
              <a:t>Expand on communication between pharmacy and clinic (nurses and patient financial counselors) via tasks, phone, teams, </a:t>
            </a:r>
            <a:r>
              <a:rPr lang="en-US" dirty="0" err="1"/>
              <a:t>etc</a:t>
            </a:r>
            <a:endParaRPr lang="en-US" dirty="0" err="1">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B4D1AA9-69D8-45AA-A3B7-83FEAF65AAFD}" type="slidenum">
              <a:rPr lang="en-US" smtClean="0"/>
              <a:t>12</a:t>
            </a:fld>
            <a:endParaRPr lang="en-US"/>
          </a:p>
        </p:txBody>
      </p:sp>
    </p:spTree>
    <p:extLst>
      <p:ext uri="{BB962C8B-B14F-4D97-AF65-F5344CB8AC3E}">
        <p14:creationId xmlns:p14="http://schemas.microsoft.com/office/powerpoint/2010/main" val="32168291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Brandi - We follow the NCODA/ASCO/ACCC standards. Pharmacy Care Plans help identify adherence, address areas of concern, and implement PQIs.</a:t>
            </a:r>
            <a:endParaRPr lang="en-US" dirty="0"/>
          </a:p>
          <a:p>
            <a:r>
              <a:rPr lang="en-US" dirty="0">
                <a:cs typeface="Calibri"/>
              </a:rPr>
              <a:t>Troubleshooting - </a:t>
            </a:r>
            <a:r>
              <a:rPr lang="en-US" dirty="0"/>
              <a:t>Confirm script is received. Provide demos, meds list, etc. Notify clinic of any delays</a:t>
            </a:r>
            <a:endParaRPr lang="en-US" dirty="0">
              <a:cs typeface="Calibri"/>
            </a:endParaRPr>
          </a:p>
          <a:p>
            <a:r>
              <a:rPr lang="en-US" dirty="0"/>
              <a:t>Pharmacist and nurses utilize PQIs to address best way to mitigate adverse effects. . . For 2020, we continued to service 70-75% of our patients without sending to outside pharmacies or PAP. . . . .PAP application process – We provide the clinic's patient financial counselor with the application, a print-out showing patient's out-of-pocket cost (copay/deductible), copies of insurance cards, prior authorization approval, and proof of exhausted grant funding (when applicable). </a:t>
            </a:r>
          </a:p>
          <a:p>
            <a:endParaRPr lang="en-US" dirty="0">
              <a:cs typeface="Calibri"/>
            </a:endParaRPr>
          </a:p>
          <a:p>
            <a:endParaRPr lang="en-US" dirty="0">
              <a:cs typeface="Calibri"/>
            </a:endParaRPr>
          </a:p>
        </p:txBody>
      </p:sp>
      <p:sp>
        <p:nvSpPr>
          <p:cNvPr id="4" name="Slide Number Placeholder 3"/>
          <p:cNvSpPr>
            <a:spLocks noGrp="1"/>
          </p:cNvSpPr>
          <p:nvPr>
            <p:ph type="sldNum" sz="quarter" idx="10"/>
          </p:nvPr>
        </p:nvSpPr>
        <p:spPr/>
        <p:txBody>
          <a:bodyPr/>
          <a:lstStyle/>
          <a:p>
            <a:fld id="{3B4D1AA9-69D8-45AA-A3B7-83FEAF65AAFD}" type="slidenum">
              <a:rPr lang="en-US" smtClean="0"/>
              <a:t>13</a:t>
            </a:fld>
            <a:endParaRPr lang="en-US"/>
          </a:p>
        </p:txBody>
      </p:sp>
    </p:spTree>
    <p:extLst>
      <p:ext uri="{BB962C8B-B14F-4D97-AF65-F5344CB8AC3E}">
        <p14:creationId xmlns:p14="http://schemas.microsoft.com/office/powerpoint/2010/main" val="11194573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Austin </a:t>
            </a:r>
          </a:p>
        </p:txBody>
      </p:sp>
      <p:sp>
        <p:nvSpPr>
          <p:cNvPr id="4" name="Slide Number Placeholder 3"/>
          <p:cNvSpPr>
            <a:spLocks noGrp="1"/>
          </p:cNvSpPr>
          <p:nvPr>
            <p:ph type="sldNum" sz="quarter" idx="5"/>
          </p:nvPr>
        </p:nvSpPr>
        <p:spPr/>
        <p:txBody>
          <a:bodyPr/>
          <a:lstStyle/>
          <a:p>
            <a:fld id="{3B4D1AA9-69D8-45AA-A3B7-83FEAF65AAFD}" type="slidenum">
              <a:rPr lang="en-US" smtClean="0"/>
              <a:t>14</a:t>
            </a:fld>
            <a:endParaRPr lang="en-US"/>
          </a:p>
        </p:txBody>
      </p:sp>
    </p:spTree>
    <p:extLst>
      <p:ext uri="{BB962C8B-B14F-4D97-AF65-F5344CB8AC3E}">
        <p14:creationId xmlns:p14="http://schemas.microsoft.com/office/powerpoint/2010/main" val="2123474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Brandi - Most oral </a:t>
            </a:r>
            <a:r>
              <a:rPr lang="en-US" dirty="0" err="1"/>
              <a:t>oncolytics</a:t>
            </a:r>
            <a:r>
              <a:rPr lang="en-US" dirty="0"/>
              <a:t> aren’t last minute for AL Rx. Scripts are typically sent with at least 4-5 day advance. We expedite each step of the process to prevent a delay. The average processing time is 3 ½ days from order entry to delivery. </a:t>
            </a:r>
          </a:p>
        </p:txBody>
      </p:sp>
      <p:sp>
        <p:nvSpPr>
          <p:cNvPr id="4" name="Slide Number Placeholder 3"/>
          <p:cNvSpPr>
            <a:spLocks noGrp="1"/>
          </p:cNvSpPr>
          <p:nvPr>
            <p:ph type="sldNum" sz="quarter" idx="5"/>
          </p:nvPr>
        </p:nvSpPr>
        <p:spPr/>
        <p:txBody>
          <a:bodyPr/>
          <a:lstStyle/>
          <a:p>
            <a:fld id="{3B4D1AA9-69D8-45AA-A3B7-83FEAF65AAFD}" type="slidenum">
              <a:rPr lang="en-US" smtClean="0"/>
              <a:t>15</a:t>
            </a:fld>
            <a:endParaRPr lang="en-US"/>
          </a:p>
        </p:txBody>
      </p:sp>
    </p:spTree>
    <p:extLst>
      <p:ext uri="{BB962C8B-B14F-4D97-AF65-F5344CB8AC3E}">
        <p14:creationId xmlns:p14="http://schemas.microsoft.com/office/powerpoint/2010/main" val="3728587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Q&amp;A: Kevin </a:t>
            </a:r>
            <a:r>
              <a:rPr lang="en-US"/>
              <a:t>field questions to panel </a:t>
            </a:r>
          </a:p>
        </p:txBody>
      </p:sp>
      <p:sp>
        <p:nvSpPr>
          <p:cNvPr id="4" name="Slide Number Placeholder 3"/>
          <p:cNvSpPr>
            <a:spLocks noGrp="1"/>
          </p:cNvSpPr>
          <p:nvPr>
            <p:ph type="sldNum" sz="quarter" idx="5"/>
          </p:nvPr>
        </p:nvSpPr>
        <p:spPr/>
        <p:txBody>
          <a:bodyPr/>
          <a:lstStyle/>
          <a:p>
            <a:fld id="{3B4D1AA9-69D8-45AA-A3B7-83FEAF65AAFD}" type="slidenum">
              <a:rPr lang="en-US" smtClean="0"/>
              <a:t>16</a:t>
            </a:fld>
            <a:endParaRPr lang="en-US"/>
          </a:p>
        </p:txBody>
      </p:sp>
    </p:spTree>
    <p:extLst>
      <p:ext uri="{BB962C8B-B14F-4D97-AF65-F5344CB8AC3E}">
        <p14:creationId xmlns:p14="http://schemas.microsoft.com/office/powerpoint/2010/main" val="220547553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Our next sessions are the concurrent Continuing Education breakout sessions from 4:30 – 5:30 pm Eastern</a:t>
            </a:r>
          </a:p>
          <a:p>
            <a:pPr marL="171450" indent="-171450">
              <a:buFont typeface="Arial" panose="020B0604020202020204" pitchFamily="34" charset="0"/>
              <a:buChar char="•"/>
            </a:pPr>
            <a:r>
              <a:rPr lang="en-US" dirty="0"/>
              <a:t>Please attend the session that you registered for by visiting the </a:t>
            </a:r>
            <a:r>
              <a:rPr lang="en-US" b="1" dirty="0"/>
              <a:t>auditorium</a:t>
            </a:r>
            <a:r>
              <a:rPr lang="en-US" dirty="0"/>
              <a:t> on virtual meeting site</a:t>
            </a:r>
          </a:p>
        </p:txBody>
      </p:sp>
      <p:sp>
        <p:nvSpPr>
          <p:cNvPr id="4" name="Slide Number Placeholder 3"/>
          <p:cNvSpPr>
            <a:spLocks noGrp="1"/>
          </p:cNvSpPr>
          <p:nvPr>
            <p:ph type="sldNum" sz="quarter" idx="5"/>
          </p:nvPr>
        </p:nvSpPr>
        <p:spPr/>
        <p:txBody>
          <a:bodyPr/>
          <a:lstStyle/>
          <a:p>
            <a:fld id="{3B4D1AA9-69D8-45AA-A3B7-83FEAF65AAFD}" type="slidenum">
              <a:rPr lang="en-US" smtClean="0"/>
              <a:t>17</a:t>
            </a:fld>
            <a:endParaRPr lang="en-US"/>
          </a:p>
        </p:txBody>
      </p:sp>
    </p:spTree>
    <p:extLst>
      <p:ext uri="{BB962C8B-B14F-4D97-AF65-F5344CB8AC3E}">
        <p14:creationId xmlns:p14="http://schemas.microsoft.com/office/powerpoint/2010/main" val="404540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Emily - M Health Fairview is the newly expanded collaboration among the University of Minnesota, University of Minnesota Physicians, and Fairview Health Services. The healthcare system combines the best of academic and community medicine -– expanding access to world-class, breakthrough care through our 10 hospitals and 60 clinics. </a:t>
            </a:r>
          </a:p>
          <a:p>
            <a:endParaRPr lang="en-US"/>
          </a:p>
          <a:p>
            <a:r>
              <a:rPr lang="en-US" dirty="0"/>
              <a:t>Brandi - Alabama</a:t>
            </a:r>
            <a:r>
              <a:rPr lang="en-US" baseline="0" dirty="0"/>
              <a:t> Oncology is a community-based practice that</a:t>
            </a:r>
            <a:r>
              <a:rPr lang="en-US" dirty="0"/>
              <a:t> provides patients with increased access to integrated</a:t>
            </a:r>
            <a:r>
              <a:rPr lang="en-US" dirty="0">
                <a:solidFill>
                  <a:srgbClr val="000000"/>
                </a:solidFill>
                <a:latin typeface="Calibri"/>
                <a:cs typeface="Calibri"/>
              </a:rPr>
              <a:t>, evidence-based cancer care and clinical research throughout central Alabama. Our seven locations have a total of </a:t>
            </a:r>
            <a:r>
              <a:rPr lang="en-US" dirty="0"/>
              <a:t>18 medical oncologists, 2 gynecologic oncologists, 1 general oncology surgeon, 1 hepatobiliary/pancreatic surgeon, 3 advanced practitioners​​, as well as numerous nurses and support staff. </a:t>
            </a:r>
            <a:endParaRPr lang="en-US">
              <a:cs typeface="Calibri"/>
            </a:endParaRPr>
          </a:p>
        </p:txBody>
      </p:sp>
      <p:sp>
        <p:nvSpPr>
          <p:cNvPr id="4" name="Slide Number Placeholder 3"/>
          <p:cNvSpPr>
            <a:spLocks noGrp="1"/>
          </p:cNvSpPr>
          <p:nvPr>
            <p:ph type="sldNum" sz="quarter" idx="10"/>
          </p:nvPr>
        </p:nvSpPr>
        <p:spPr/>
        <p:txBody>
          <a:bodyPr/>
          <a:lstStyle/>
          <a:p>
            <a:fld id="{3B4D1AA9-69D8-45AA-A3B7-83FEAF65AAFD}" type="slidenum">
              <a:rPr lang="en-US" smtClean="0"/>
              <a:t>2</a:t>
            </a:fld>
            <a:endParaRPr lang="en-US"/>
          </a:p>
        </p:txBody>
      </p:sp>
    </p:spTree>
    <p:extLst>
      <p:ext uri="{BB962C8B-B14F-4D97-AF65-F5344CB8AC3E}">
        <p14:creationId xmlns:p14="http://schemas.microsoft.com/office/powerpoint/2010/main" val="229499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 ~Talk about difference in Pharmacy Coordinators – more responsibilities, etc.</a:t>
            </a:r>
          </a:p>
          <a:p>
            <a:r>
              <a:rPr lang="en-US">
                <a:cs typeface="Calibri"/>
              </a:rPr>
              <a:t>~At our largest infusion pharmacy site, we see roughly 150 Oncology and Non-Oncology patients per day (infusions); roughly 200 clinic visits</a:t>
            </a:r>
          </a:p>
          <a:p>
            <a:r>
              <a:rPr lang="en-US">
                <a:cs typeface="Calibri"/>
              </a:rPr>
              <a:t>~Learners (12-15 APPE's/year, IPPE's, PGY1 rotations as well</a:t>
            </a:r>
          </a:p>
          <a:p>
            <a:r>
              <a:rPr lang="en-US">
                <a:cs typeface="Calibri"/>
              </a:rPr>
              <a:t>~Joint Commission &amp; Commission on Cancer</a:t>
            </a:r>
          </a:p>
        </p:txBody>
      </p:sp>
      <p:sp>
        <p:nvSpPr>
          <p:cNvPr id="4" name="Slide Number Placeholder 3"/>
          <p:cNvSpPr>
            <a:spLocks noGrp="1"/>
          </p:cNvSpPr>
          <p:nvPr>
            <p:ph type="sldNum" sz="quarter" idx="10"/>
          </p:nvPr>
        </p:nvSpPr>
        <p:spPr/>
        <p:txBody>
          <a:bodyPr/>
          <a:lstStyle/>
          <a:p>
            <a:fld id="{3B4D1AA9-69D8-45AA-A3B7-83FEAF65AAFD}" type="slidenum">
              <a:rPr lang="en-US" smtClean="0"/>
              <a:t>3</a:t>
            </a:fld>
            <a:endParaRPr lang="en-US"/>
          </a:p>
        </p:txBody>
      </p:sp>
    </p:spTree>
    <p:extLst>
      <p:ext uri="{BB962C8B-B14F-4D97-AF65-F5344CB8AC3E}">
        <p14:creationId xmlns:p14="http://schemas.microsoft.com/office/powerpoint/2010/main" val="7680179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Emily -Compounding and Repackaging - pre-medication compounding</a:t>
            </a:r>
          </a:p>
          <a:p>
            <a:r>
              <a:rPr lang="en-US">
                <a:cs typeface="Calibri"/>
              </a:rPr>
              <a:t>-Utilize Surface Pro Tablets at each hood</a:t>
            </a:r>
          </a:p>
        </p:txBody>
      </p:sp>
      <p:sp>
        <p:nvSpPr>
          <p:cNvPr id="4" name="Slide Number Placeholder 3"/>
          <p:cNvSpPr>
            <a:spLocks noGrp="1"/>
          </p:cNvSpPr>
          <p:nvPr>
            <p:ph type="sldNum" sz="quarter" idx="5"/>
          </p:nvPr>
        </p:nvSpPr>
        <p:spPr/>
        <p:txBody>
          <a:bodyPr/>
          <a:lstStyle/>
          <a:p>
            <a:fld id="{3B4D1AA9-69D8-45AA-A3B7-83FEAF65AAFD}" type="slidenum">
              <a:rPr lang="en-US" smtClean="0"/>
              <a:t>4</a:t>
            </a:fld>
            <a:endParaRPr lang="en-US"/>
          </a:p>
        </p:txBody>
      </p:sp>
    </p:spTree>
    <p:extLst>
      <p:ext uri="{BB962C8B-B14F-4D97-AF65-F5344CB8AC3E}">
        <p14:creationId xmlns:p14="http://schemas.microsoft.com/office/powerpoint/2010/main" val="4025312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endParaRPr lang="en-US"/>
          </a:p>
        </p:txBody>
      </p:sp>
      <p:sp>
        <p:nvSpPr>
          <p:cNvPr id="4" name="Slide Number Placeholder 3"/>
          <p:cNvSpPr>
            <a:spLocks noGrp="1"/>
          </p:cNvSpPr>
          <p:nvPr>
            <p:ph type="sldNum" sz="quarter" idx="5"/>
          </p:nvPr>
        </p:nvSpPr>
        <p:spPr/>
        <p:txBody>
          <a:bodyPr/>
          <a:lstStyle/>
          <a:p>
            <a:fld id="{3B4D1AA9-69D8-45AA-A3B7-83FEAF65AAFD}" type="slidenum">
              <a:rPr lang="en-US" smtClean="0"/>
              <a:t>5</a:t>
            </a:fld>
            <a:endParaRPr lang="en-US"/>
          </a:p>
        </p:txBody>
      </p:sp>
    </p:spTree>
    <p:extLst>
      <p:ext uri="{BB962C8B-B14F-4D97-AF65-F5344CB8AC3E}">
        <p14:creationId xmlns:p14="http://schemas.microsoft.com/office/powerpoint/2010/main" val="36802942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Paul - If we don’t have it in stock, we can use our health system network to obtain the medication. </a:t>
            </a:r>
          </a:p>
        </p:txBody>
      </p:sp>
      <p:sp>
        <p:nvSpPr>
          <p:cNvPr id="4" name="Slide Number Placeholder 3"/>
          <p:cNvSpPr>
            <a:spLocks noGrp="1"/>
          </p:cNvSpPr>
          <p:nvPr>
            <p:ph type="sldNum" sz="quarter" idx="5"/>
          </p:nvPr>
        </p:nvSpPr>
        <p:spPr/>
        <p:txBody>
          <a:bodyPr/>
          <a:lstStyle/>
          <a:p>
            <a:fld id="{3B4D1AA9-69D8-45AA-A3B7-83FEAF65AAFD}" type="slidenum">
              <a:rPr lang="en-US" smtClean="0"/>
              <a:t>6</a:t>
            </a:fld>
            <a:endParaRPr lang="en-US"/>
          </a:p>
        </p:txBody>
      </p:sp>
    </p:spTree>
    <p:extLst>
      <p:ext uri="{BB962C8B-B14F-4D97-AF65-F5344CB8AC3E}">
        <p14:creationId xmlns:p14="http://schemas.microsoft.com/office/powerpoint/2010/main" val="1553850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 -Filling onsite – reduce waste, you know the patient received the drug, properly counseled, we have a variance to counsel on behalf of the retail pharmacy in the building</a:t>
            </a:r>
          </a:p>
          <a:p>
            <a:r>
              <a:rPr lang="en-US">
                <a:cs typeface="Calibri"/>
              </a:rPr>
              <a:t>-Contingent on patients' insurance – we can fill roughly 2/3 through the Fairview network</a:t>
            </a:r>
          </a:p>
          <a:p>
            <a:r>
              <a:rPr lang="en-US"/>
              <a:t>-Flagged and patient worked up in advanced (including infusion intake/OC liaisons); intake and liaison report back to RPH that the patient is good with coverage separately</a:t>
            </a:r>
            <a:endParaRPr lang="en-US">
              <a:cs typeface="Calibri"/>
            </a:endParaRPr>
          </a:p>
          <a:p>
            <a:endParaRPr lang="en-US">
              <a:cs typeface="Calibri"/>
            </a:endParaRPr>
          </a:p>
        </p:txBody>
      </p:sp>
      <p:sp>
        <p:nvSpPr>
          <p:cNvPr id="4" name="Slide Number Placeholder 3"/>
          <p:cNvSpPr>
            <a:spLocks noGrp="1"/>
          </p:cNvSpPr>
          <p:nvPr>
            <p:ph type="sldNum" sz="quarter" idx="5"/>
          </p:nvPr>
        </p:nvSpPr>
        <p:spPr/>
        <p:txBody>
          <a:bodyPr/>
          <a:lstStyle/>
          <a:p>
            <a:fld id="{3B4D1AA9-69D8-45AA-A3B7-83FEAF65AAFD}" type="slidenum">
              <a:rPr lang="en-US" smtClean="0"/>
              <a:t>7</a:t>
            </a:fld>
            <a:endParaRPr lang="en-US"/>
          </a:p>
        </p:txBody>
      </p:sp>
    </p:spTree>
    <p:extLst>
      <p:ext uri="{BB962C8B-B14F-4D97-AF65-F5344CB8AC3E}">
        <p14:creationId xmlns:p14="http://schemas.microsoft.com/office/powerpoint/2010/main" val="39630078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Paul -CNR – build formulations that include references within Epic for stability. It will automatically print RPH/</a:t>
            </a:r>
            <a:r>
              <a:rPr lang="en-US" err="1">
                <a:cs typeface="Calibri"/>
              </a:rPr>
              <a:t>CPhT</a:t>
            </a:r>
            <a:r>
              <a:rPr lang="en-US">
                <a:cs typeface="Calibri"/>
              </a:rPr>
              <a:t> initials on label. It can distinguish the medication, cannot distinguish the dose. No picture capture on these yet.</a:t>
            </a:r>
          </a:p>
          <a:p>
            <a:r>
              <a:rPr lang="en-US">
                <a:cs typeface="Calibri"/>
              </a:rPr>
              <a:t>Paul-CNR also used for serial dilutions for oxaliplatin/carboplatin desensitization</a:t>
            </a:r>
          </a:p>
          <a:p>
            <a:r>
              <a:rPr lang="en-US">
                <a:cs typeface="Calibri"/>
              </a:rPr>
              <a:t>Paul -We prepare cheaper hazardous medications in advance to efficiently handle the "bottle necks" throughout the day</a:t>
            </a:r>
          </a:p>
          <a:p>
            <a:r>
              <a:rPr lang="en-US">
                <a:cs typeface="Calibri"/>
              </a:rPr>
              <a:t>Emily-We reference USP 797 and 800 for system policies and procedures that are specific to acute care (iso 7 environments) and segregated compounding areas (infusion pharmacies). Standard cleaning products and procedures across system</a:t>
            </a:r>
          </a:p>
          <a:p>
            <a:endParaRPr lang="en-US">
              <a:cs typeface="Calibri"/>
            </a:endParaRPr>
          </a:p>
        </p:txBody>
      </p:sp>
      <p:sp>
        <p:nvSpPr>
          <p:cNvPr id="4" name="Slide Number Placeholder 3"/>
          <p:cNvSpPr>
            <a:spLocks noGrp="1"/>
          </p:cNvSpPr>
          <p:nvPr>
            <p:ph type="sldNum" sz="quarter" idx="5"/>
          </p:nvPr>
        </p:nvSpPr>
        <p:spPr/>
        <p:txBody>
          <a:bodyPr/>
          <a:lstStyle/>
          <a:p>
            <a:fld id="{3B4D1AA9-69D8-45AA-A3B7-83FEAF65AAFD}" type="slidenum">
              <a:rPr lang="en-US" smtClean="0"/>
              <a:t>8</a:t>
            </a:fld>
            <a:endParaRPr lang="en-US"/>
          </a:p>
        </p:txBody>
      </p:sp>
    </p:spTree>
    <p:extLst>
      <p:ext uri="{BB962C8B-B14F-4D97-AF65-F5344CB8AC3E}">
        <p14:creationId xmlns:p14="http://schemas.microsoft.com/office/powerpoint/2010/main" val="249358648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Emily</a:t>
            </a:r>
          </a:p>
        </p:txBody>
      </p:sp>
      <p:sp>
        <p:nvSpPr>
          <p:cNvPr id="4" name="Slide Number Placeholder 3"/>
          <p:cNvSpPr>
            <a:spLocks noGrp="1"/>
          </p:cNvSpPr>
          <p:nvPr>
            <p:ph type="sldNum" sz="quarter" idx="5"/>
          </p:nvPr>
        </p:nvSpPr>
        <p:spPr/>
        <p:txBody>
          <a:bodyPr/>
          <a:lstStyle/>
          <a:p>
            <a:fld id="{3B4D1AA9-69D8-45AA-A3B7-83FEAF65AAFD}" type="slidenum">
              <a:rPr lang="en-US" smtClean="0"/>
              <a:t>9</a:t>
            </a:fld>
            <a:endParaRPr lang="en-US"/>
          </a:p>
        </p:txBody>
      </p:sp>
    </p:spTree>
    <p:extLst>
      <p:ext uri="{BB962C8B-B14F-4D97-AF65-F5344CB8AC3E}">
        <p14:creationId xmlns:p14="http://schemas.microsoft.com/office/powerpoint/2010/main" val="399222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88952"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698170" y="3425372"/>
            <a:ext cx="8258629" cy="1016001"/>
          </a:xfrm>
        </p:spPr>
        <p:txBody>
          <a:bodyPr anchor="b"/>
          <a:lstStyle>
            <a:lvl1pPr algn="l">
              <a:defRPr sz="4400"/>
            </a:lvl1pPr>
          </a:lstStyle>
          <a:p>
            <a:r>
              <a:rPr lang="en-US"/>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4682465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D9DA76D-FFB0-40E8-9911-4F202A8467C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768594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4B6E37-BD9B-48C3-ABEF-05CD58F388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3A258C7-1DDC-47F3-B4CE-71BFD523F09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DAFFF6B-6166-4617-BBE1-E9E05FC4631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pic>
        <p:nvPicPr>
          <p:cNvPr id="9" name="Picture 8">
            <a:extLst>
              <a:ext uri="{FF2B5EF4-FFF2-40B4-BE49-F238E27FC236}">
                <a16:creationId xmlns:a16="http://schemas.microsoft.com/office/drawing/2014/main" id="{F1C765C3-CD12-40F9-B0ED-DF62D5228E8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2239554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5373A767-1A65-4598-ABA6-0F8137DBB34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F05D12F-40A5-44D5-A6E5-AE30C8D8343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7FE3EB3-DDCF-4315-8E91-4C2C6480EE5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74D2DF38-7024-4433-B942-170D55E7215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Tree>
    <p:extLst>
      <p:ext uri="{BB962C8B-B14F-4D97-AF65-F5344CB8AC3E}">
        <p14:creationId xmlns:p14="http://schemas.microsoft.com/office/powerpoint/2010/main" val="26112380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A26E730-A784-42B1-8217-5B61C01EE6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325660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872343" y="3425372"/>
            <a:ext cx="8019143" cy="1016001"/>
          </a:xfrm>
        </p:spPr>
        <p:txBody>
          <a:bodyPr anchor="b"/>
          <a:lstStyle>
            <a:lvl1pPr algn="l">
              <a:defRPr sz="4400"/>
            </a:lvl1pPr>
          </a:lstStyle>
          <a:p>
            <a:r>
              <a:rPr lang="en-US"/>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258768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2BBD467F-E1F0-4ECF-8C02-1C3F248F3F0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0"/>
            <a:ext cx="12188950" cy="6857999"/>
          </a:xfrm>
          <a:prstGeom prst="rect">
            <a:avLst/>
          </a:prstGeom>
        </p:spPr>
      </p:pic>
      <p:sp>
        <p:nvSpPr>
          <p:cNvPr id="2" name="Title 1">
            <a:extLst>
              <a:ext uri="{FF2B5EF4-FFF2-40B4-BE49-F238E27FC236}">
                <a16:creationId xmlns:a16="http://schemas.microsoft.com/office/drawing/2014/main" id="{8416B819-C500-4D9B-BAC7-FADDC4351488}"/>
              </a:ext>
            </a:extLst>
          </p:cNvPr>
          <p:cNvSpPr>
            <a:spLocks noGrp="1"/>
          </p:cNvSpPr>
          <p:nvPr>
            <p:ph type="ctrTitle" hasCustomPrompt="1"/>
          </p:nvPr>
        </p:nvSpPr>
        <p:spPr>
          <a:xfrm>
            <a:off x="1545771" y="3425372"/>
            <a:ext cx="8345715" cy="1016001"/>
          </a:xfrm>
        </p:spPr>
        <p:txBody>
          <a:bodyPr anchor="b"/>
          <a:lstStyle>
            <a:lvl1pPr algn="l">
              <a:defRPr sz="4400"/>
            </a:lvl1pPr>
          </a:lstStyle>
          <a:p>
            <a:r>
              <a:rPr lang="en-US"/>
              <a:t>Click to edit Title</a:t>
            </a:r>
          </a:p>
        </p:txBody>
      </p:sp>
      <p:sp>
        <p:nvSpPr>
          <p:cNvPr id="3" name="Subtitle 2">
            <a:extLst>
              <a:ext uri="{FF2B5EF4-FFF2-40B4-BE49-F238E27FC236}">
                <a16:creationId xmlns:a16="http://schemas.microsoft.com/office/drawing/2014/main" id="{498548A1-5DC0-4D5E-A23D-6966C17F6ABA}"/>
              </a:ext>
            </a:extLst>
          </p:cNvPr>
          <p:cNvSpPr>
            <a:spLocks noGrp="1"/>
          </p:cNvSpPr>
          <p:nvPr>
            <p:ph type="subTitle" idx="1"/>
          </p:nvPr>
        </p:nvSpPr>
        <p:spPr>
          <a:xfrm>
            <a:off x="4397829" y="5140553"/>
            <a:ext cx="6574970" cy="16557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4686005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663D1B-D86F-4466-9D79-73BDFB1B46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0D39C0C-5364-42EB-B223-154BB382C39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Picture 7">
            <a:extLst>
              <a:ext uri="{FF2B5EF4-FFF2-40B4-BE49-F238E27FC236}">
                <a16:creationId xmlns:a16="http://schemas.microsoft.com/office/drawing/2014/main" id="{3770A9FF-F6A7-4BAA-ADFB-1ABAA7A4F75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1490278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2113C-B9B7-46BF-8AFC-A0C37495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15C4EF2C-C5E0-441F-8A75-191980AF818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B45C56B9-B411-4F86-953B-FC6974A46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292400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52113C-B9B7-46BF-8AFC-A0C374953B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7" name="Title 6">
            <a:extLst>
              <a:ext uri="{FF2B5EF4-FFF2-40B4-BE49-F238E27FC236}">
                <a16:creationId xmlns:a16="http://schemas.microsoft.com/office/drawing/2014/main" id="{15C4EF2C-C5E0-441F-8A75-191980AF8180}"/>
              </a:ext>
            </a:extLst>
          </p:cNvPr>
          <p:cNvSpPr>
            <a:spLocks noGrp="1"/>
          </p:cNvSpPr>
          <p:nvPr>
            <p:ph type="title"/>
          </p:nvPr>
        </p:nvSpPr>
        <p:spPr/>
        <p:txBody>
          <a:bodyPr/>
          <a:lstStyle/>
          <a:p>
            <a:r>
              <a:rPr lang="en-US"/>
              <a:t>Click to edit Master title style</a:t>
            </a:r>
          </a:p>
        </p:txBody>
      </p:sp>
      <p:pic>
        <p:nvPicPr>
          <p:cNvPr id="9" name="Picture 8">
            <a:extLst>
              <a:ext uri="{FF2B5EF4-FFF2-40B4-BE49-F238E27FC236}">
                <a16:creationId xmlns:a16="http://schemas.microsoft.com/office/drawing/2014/main" id="{B45C56B9-B411-4F86-953B-FC6974A4699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5" y="0"/>
            <a:ext cx="12188950" cy="6857999"/>
          </a:xfrm>
          <a:prstGeom prst="rect">
            <a:avLst/>
          </a:prstGeom>
        </p:spPr>
      </p:pic>
    </p:spTree>
    <p:extLst>
      <p:ext uri="{BB962C8B-B14F-4D97-AF65-F5344CB8AC3E}">
        <p14:creationId xmlns:p14="http://schemas.microsoft.com/office/powerpoint/2010/main" val="9023449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09BB91-51DB-4138-B59A-B92B83BCDE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2FEA617-C695-4ED3-BD60-A780A2266CC5}"/>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5546025-7D25-4D49-BB37-A6EE47151C2E}"/>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AE8540BC-968F-42FB-8151-E6F9FF1FDB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8000"/>
          </a:xfrm>
          <a:prstGeom prst="rect">
            <a:avLst/>
          </a:prstGeom>
        </p:spPr>
      </p:pic>
    </p:spTree>
    <p:extLst>
      <p:ext uri="{BB962C8B-B14F-4D97-AF65-F5344CB8AC3E}">
        <p14:creationId xmlns:p14="http://schemas.microsoft.com/office/powerpoint/2010/main" val="1194730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8C5476-CA81-4075-A47F-E1773BD2AD9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063A139-90F2-4589-9ED8-B7E133355C3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BC560F9-95D8-46D4-9326-4C5C5F3C8DAD}"/>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E1B9933-44BB-4182-9A1E-C47E79017EE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69919EB-5DF5-4612-A992-E4C8AF5D01E8}"/>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11" name="Picture 10">
            <a:extLst>
              <a:ext uri="{FF2B5EF4-FFF2-40B4-BE49-F238E27FC236}">
                <a16:creationId xmlns:a16="http://schemas.microsoft.com/office/drawing/2014/main" id="{82262C58-A7E8-46AB-A43A-EE704C039B6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Tree>
    <p:extLst>
      <p:ext uri="{BB962C8B-B14F-4D97-AF65-F5344CB8AC3E}">
        <p14:creationId xmlns:p14="http://schemas.microsoft.com/office/powerpoint/2010/main" val="14584434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87A325CD-179A-4D72-93A3-372B3C0BB18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4" y="0"/>
            <a:ext cx="12188952" cy="6857999"/>
          </a:xfrm>
          <a:prstGeom prst="rect">
            <a:avLst/>
          </a:prstGeom>
        </p:spPr>
      </p:pic>
      <p:sp>
        <p:nvSpPr>
          <p:cNvPr id="2" name="Title 1">
            <a:extLst>
              <a:ext uri="{FF2B5EF4-FFF2-40B4-BE49-F238E27FC236}">
                <a16:creationId xmlns:a16="http://schemas.microsoft.com/office/drawing/2014/main" id="{1AC33AD2-5D82-42CB-8B17-23A5FB2BE61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4945011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11E1038-254A-4B03-B309-35C07A794B6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52633C2E-277B-4060-B202-7219F88DA09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07880371"/>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61" r:id="rId3"/>
    <p:sldLayoutId id="2147483650" r:id="rId4"/>
    <p:sldLayoutId id="2147483651" r:id="rId5"/>
    <p:sldLayoutId id="2147483663" r:id="rId6"/>
    <p:sldLayoutId id="2147483652" r:id="rId7"/>
    <p:sldLayoutId id="2147483653" r:id="rId8"/>
    <p:sldLayoutId id="2147483654" r:id="rId9"/>
    <p:sldLayoutId id="2147483655" r:id="rId10"/>
    <p:sldLayoutId id="2147483656" r:id="rId11"/>
    <p:sldLayoutId id="2147483657" r:id="rId12"/>
    <p:sldLayoutId id="2147483662" r:id="rId13"/>
  </p:sldLayoutIdLst>
  <p:txStyles>
    <p:titleStyle>
      <a:lvl1pPr algn="l" defTabSz="914400" rtl="0" eaLnBrk="1" latinLnBrk="0" hangingPunct="1">
        <a:lnSpc>
          <a:spcPct val="90000"/>
        </a:lnSpc>
        <a:spcBef>
          <a:spcPct val="0"/>
        </a:spcBef>
        <a:buNone/>
        <a:defRPr lang="en-US" sz="4800" kern="1200" dirty="0">
          <a:solidFill>
            <a:srgbClr val="1D6195"/>
          </a:solidFill>
          <a:latin typeface="Trebuchet MS" panose="020B0603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CACE3"/>
          </a:solidFill>
          <a:latin typeface="Trebuchet MS" panose="020B0603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EB666-4846-43F6-86AB-99C79E1E5CE3}"/>
              </a:ext>
            </a:extLst>
          </p:cNvPr>
          <p:cNvSpPr>
            <a:spLocks noGrp="1"/>
          </p:cNvSpPr>
          <p:nvPr>
            <p:ph type="ctrTitle"/>
          </p:nvPr>
        </p:nvSpPr>
        <p:spPr>
          <a:xfrm>
            <a:off x="1839433" y="3317358"/>
            <a:ext cx="8138631" cy="1499191"/>
          </a:xfrm>
        </p:spPr>
        <p:txBody>
          <a:bodyPr/>
          <a:lstStyle/>
          <a:p>
            <a:r>
              <a:rPr lang="en-US" dirty="0"/>
              <a:t>IV &amp; Oral Best Practice Coordination</a:t>
            </a:r>
          </a:p>
        </p:txBody>
      </p:sp>
      <p:sp>
        <p:nvSpPr>
          <p:cNvPr id="3" name="Subtitle 2">
            <a:extLst>
              <a:ext uri="{FF2B5EF4-FFF2-40B4-BE49-F238E27FC236}">
                <a16:creationId xmlns:a16="http://schemas.microsoft.com/office/drawing/2014/main" id="{964F2E4B-8718-4105-A608-A674B5A07465}"/>
              </a:ext>
            </a:extLst>
          </p:cNvPr>
          <p:cNvSpPr>
            <a:spLocks noGrp="1"/>
          </p:cNvSpPr>
          <p:nvPr>
            <p:ph type="subTitle" idx="1"/>
          </p:nvPr>
        </p:nvSpPr>
        <p:spPr/>
        <p:txBody>
          <a:bodyPr vert="horz" lIns="91440" tIns="45720" rIns="91440" bIns="45720" rtlCol="0" anchor="t">
            <a:normAutofit fontScale="92500" lnSpcReduction="10000"/>
          </a:bodyPr>
          <a:lstStyle/>
          <a:p>
            <a:r>
              <a:rPr lang="en-US" dirty="0">
                <a:latin typeface="Trebuchet MS"/>
                <a:cs typeface="Arial"/>
              </a:rPr>
              <a:t>Emily </a:t>
            </a:r>
            <a:r>
              <a:rPr lang="en-US" dirty="0" err="1">
                <a:latin typeface="Trebuchet MS"/>
                <a:cs typeface="Arial"/>
              </a:rPr>
              <a:t>Zimdars</a:t>
            </a:r>
            <a:r>
              <a:rPr lang="en-US" dirty="0">
                <a:latin typeface="Trebuchet MS"/>
                <a:cs typeface="Arial"/>
              </a:rPr>
              <a:t>, BA, CPhT, M Health Fairview</a:t>
            </a:r>
          </a:p>
          <a:p>
            <a:r>
              <a:rPr lang="en-US" dirty="0">
                <a:latin typeface="Trebuchet MS"/>
                <a:cs typeface="Arial"/>
              </a:rPr>
              <a:t>Paul Morales, PharmD, BCOP, M Health Fairview</a:t>
            </a:r>
          </a:p>
          <a:p>
            <a:r>
              <a:rPr lang="en-US" dirty="0">
                <a:latin typeface="Trebuchet MS"/>
                <a:cs typeface="Arial"/>
              </a:rPr>
              <a:t>Brandi </a:t>
            </a:r>
            <a:r>
              <a:rPr lang="en-US" dirty="0" err="1">
                <a:latin typeface="Trebuchet MS"/>
                <a:cs typeface="Arial"/>
              </a:rPr>
              <a:t>Gudwien</a:t>
            </a:r>
            <a:r>
              <a:rPr lang="en-US" dirty="0">
                <a:latin typeface="Trebuchet MS"/>
                <a:cs typeface="Arial"/>
              </a:rPr>
              <a:t>, CPhT, Alabama Oncology</a:t>
            </a:r>
          </a:p>
          <a:p>
            <a:r>
              <a:rPr lang="en-US" dirty="0">
                <a:latin typeface="Trebuchet MS"/>
                <a:cs typeface="Arial"/>
              </a:rPr>
              <a:t>Austin Cox, PharmD, Alabama Oncology</a:t>
            </a:r>
          </a:p>
        </p:txBody>
      </p:sp>
    </p:spTree>
    <p:extLst>
      <p:ext uri="{BB962C8B-B14F-4D97-AF65-F5344CB8AC3E}">
        <p14:creationId xmlns:p14="http://schemas.microsoft.com/office/powerpoint/2010/main" val="33202594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able&#10;&#10;Description automatically generated">
            <a:extLst>
              <a:ext uri="{FF2B5EF4-FFF2-40B4-BE49-F238E27FC236}">
                <a16:creationId xmlns:a16="http://schemas.microsoft.com/office/drawing/2014/main" id="{860562A3-4781-4D4F-BAA6-C9A24467B310}"/>
              </a:ext>
            </a:extLst>
          </p:cNvPr>
          <p:cNvPicPr>
            <a:picLocks noChangeAspect="1"/>
          </p:cNvPicPr>
          <p:nvPr/>
        </p:nvPicPr>
        <p:blipFill>
          <a:blip r:embed="rId3"/>
          <a:stretch>
            <a:fillRect/>
          </a:stretch>
        </p:blipFill>
        <p:spPr>
          <a:xfrm>
            <a:off x="50800" y="541908"/>
            <a:ext cx="12090400" cy="5621784"/>
          </a:xfrm>
          <a:prstGeom prst="rect">
            <a:avLst/>
          </a:prstGeom>
        </p:spPr>
      </p:pic>
    </p:spTree>
    <p:extLst>
      <p:ext uri="{BB962C8B-B14F-4D97-AF65-F5344CB8AC3E}">
        <p14:creationId xmlns:p14="http://schemas.microsoft.com/office/powerpoint/2010/main" val="7785876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449128-352E-4868-8E90-1DFE3A1D3970}"/>
              </a:ext>
            </a:extLst>
          </p:cNvPr>
          <p:cNvSpPr>
            <a:spLocks noGrp="1"/>
          </p:cNvSpPr>
          <p:nvPr>
            <p:ph type="title"/>
          </p:nvPr>
        </p:nvSpPr>
        <p:spPr/>
        <p:txBody>
          <a:bodyPr/>
          <a:lstStyle/>
          <a:p>
            <a:r>
              <a:rPr lang="en-US" dirty="0"/>
              <a:t>Oral – Alabama Rx</a:t>
            </a:r>
          </a:p>
        </p:txBody>
      </p:sp>
      <p:sp>
        <p:nvSpPr>
          <p:cNvPr id="2" name="Text Placeholder 1">
            <a:extLst>
              <a:ext uri="{FF2B5EF4-FFF2-40B4-BE49-F238E27FC236}">
                <a16:creationId xmlns:a16="http://schemas.microsoft.com/office/drawing/2014/main" id="{47A321C4-5740-4439-A44B-F5019442DAB0}"/>
              </a:ext>
            </a:extLst>
          </p:cNvPr>
          <p:cNvSpPr>
            <a:spLocks noGrp="1"/>
          </p:cNvSpPr>
          <p:nvPr>
            <p:ph type="body" idx="4294967295"/>
          </p:nvPr>
        </p:nvSpPr>
        <p:spPr>
          <a:xfrm>
            <a:off x="792073" y="1693035"/>
            <a:ext cx="10515600" cy="3603625"/>
          </a:xfrm>
        </p:spPr>
        <p:txBody>
          <a:bodyPr vert="horz" lIns="91440" tIns="45720" rIns="91440" bIns="45720" rtlCol="0" anchor="t">
            <a:normAutofit/>
          </a:bodyPr>
          <a:lstStyle/>
          <a:p>
            <a:pPr marL="342900" indent="-342900" fontAlgn="base"/>
            <a:r>
              <a:rPr lang="en-US" dirty="0">
                <a:latin typeface="Trebuchet MS"/>
                <a:cs typeface="Arial"/>
              </a:rPr>
              <a:t>Medically-integrated dispensing oral </a:t>
            </a:r>
            <a:br>
              <a:rPr lang="en-US" dirty="0">
                <a:latin typeface="Trebuchet MS"/>
                <a:cs typeface="Arial"/>
              </a:rPr>
            </a:br>
            <a:r>
              <a:rPr lang="en-US" dirty="0">
                <a:latin typeface="Trebuchet MS"/>
                <a:cs typeface="Arial"/>
              </a:rPr>
              <a:t>pharmacy for Alabama Oncology</a:t>
            </a:r>
          </a:p>
          <a:p>
            <a:pPr marL="342900" indent="-342900" fontAlgn="base"/>
            <a:r>
              <a:rPr lang="en-US" dirty="0">
                <a:latin typeface="Trebuchet MS"/>
                <a:cs typeface="Arial"/>
              </a:rPr>
              <a:t>Services all 7 clinic sites, including supportive care ​​</a:t>
            </a:r>
          </a:p>
          <a:p>
            <a:pPr marL="342900" indent="-342900" fontAlgn="base"/>
            <a:r>
              <a:rPr lang="en-US" dirty="0">
                <a:latin typeface="Trebuchet MS"/>
                <a:cs typeface="Arial"/>
              </a:rPr>
              <a:t>1 Pharmacist​, 3 Certified Pharmacy Technicians / Patient Advocates</a:t>
            </a:r>
          </a:p>
          <a:p>
            <a:pPr marL="342900" indent="-342900"/>
            <a:r>
              <a:rPr lang="en-US" dirty="0">
                <a:latin typeface="Trebuchet MS"/>
                <a:cs typeface="Arial"/>
              </a:rPr>
              <a:t>Internal courier service</a:t>
            </a:r>
          </a:p>
          <a:p>
            <a:pPr marL="342900" indent="-342900" fontAlgn="base"/>
            <a:r>
              <a:rPr lang="en-US" dirty="0">
                <a:latin typeface="Trebuchet MS"/>
                <a:cs typeface="Arial"/>
              </a:rPr>
              <a:t>URAC and ACHC accredited</a:t>
            </a:r>
          </a:p>
          <a:p>
            <a:endParaRPr lang="en-US" dirty="0"/>
          </a:p>
        </p:txBody>
      </p:sp>
      <p:pic>
        <p:nvPicPr>
          <p:cNvPr id="4" name="Picture 4" descr="Logo, company name&#10;&#10;Description automatically generated">
            <a:extLst>
              <a:ext uri="{FF2B5EF4-FFF2-40B4-BE49-F238E27FC236}">
                <a16:creationId xmlns:a16="http://schemas.microsoft.com/office/drawing/2014/main" id="{86D2FA9F-8E15-4AE2-9C69-EECA988C17D7}"/>
              </a:ext>
            </a:extLst>
          </p:cNvPr>
          <p:cNvPicPr>
            <a:picLocks noChangeAspect="1"/>
          </p:cNvPicPr>
          <p:nvPr/>
        </p:nvPicPr>
        <p:blipFill>
          <a:blip r:embed="rId3"/>
          <a:stretch>
            <a:fillRect/>
          </a:stretch>
        </p:blipFill>
        <p:spPr>
          <a:xfrm>
            <a:off x="8577247" y="4307697"/>
            <a:ext cx="2524496" cy="1108155"/>
          </a:xfrm>
          <a:prstGeom prst="rect">
            <a:avLst/>
          </a:prstGeom>
        </p:spPr>
      </p:pic>
    </p:spTree>
    <p:extLst>
      <p:ext uri="{BB962C8B-B14F-4D97-AF65-F5344CB8AC3E}">
        <p14:creationId xmlns:p14="http://schemas.microsoft.com/office/powerpoint/2010/main" val="242822224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18761-DAEF-4487-9B85-3834A5D9E606}"/>
              </a:ext>
            </a:extLst>
          </p:cNvPr>
          <p:cNvSpPr>
            <a:spLocks noGrp="1"/>
          </p:cNvSpPr>
          <p:nvPr>
            <p:ph type="body" idx="1"/>
          </p:nvPr>
        </p:nvSpPr>
        <p:spPr>
          <a:xfrm>
            <a:off x="831850" y="1554616"/>
            <a:ext cx="10515600" cy="4535035"/>
          </a:xfrm>
        </p:spPr>
        <p:txBody>
          <a:bodyPr vert="horz" lIns="91440" tIns="45720" rIns="91440" bIns="45720" rtlCol="0" anchor="t">
            <a:normAutofit/>
          </a:bodyPr>
          <a:lstStyle/>
          <a:p>
            <a:pPr marL="342900" lvl="0" indent="-342900" fontAlgn="base">
              <a:buFont typeface="Arial" panose="020B0604020202020204" pitchFamily="34" charset="0"/>
              <a:buChar char="•"/>
            </a:pPr>
            <a:r>
              <a:rPr lang="en-US" dirty="0" err="1">
                <a:solidFill>
                  <a:srgbClr val="2CACE3"/>
                </a:solidFill>
                <a:latin typeface="Trebuchet MS"/>
                <a:cs typeface="Arial"/>
              </a:rPr>
              <a:t>OncoEMR</a:t>
            </a:r>
            <a:r>
              <a:rPr lang="en-US" dirty="0">
                <a:solidFill>
                  <a:srgbClr val="2CACE3"/>
                </a:solidFill>
                <a:latin typeface="Trebuchet MS"/>
                <a:cs typeface="Arial"/>
              </a:rPr>
              <a:t> </a:t>
            </a:r>
            <a:r>
              <a:rPr lang="en-US" dirty="0">
                <a:solidFill>
                  <a:srgbClr val="000000"/>
                </a:solidFill>
                <a:latin typeface="Trebuchet MS"/>
                <a:cs typeface="Arial"/>
              </a:rPr>
              <a:t>​</a:t>
            </a:r>
          </a:p>
          <a:p>
            <a:pPr marL="800100" lvl="1" indent="-342900" fontAlgn="base">
              <a:buFont typeface="Arial" panose="020B0604020202020204" pitchFamily="34" charset="0"/>
              <a:buChar char="•"/>
            </a:pPr>
            <a:r>
              <a:rPr lang="en-US" dirty="0">
                <a:solidFill>
                  <a:srgbClr val="2CACE3"/>
                </a:solidFill>
                <a:latin typeface="Trebuchet MS"/>
                <a:cs typeface="Arial"/>
              </a:rPr>
              <a:t>Clinic enters treatment plans for IV and escribe oral medications to the pharmacy</a:t>
            </a:r>
            <a:r>
              <a:rPr lang="en-US" dirty="0">
                <a:solidFill>
                  <a:srgbClr val="000000"/>
                </a:solidFill>
                <a:latin typeface="Trebuchet MS"/>
                <a:cs typeface="Arial"/>
              </a:rPr>
              <a:t>​</a:t>
            </a:r>
          </a:p>
          <a:p>
            <a:pPr marL="800100" lvl="1" indent="-342900" fontAlgn="base">
              <a:buFont typeface="Arial" panose="020B0604020202020204" pitchFamily="34" charset="0"/>
              <a:buChar char="•"/>
            </a:pPr>
            <a:r>
              <a:rPr lang="en-US" dirty="0">
                <a:solidFill>
                  <a:srgbClr val="2CACE3"/>
                </a:solidFill>
                <a:latin typeface="Trebuchet MS"/>
                <a:cs typeface="Arial"/>
              </a:rPr>
              <a:t>Pharmacy accesses treatment plans and schedules, as well as communicates with clinic via tasks</a:t>
            </a:r>
          </a:p>
          <a:p>
            <a:pPr marL="342900" lvl="0" indent="-342900" fontAlgn="base">
              <a:buFont typeface="Arial" panose="020B0604020202020204" pitchFamily="34" charset="0"/>
              <a:buChar char="•"/>
            </a:pPr>
            <a:r>
              <a:rPr lang="en-US" dirty="0" err="1">
                <a:solidFill>
                  <a:srgbClr val="2CACE3"/>
                </a:solidFill>
                <a:latin typeface="Trebuchet MS"/>
                <a:cs typeface="Arial"/>
              </a:rPr>
              <a:t>PioneerRx</a:t>
            </a:r>
            <a:r>
              <a:rPr lang="en-US" dirty="0">
                <a:solidFill>
                  <a:srgbClr val="000000"/>
                </a:solidFill>
                <a:latin typeface="Trebuchet MS"/>
                <a:cs typeface="Arial"/>
              </a:rPr>
              <a:t>​</a:t>
            </a:r>
            <a:endParaRPr lang="en-US" dirty="0">
              <a:solidFill>
                <a:srgbClr val="2CACE3"/>
              </a:solidFill>
              <a:latin typeface="Trebuchet MS"/>
              <a:cs typeface="Arial"/>
            </a:endParaRPr>
          </a:p>
          <a:p>
            <a:pPr marL="800100" lvl="1" indent="-342900" fontAlgn="base">
              <a:buFont typeface="Arial" panose="020B0604020202020204" pitchFamily="34" charset="0"/>
              <a:buChar char="•"/>
            </a:pPr>
            <a:r>
              <a:rPr lang="en-US" dirty="0">
                <a:solidFill>
                  <a:srgbClr val="2CACE3"/>
                </a:solidFill>
                <a:latin typeface="Trebuchet MS"/>
                <a:cs typeface="Arial"/>
              </a:rPr>
              <a:t>Process prescriptions</a:t>
            </a:r>
          </a:p>
          <a:p>
            <a:pPr marL="800100" lvl="1" indent="-342900" fontAlgn="base">
              <a:buFont typeface="Arial" panose="020B0604020202020204" pitchFamily="34" charset="0"/>
              <a:buChar char="•"/>
            </a:pPr>
            <a:r>
              <a:rPr lang="en-US" dirty="0">
                <a:solidFill>
                  <a:srgbClr val="2CACE3"/>
                </a:solidFill>
                <a:latin typeface="Trebuchet MS"/>
                <a:cs typeface="Arial"/>
              </a:rPr>
              <a:t>Maintain pharmacy care plans generated using Vital Source Care Plans</a:t>
            </a:r>
          </a:p>
          <a:p>
            <a:pPr marL="800100" lvl="1" indent="-342900">
              <a:buFont typeface="Arial" panose="020B0604020202020204" pitchFamily="34" charset="0"/>
              <a:buChar char="•"/>
            </a:pPr>
            <a:r>
              <a:rPr lang="en-US" dirty="0">
                <a:solidFill>
                  <a:srgbClr val="2CACE3"/>
                </a:solidFill>
                <a:latin typeface="Trebuchet MS"/>
                <a:cs typeface="Arial"/>
              </a:rPr>
              <a:t>Inventory management</a:t>
            </a:r>
            <a:endParaRPr lang="en-US" dirty="0"/>
          </a:p>
          <a:p>
            <a:pPr marL="342900" lvl="0" indent="-342900" fontAlgn="base">
              <a:buFont typeface="Arial" panose="020B0604020202020204" pitchFamily="34" charset="0"/>
              <a:buChar char="•"/>
            </a:pPr>
            <a:r>
              <a:rPr lang="en-US" dirty="0">
                <a:solidFill>
                  <a:srgbClr val="2CACE3"/>
                </a:solidFill>
                <a:latin typeface="Trebuchet MS"/>
                <a:cs typeface="Arial"/>
              </a:rPr>
              <a:t>NCODA resources </a:t>
            </a:r>
            <a:r>
              <a:rPr lang="en-US" dirty="0">
                <a:solidFill>
                  <a:srgbClr val="000000"/>
                </a:solidFill>
                <a:latin typeface="Trebuchet MS"/>
                <a:cs typeface="Arial"/>
              </a:rPr>
              <a:t>​</a:t>
            </a:r>
            <a:endParaRPr lang="en-US" sz="2200" dirty="0">
              <a:solidFill>
                <a:srgbClr val="2CACE3"/>
              </a:solidFill>
              <a:latin typeface="Trebuchet MS"/>
              <a:cs typeface="Arial"/>
            </a:endParaRPr>
          </a:p>
          <a:p>
            <a:pPr marL="800100" lvl="1" indent="-342900" fontAlgn="base">
              <a:buFont typeface="Arial" panose="020B0604020202020204" pitchFamily="34" charset="0"/>
              <a:buChar char="•"/>
            </a:pPr>
            <a:r>
              <a:rPr lang="en-US" dirty="0">
                <a:solidFill>
                  <a:srgbClr val="2CACE3"/>
                </a:solidFill>
                <a:latin typeface="Trebuchet MS"/>
                <a:cs typeface="Arial"/>
              </a:rPr>
              <a:t>PQIs, Treatment Support Kits and Calendars, OCEs​, Waste tracker</a:t>
            </a:r>
          </a:p>
          <a:p>
            <a:pPr lvl="0" fontAlgn="base"/>
            <a:endParaRPr lang="en-US" dirty="0">
              <a:solidFill>
                <a:srgbClr val="2CACE3"/>
              </a:solidFill>
              <a:latin typeface="Trebuchet MS"/>
              <a:cs typeface="Arial"/>
            </a:endParaRPr>
          </a:p>
          <a:p>
            <a:pPr lvl="0"/>
            <a:endParaRPr lang="en-US" dirty="0">
              <a:solidFill>
                <a:srgbClr val="898989"/>
              </a:solidFill>
            </a:endParaRPr>
          </a:p>
        </p:txBody>
      </p:sp>
      <p:sp>
        <p:nvSpPr>
          <p:cNvPr id="3" name="Title 2">
            <a:extLst>
              <a:ext uri="{FF2B5EF4-FFF2-40B4-BE49-F238E27FC236}">
                <a16:creationId xmlns:a16="http://schemas.microsoft.com/office/drawing/2014/main" id="{615E7A7E-47DE-40A3-9E35-4A80C610C57D}"/>
              </a:ext>
            </a:extLst>
          </p:cNvPr>
          <p:cNvSpPr>
            <a:spLocks noGrp="1"/>
          </p:cNvSpPr>
          <p:nvPr>
            <p:ph type="title"/>
          </p:nvPr>
        </p:nvSpPr>
        <p:spPr>
          <a:xfrm>
            <a:off x="838200" y="229053"/>
            <a:ext cx="10515600" cy="1325563"/>
          </a:xfrm>
        </p:spPr>
        <p:txBody>
          <a:bodyPr/>
          <a:lstStyle/>
          <a:p>
            <a:r>
              <a:rPr lang="en-US" dirty="0"/>
              <a:t>Oral – Systems We Use</a:t>
            </a:r>
          </a:p>
        </p:txBody>
      </p:sp>
    </p:spTree>
    <p:extLst>
      <p:ext uri="{BB962C8B-B14F-4D97-AF65-F5344CB8AC3E}">
        <p14:creationId xmlns:p14="http://schemas.microsoft.com/office/powerpoint/2010/main" val="35866891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18761-DAEF-4487-9B85-3834A5D9E606}"/>
              </a:ext>
            </a:extLst>
          </p:cNvPr>
          <p:cNvSpPr>
            <a:spLocks noGrp="1"/>
          </p:cNvSpPr>
          <p:nvPr>
            <p:ph type="body" idx="1"/>
          </p:nvPr>
        </p:nvSpPr>
        <p:spPr>
          <a:xfrm>
            <a:off x="841402" y="1618607"/>
            <a:ext cx="10665433" cy="4593131"/>
          </a:xfrm>
        </p:spPr>
        <p:txBody>
          <a:bodyPr vert="horz" lIns="91440" tIns="45720" rIns="91440" bIns="45720" rtlCol="0" anchor="t">
            <a:normAutofit fontScale="92500" lnSpcReduction="20000"/>
          </a:bodyPr>
          <a:lstStyle/>
          <a:p>
            <a:pPr fontAlgn="base"/>
            <a:r>
              <a:rPr lang="en-US" sz="2600" b="1" dirty="0">
                <a:solidFill>
                  <a:srgbClr val="2CACE3"/>
                </a:solidFill>
                <a:latin typeface="Trebuchet MS"/>
                <a:cs typeface="Arial"/>
              </a:rPr>
              <a:t>Initial fill – Treatment plan created, and script received</a:t>
            </a:r>
            <a:r>
              <a:rPr lang="en-US" sz="2600" dirty="0">
                <a:solidFill>
                  <a:srgbClr val="2CACE3"/>
                </a:solidFill>
                <a:latin typeface="Trebuchet MS"/>
                <a:cs typeface="Arial"/>
              </a:rPr>
              <a:t>​</a:t>
            </a:r>
            <a:r>
              <a:rPr lang="en-US" sz="2600" dirty="0">
                <a:solidFill>
                  <a:srgbClr val="000000"/>
                </a:solidFill>
                <a:latin typeface="Trebuchet MS"/>
                <a:cs typeface="Arial"/>
              </a:rPr>
              <a:t>​</a:t>
            </a:r>
          </a:p>
          <a:p>
            <a:pPr marL="800100" lvl="1" indent="-342900" fontAlgn="base">
              <a:buFont typeface="Arial" panose="020B0604020202020204" pitchFamily="34" charset="0"/>
              <a:buChar char="•"/>
            </a:pPr>
            <a:r>
              <a:rPr lang="en-US" sz="2200" dirty="0">
                <a:solidFill>
                  <a:srgbClr val="2CACE3"/>
                </a:solidFill>
                <a:latin typeface="Trebuchet MS"/>
                <a:cs typeface="Arial"/>
              </a:rPr>
              <a:t>Verify script and treatment regimen </a:t>
            </a:r>
            <a:endParaRPr lang="en-US" sz="2200" dirty="0">
              <a:solidFill>
                <a:srgbClr val="000000"/>
              </a:solidFill>
              <a:latin typeface="Trebuchet MS"/>
              <a:cs typeface="Arial"/>
            </a:endParaRPr>
          </a:p>
          <a:p>
            <a:pPr marL="800100" lvl="1" indent="-342900" fontAlgn="base">
              <a:buFont typeface="Arial" panose="020B0604020202020204" pitchFamily="34" charset="0"/>
              <a:buChar char="•"/>
            </a:pPr>
            <a:r>
              <a:rPr lang="en-US" sz="2200" dirty="0">
                <a:solidFill>
                  <a:srgbClr val="2CACE3"/>
                </a:solidFill>
                <a:latin typeface="Trebuchet MS"/>
                <a:cs typeface="Arial"/>
              </a:rPr>
              <a:t>Evaluate the need for supportive medications (antiemetic, antidiarrheal, mouth rinse) based on treatment regimen​</a:t>
            </a:r>
            <a:r>
              <a:rPr lang="en-US" sz="2200" dirty="0">
                <a:solidFill>
                  <a:srgbClr val="000000"/>
                </a:solidFill>
                <a:latin typeface="Trebuchet MS"/>
                <a:cs typeface="Arial"/>
              </a:rPr>
              <a:t>​</a:t>
            </a:r>
          </a:p>
          <a:p>
            <a:pPr marL="800100" lvl="1" indent="-342900" fontAlgn="base">
              <a:buFont typeface="Arial" panose="020B0604020202020204" pitchFamily="34" charset="0"/>
              <a:buChar char="•"/>
            </a:pPr>
            <a:r>
              <a:rPr lang="en-US" sz="2200" dirty="0">
                <a:solidFill>
                  <a:srgbClr val="2CACE3"/>
                </a:solidFill>
                <a:latin typeface="Trebuchet MS"/>
                <a:cs typeface="Arial"/>
              </a:rPr>
              <a:t>Benefits investigation - prior authorization/overrides</a:t>
            </a:r>
            <a:r>
              <a:rPr lang="en-US" sz="2200" dirty="0">
                <a:solidFill>
                  <a:srgbClr val="000000"/>
                </a:solidFill>
                <a:latin typeface="Trebuchet MS"/>
                <a:cs typeface="Arial"/>
              </a:rPr>
              <a:t>​</a:t>
            </a:r>
          </a:p>
          <a:p>
            <a:pPr marL="800100" lvl="1" indent="-342900" fontAlgn="base">
              <a:buFont typeface="Arial" panose="020B0604020202020204" pitchFamily="34" charset="0"/>
              <a:buChar char="•"/>
            </a:pPr>
            <a:r>
              <a:rPr lang="en-US" sz="2200" dirty="0">
                <a:solidFill>
                  <a:srgbClr val="2CACE3"/>
                </a:solidFill>
                <a:latin typeface="Trebuchet MS"/>
                <a:cs typeface="Arial"/>
              </a:rPr>
              <a:t>Financial assistance (copay savings voucher, foundation assistance, PAP)</a:t>
            </a:r>
          </a:p>
          <a:p>
            <a:pPr marL="800100" lvl="1" indent="-342900" fontAlgn="base">
              <a:buFont typeface="Arial" panose="020B0604020202020204" pitchFamily="34" charset="0"/>
              <a:buChar char="•"/>
            </a:pPr>
            <a:r>
              <a:rPr lang="en-US" sz="2200" dirty="0">
                <a:solidFill>
                  <a:srgbClr val="2CACE3"/>
                </a:solidFill>
                <a:latin typeface="Trebuchet MS"/>
                <a:cs typeface="Arial"/>
              </a:rPr>
              <a:t>Clinic notification of medication delivery/pick up​ or any delays</a:t>
            </a:r>
          </a:p>
          <a:p>
            <a:r>
              <a:rPr lang="en-US" sz="2600" b="1" dirty="0">
                <a:solidFill>
                  <a:srgbClr val="2CACE3"/>
                </a:solidFill>
                <a:latin typeface="Trebuchet MS"/>
                <a:cs typeface="Arial"/>
              </a:rPr>
              <a:t>Refill call/reassessment</a:t>
            </a:r>
            <a:r>
              <a:rPr lang="en-US" sz="2600" dirty="0">
                <a:solidFill>
                  <a:srgbClr val="2CACE3"/>
                </a:solidFill>
                <a:latin typeface="Trebuchet MS"/>
                <a:cs typeface="Arial"/>
              </a:rPr>
              <a:t> - Begins 7-10 days prior to need date </a:t>
            </a:r>
            <a:r>
              <a:rPr lang="en-US" sz="2600" dirty="0">
                <a:solidFill>
                  <a:srgbClr val="000000"/>
                </a:solidFill>
                <a:latin typeface="Trebuchet MS"/>
                <a:cs typeface="Arial"/>
              </a:rPr>
              <a:t> </a:t>
            </a:r>
            <a:endParaRPr lang="en-US" sz="2600" dirty="0">
              <a:latin typeface="Trebuchet MS"/>
              <a:cs typeface="Arial"/>
            </a:endParaRPr>
          </a:p>
          <a:p>
            <a:pPr marL="800100" lvl="1" indent="-342900">
              <a:buFont typeface="Arial,Sans-Serif"/>
              <a:buChar char="•"/>
            </a:pPr>
            <a:r>
              <a:rPr lang="en-US" sz="2200" dirty="0">
                <a:solidFill>
                  <a:srgbClr val="2CACE3"/>
                </a:solidFill>
                <a:latin typeface="Trebuchet MS"/>
                <a:cs typeface="Arial"/>
              </a:rPr>
              <a:t>Check EMR for any changes in therapy (held/discontinued) due to toxicities</a:t>
            </a:r>
            <a:endParaRPr lang="en-US" sz="2200" dirty="0">
              <a:latin typeface="Trebuchet MS"/>
              <a:cs typeface="Arial"/>
            </a:endParaRPr>
          </a:p>
          <a:p>
            <a:pPr marL="800100" lvl="1" indent="-342900">
              <a:buFont typeface="Arial,Sans-Serif"/>
              <a:buChar char="•"/>
            </a:pPr>
            <a:r>
              <a:rPr lang="en-US" sz="2200" dirty="0">
                <a:solidFill>
                  <a:srgbClr val="2CACE3"/>
                </a:solidFill>
                <a:latin typeface="Trebuchet MS"/>
                <a:cs typeface="Arial"/>
              </a:rPr>
              <a:t>If needed, start transfer process to specialty pharmacy or manufacturer's PAP</a:t>
            </a:r>
            <a:endParaRPr lang="en-US" sz="2200" dirty="0">
              <a:latin typeface="Trebuchet MS"/>
              <a:cs typeface="Arial"/>
            </a:endParaRPr>
          </a:p>
          <a:p>
            <a:r>
              <a:rPr lang="en-US" sz="2600" b="1" dirty="0">
                <a:solidFill>
                  <a:srgbClr val="2CACE3"/>
                </a:solidFill>
                <a:latin typeface="Trebuchet MS"/>
                <a:cs typeface="Arial"/>
              </a:rPr>
              <a:t>Transfers</a:t>
            </a:r>
            <a:r>
              <a:rPr lang="en-US" dirty="0">
                <a:solidFill>
                  <a:srgbClr val="000000"/>
                </a:solidFill>
                <a:latin typeface="Trebuchet MS"/>
                <a:cs typeface="Arial"/>
              </a:rPr>
              <a:t> </a:t>
            </a:r>
            <a:endParaRPr lang="en-US" dirty="0">
              <a:latin typeface="Trebuchet MS"/>
              <a:cs typeface="Arial"/>
            </a:endParaRPr>
          </a:p>
          <a:p>
            <a:pPr marL="800100" lvl="1" indent="-342900">
              <a:buFont typeface="Arial,Sans-Serif"/>
              <a:buChar char="•"/>
            </a:pPr>
            <a:r>
              <a:rPr lang="en-US" sz="2200" dirty="0">
                <a:solidFill>
                  <a:srgbClr val="2CACE3"/>
                </a:solidFill>
                <a:latin typeface="Trebuchet MS"/>
                <a:cs typeface="Arial"/>
              </a:rPr>
              <a:t>Limited distributions, PBM Mandate, No funding, Patient Preference</a:t>
            </a:r>
            <a:endParaRPr lang="en-US" sz="2200" dirty="0">
              <a:latin typeface="Trebuchet MS"/>
              <a:cs typeface="Arial"/>
            </a:endParaRPr>
          </a:p>
          <a:p>
            <a:pPr marL="800100" lvl="1" indent="-342900">
              <a:buFont typeface="Arial,Sans-Serif"/>
              <a:buChar char="•"/>
            </a:pPr>
            <a:r>
              <a:rPr lang="en-US" sz="2200" dirty="0">
                <a:solidFill>
                  <a:srgbClr val="2CACE3"/>
                </a:solidFill>
                <a:latin typeface="Trebuchet MS"/>
                <a:cs typeface="Arial"/>
              </a:rPr>
              <a:t>Pull PAP application for clinic patient financial counselor</a:t>
            </a:r>
            <a:endParaRPr lang="en-US" sz="2200" dirty="0">
              <a:latin typeface="Trebuchet MS"/>
              <a:cs typeface="Arial"/>
            </a:endParaRPr>
          </a:p>
          <a:p>
            <a:pPr marL="800100" lvl="1" indent="-342900">
              <a:buFont typeface="Arial,Sans-Serif"/>
              <a:buChar char="•"/>
            </a:pPr>
            <a:r>
              <a:rPr lang="en-US" sz="2200" dirty="0">
                <a:solidFill>
                  <a:srgbClr val="2CACE3"/>
                </a:solidFill>
                <a:latin typeface="Trebuchet MS"/>
                <a:cs typeface="Arial"/>
              </a:rPr>
              <a:t>Troubleshoot with specialty pharmacy on behalf of nurses</a:t>
            </a:r>
            <a:endParaRPr lang="en-US" sz="2200" dirty="0">
              <a:solidFill>
                <a:srgbClr val="898989"/>
              </a:solidFill>
              <a:latin typeface="Trebuchet MS"/>
              <a:cs typeface="Arial"/>
            </a:endParaRPr>
          </a:p>
          <a:p>
            <a:pPr marL="800100" lvl="1" indent="-342900">
              <a:buFont typeface="Arial,Sans-Serif"/>
              <a:buChar char="•"/>
            </a:pPr>
            <a:r>
              <a:rPr lang="en-US" sz="2200" dirty="0">
                <a:solidFill>
                  <a:srgbClr val="2CACE3"/>
                </a:solidFill>
                <a:latin typeface="Trebuchet MS"/>
                <a:cs typeface="Arial"/>
              </a:rPr>
              <a:t>Inform patient of pharmacy name and contact number</a:t>
            </a:r>
            <a:endParaRPr lang="en-US" sz="2200" dirty="0">
              <a:latin typeface="Trebuchet MS"/>
              <a:cs typeface="Arial"/>
            </a:endParaRPr>
          </a:p>
          <a:p>
            <a:endParaRPr lang="en-US" dirty="0"/>
          </a:p>
        </p:txBody>
      </p:sp>
      <p:sp>
        <p:nvSpPr>
          <p:cNvPr id="3" name="Title 2">
            <a:extLst>
              <a:ext uri="{FF2B5EF4-FFF2-40B4-BE49-F238E27FC236}">
                <a16:creationId xmlns:a16="http://schemas.microsoft.com/office/drawing/2014/main" id="{615E7A7E-47DE-40A3-9E35-4A80C610C57D}"/>
              </a:ext>
            </a:extLst>
          </p:cNvPr>
          <p:cNvSpPr>
            <a:spLocks noGrp="1"/>
          </p:cNvSpPr>
          <p:nvPr>
            <p:ph type="title"/>
          </p:nvPr>
        </p:nvSpPr>
        <p:spPr/>
        <p:txBody>
          <a:bodyPr/>
          <a:lstStyle/>
          <a:p>
            <a:r>
              <a:rPr lang="en-US" dirty="0"/>
              <a:t>Oral – Best Practices</a:t>
            </a:r>
          </a:p>
        </p:txBody>
      </p:sp>
    </p:spTree>
    <p:extLst>
      <p:ext uri="{BB962C8B-B14F-4D97-AF65-F5344CB8AC3E}">
        <p14:creationId xmlns:p14="http://schemas.microsoft.com/office/powerpoint/2010/main" val="35745363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18761-DAEF-4487-9B85-3834A5D9E606}"/>
              </a:ext>
            </a:extLst>
          </p:cNvPr>
          <p:cNvSpPr>
            <a:spLocks noGrp="1"/>
          </p:cNvSpPr>
          <p:nvPr>
            <p:ph type="body" idx="1"/>
          </p:nvPr>
        </p:nvSpPr>
        <p:spPr>
          <a:xfrm>
            <a:off x="842288" y="1859216"/>
            <a:ext cx="11288038" cy="4137759"/>
          </a:xfrm>
        </p:spPr>
        <p:txBody>
          <a:bodyPr vert="horz" lIns="91440" tIns="45720" rIns="91440" bIns="45720" rtlCol="0" anchor="t">
            <a:normAutofit/>
          </a:bodyPr>
          <a:lstStyle/>
          <a:p>
            <a:r>
              <a:rPr lang="en-US" sz="2800" b="1" dirty="0">
                <a:solidFill>
                  <a:srgbClr val="2CACE3"/>
                </a:solidFill>
                <a:latin typeface="Trebuchet MS"/>
                <a:cs typeface="Arial"/>
              </a:rPr>
              <a:t>Patient Management Program</a:t>
            </a:r>
            <a:endParaRPr lang="en-US" sz="2800" dirty="0"/>
          </a:p>
          <a:p>
            <a:pPr marL="800100" lvl="1" indent="-342900">
              <a:buFont typeface="Arial,Sans-Serif"/>
              <a:buChar char="•"/>
            </a:pPr>
            <a:r>
              <a:rPr lang="en-US" dirty="0">
                <a:solidFill>
                  <a:srgbClr val="2CACE3"/>
                </a:solidFill>
                <a:latin typeface="Trebuchet MS"/>
                <a:cs typeface="Arial"/>
              </a:rPr>
              <a:t>Enroll patient in Vital Source Care Plan </a:t>
            </a:r>
            <a:endParaRPr lang="en-US" dirty="0">
              <a:solidFill>
                <a:srgbClr val="898989"/>
              </a:solidFill>
              <a:latin typeface="Trebuchet MS"/>
              <a:cs typeface="Arial"/>
            </a:endParaRPr>
          </a:p>
          <a:p>
            <a:pPr marL="800100" lvl="1" indent="-342900">
              <a:buFont typeface="Arial,Sans-Serif"/>
              <a:buChar char="•"/>
            </a:pPr>
            <a:r>
              <a:rPr lang="en-US" dirty="0">
                <a:solidFill>
                  <a:srgbClr val="2CACE3"/>
                </a:solidFill>
                <a:latin typeface="Trebuchet MS"/>
                <a:cs typeface="Arial"/>
              </a:rPr>
              <a:t>Patient Education – three-pronged approach </a:t>
            </a:r>
            <a:r>
              <a:rPr lang="en-US" dirty="0">
                <a:solidFill>
                  <a:srgbClr val="000000"/>
                </a:solidFill>
                <a:latin typeface="Trebuchet MS"/>
                <a:cs typeface="Arial"/>
              </a:rPr>
              <a:t> </a:t>
            </a:r>
            <a:endParaRPr lang="en-US" dirty="0">
              <a:latin typeface="Trebuchet MS"/>
              <a:cs typeface="Arial"/>
            </a:endParaRPr>
          </a:p>
          <a:p>
            <a:pPr marL="1200150" lvl="2" indent="-285750">
              <a:buFont typeface="Arial,Sans-Serif"/>
              <a:buChar char="•"/>
            </a:pPr>
            <a:r>
              <a:rPr lang="en-US" dirty="0">
                <a:solidFill>
                  <a:srgbClr val="2CACE3"/>
                </a:solidFill>
                <a:latin typeface="Trebuchet MS"/>
                <a:cs typeface="Arial"/>
              </a:rPr>
              <a:t>Physician – initial discussion / counseling with patient </a:t>
            </a:r>
            <a:r>
              <a:rPr lang="en-US" dirty="0">
                <a:solidFill>
                  <a:srgbClr val="000000"/>
                </a:solidFill>
                <a:latin typeface="Trebuchet MS"/>
                <a:cs typeface="Arial"/>
              </a:rPr>
              <a:t> </a:t>
            </a:r>
            <a:endParaRPr lang="en-US" dirty="0">
              <a:latin typeface="Trebuchet MS"/>
              <a:cs typeface="Arial"/>
            </a:endParaRPr>
          </a:p>
          <a:p>
            <a:pPr marL="1200150" lvl="2" indent="-285750">
              <a:buFont typeface="Arial,Sans-Serif"/>
              <a:buChar char="•"/>
            </a:pPr>
            <a:r>
              <a:rPr lang="en-US" dirty="0">
                <a:solidFill>
                  <a:srgbClr val="2CACE3"/>
                </a:solidFill>
                <a:latin typeface="Trebuchet MS"/>
                <a:cs typeface="Arial"/>
              </a:rPr>
              <a:t>Oral Chemo Nurse – review and obtain patient consent </a:t>
            </a:r>
            <a:endParaRPr lang="en-US" dirty="0">
              <a:solidFill>
                <a:srgbClr val="898989"/>
              </a:solidFill>
              <a:latin typeface="Trebuchet MS"/>
              <a:cs typeface="Arial"/>
            </a:endParaRPr>
          </a:p>
          <a:p>
            <a:pPr marL="1200150" lvl="2" indent="-285750">
              <a:buFont typeface="Arial,Sans-Serif"/>
              <a:buChar char="•"/>
            </a:pPr>
            <a:r>
              <a:rPr lang="en-US" dirty="0">
                <a:solidFill>
                  <a:srgbClr val="2CACE3"/>
                </a:solidFill>
                <a:latin typeface="Trebuchet MS"/>
                <a:cs typeface="Arial"/>
              </a:rPr>
              <a:t>Pharmacist – counseling </a:t>
            </a:r>
          </a:p>
          <a:p>
            <a:pPr marL="1657350" lvl="3">
              <a:buFont typeface="Arial,Sans-Serif"/>
              <a:buChar char="•"/>
            </a:pPr>
            <a:r>
              <a:rPr lang="en-US" dirty="0">
                <a:solidFill>
                  <a:srgbClr val="2CACE3"/>
                </a:solidFill>
                <a:latin typeface="Trebuchet MS"/>
                <a:cs typeface="Arial"/>
              </a:rPr>
              <a:t>Initial consult at start of medication</a:t>
            </a:r>
          </a:p>
          <a:p>
            <a:pPr marL="1657350" lvl="3">
              <a:buFont typeface="Arial,Sans-Serif"/>
              <a:buChar char="•"/>
            </a:pPr>
            <a:r>
              <a:rPr lang="en-US" dirty="0">
                <a:solidFill>
                  <a:srgbClr val="2CACE3"/>
                </a:solidFill>
                <a:latin typeface="Trebuchet MS"/>
                <a:cs typeface="Arial"/>
              </a:rPr>
              <a:t>7 day follow up call </a:t>
            </a:r>
          </a:p>
          <a:p>
            <a:pPr marL="1657350" lvl="3">
              <a:buFont typeface="Arial,Sans-Serif"/>
              <a:buChar char="•"/>
            </a:pPr>
            <a:r>
              <a:rPr lang="en-US" dirty="0">
                <a:solidFill>
                  <a:srgbClr val="2CACE3"/>
                </a:solidFill>
                <a:latin typeface="Trebuchet MS"/>
                <a:cs typeface="Arial"/>
              </a:rPr>
              <a:t>21 day follow up </a:t>
            </a:r>
          </a:p>
          <a:p>
            <a:pPr marL="1657350" lvl="3">
              <a:buFont typeface="Arial,Sans-Serif"/>
              <a:buChar char="•"/>
            </a:pPr>
            <a:r>
              <a:rPr lang="en-US" dirty="0">
                <a:solidFill>
                  <a:srgbClr val="2CACE3"/>
                </a:solidFill>
                <a:latin typeface="Trebuchet MS"/>
                <a:cs typeface="Arial"/>
              </a:rPr>
              <a:t>Adverse Event Management </a:t>
            </a:r>
          </a:p>
          <a:p>
            <a:pPr marL="1657350" lvl="3">
              <a:buFont typeface="Arial,Sans-Serif"/>
              <a:buChar char="•"/>
            </a:pPr>
            <a:r>
              <a:rPr lang="en-US" dirty="0">
                <a:solidFill>
                  <a:srgbClr val="2CACE3"/>
                </a:solidFill>
                <a:latin typeface="Trebuchet MS"/>
                <a:cs typeface="Arial"/>
              </a:rPr>
              <a:t>Adherence Assessment </a:t>
            </a:r>
          </a:p>
          <a:p>
            <a:pPr marL="1657350" lvl="3">
              <a:buFont typeface="Arial,Sans-Serif"/>
              <a:buChar char="•"/>
            </a:pPr>
            <a:endParaRPr lang="en-US" dirty="0">
              <a:solidFill>
                <a:srgbClr val="2CACE3"/>
              </a:solidFill>
              <a:latin typeface="Trebuchet MS"/>
              <a:cs typeface="Arial"/>
            </a:endParaRPr>
          </a:p>
          <a:p>
            <a:pPr fontAlgn="base"/>
            <a:endParaRPr lang="en-US" dirty="0">
              <a:solidFill>
                <a:srgbClr val="2CACE3"/>
              </a:solidFill>
              <a:latin typeface="Trebuchet MS"/>
              <a:cs typeface="Arial"/>
            </a:endParaRPr>
          </a:p>
        </p:txBody>
      </p:sp>
      <p:sp>
        <p:nvSpPr>
          <p:cNvPr id="3" name="Title 2">
            <a:extLst>
              <a:ext uri="{FF2B5EF4-FFF2-40B4-BE49-F238E27FC236}">
                <a16:creationId xmlns:a16="http://schemas.microsoft.com/office/drawing/2014/main" id="{615E7A7E-47DE-40A3-9E35-4A80C610C57D}"/>
              </a:ext>
            </a:extLst>
          </p:cNvPr>
          <p:cNvSpPr>
            <a:spLocks noGrp="1"/>
          </p:cNvSpPr>
          <p:nvPr>
            <p:ph type="title"/>
          </p:nvPr>
        </p:nvSpPr>
        <p:spPr/>
        <p:txBody>
          <a:bodyPr/>
          <a:lstStyle/>
          <a:p>
            <a:r>
              <a:rPr lang="en-US" dirty="0"/>
              <a:t>Oral – Best Practices</a:t>
            </a:r>
          </a:p>
        </p:txBody>
      </p:sp>
    </p:spTree>
    <p:extLst>
      <p:ext uri="{BB962C8B-B14F-4D97-AF65-F5344CB8AC3E}">
        <p14:creationId xmlns:p14="http://schemas.microsoft.com/office/powerpoint/2010/main" val="41101214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DC18761-DAEF-4487-9B85-3834A5D9E606}"/>
              </a:ext>
            </a:extLst>
          </p:cNvPr>
          <p:cNvSpPr>
            <a:spLocks noGrp="1"/>
          </p:cNvSpPr>
          <p:nvPr>
            <p:ph type="body" idx="1"/>
          </p:nvPr>
        </p:nvSpPr>
        <p:spPr>
          <a:xfrm>
            <a:off x="842288" y="1859216"/>
            <a:ext cx="11288038" cy="4137759"/>
          </a:xfrm>
        </p:spPr>
        <p:txBody>
          <a:bodyPr vert="horz" lIns="91440" tIns="45720" rIns="91440" bIns="45720" rtlCol="0" anchor="t">
            <a:normAutofit/>
          </a:bodyPr>
          <a:lstStyle/>
          <a:p>
            <a:pPr marL="285750" indent="-285750">
              <a:buFont typeface="Arial"/>
              <a:buChar char="•"/>
            </a:pPr>
            <a:r>
              <a:rPr lang="en-US" sz="2800" b="1" dirty="0">
                <a:solidFill>
                  <a:srgbClr val="2CACE3"/>
                </a:solidFill>
                <a:latin typeface="Trebuchet MS"/>
                <a:cs typeface="Arial"/>
              </a:rPr>
              <a:t>Last minute add-ons / issues</a:t>
            </a:r>
            <a:endParaRPr lang="en-US" sz="2800" dirty="0">
              <a:solidFill>
                <a:srgbClr val="2CACE3"/>
              </a:solidFill>
              <a:latin typeface="Trebuchet MS"/>
              <a:cs typeface="Arial"/>
            </a:endParaRPr>
          </a:p>
          <a:p>
            <a:pPr marL="742950" lvl="1" indent="-285750">
              <a:buFont typeface="Arial"/>
              <a:buChar char="•"/>
            </a:pPr>
            <a:r>
              <a:rPr lang="en-US" dirty="0">
                <a:solidFill>
                  <a:srgbClr val="2CACE3"/>
                </a:solidFill>
                <a:latin typeface="Trebuchet MS"/>
                <a:cs typeface="Arial"/>
              </a:rPr>
              <a:t>Examples: Change in treatment, adding a supportive medication, change in insurance benefit</a:t>
            </a:r>
          </a:p>
          <a:p>
            <a:pPr marL="742950" lvl="1" indent="-285750">
              <a:buFont typeface="Arial"/>
              <a:buChar char="•"/>
            </a:pPr>
            <a:r>
              <a:rPr lang="en-US" dirty="0">
                <a:solidFill>
                  <a:srgbClr val="2CACE3"/>
                </a:solidFill>
                <a:latin typeface="Trebuchet MS"/>
                <a:cs typeface="Arial"/>
              </a:rPr>
              <a:t>Lead time:</a:t>
            </a:r>
            <a:endParaRPr lang="en-US" dirty="0">
              <a:latin typeface="Trebuchet MS"/>
              <a:cs typeface="Arial"/>
            </a:endParaRPr>
          </a:p>
          <a:p>
            <a:pPr marL="1200150" lvl="2" indent="-285750">
              <a:buFont typeface="Arial"/>
              <a:buChar char="•"/>
            </a:pPr>
            <a:r>
              <a:rPr lang="en-US" dirty="0">
                <a:solidFill>
                  <a:srgbClr val="2CACE3"/>
                </a:solidFill>
                <a:latin typeface="Trebuchet MS"/>
                <a:cs typeface="Arial"/>
              </a:rPr>
              <a:t>Medicare Part D – prior authorizations take longer due to prescription benefit process</a:t>
            </a:r>
            <a:endParaRPr lang="en-US" dirty="0">
              <a:latin typeface="Trebuchet MS"/>
              <a:cs typeface="Arial"/>
            </a:endParaRPr>
          </a:p>
          <a:p>
            <a:pPr marL="1200150" lvl="2" indent="-285750">
              <a:buFont typeface="Arial"/>
              <a:buChar char="•"/>
            </a:pPr>
            <a:r>
              <a:rPr lang="en-US" dirty="0">
                <a:solidFill>
                  <a:srgbClr val="2CACE3"/>
                </a:solidFill>
                <a:latin typeface="Trebuchet MS"/>
                <a:cs typeface="Arial"/>
              </a:rPr>
              <a:t>Utilize manufacturer resources</a:t>
            </a:r>
          </a:p>
          <a:p>
            <a:pPr marL="742950" lvl="1" indent="-285750">
              <a:buFont typeface="Arial"/>
              <a:buChar char="•"/>
            </a:pPr>
            <a:r>
              <a:rPr lang="en-US" dirty="0">
                <a:solidFill>
                  <a:srgbClr val="2CACE3"/>
                </a:solidFill>
                <a:latin typeface="Trebuchet MS"/>
                <a:cs typeface="Arial"/>
              </a:rPr>
              <a:t>Communication with clinic and IV pharmacy </a:t>
            </a:r>
            <a:endParaRPr lang="en-US" dirty="0">
              <a:solidFill>
                <a:srgbClr val="898989"/>
              </a:solidFill>
              <a:latin typeface="Trebuchet MS"/>
              <a:cs typeface="Arial"/>
            </a:endParaRPr>
          </a:p>
          <a:p>
            <a:pPr lvl="1"/>
            <a:endParaRPr lang="en-US" dirty="0">
              <a:solidFill>
                <a:srgbClr val="2CACE3"/>
              </a:solidFill>
              <a:latin typeface="Trebuchet MS"/>
              <a:cs typeface="Arial"/>
            </a:endParaRPr>
          </a:p>
          <a:p>
            <a:pPr lvl="1" indent="-342900"/>
            <a:endParaRPr lang="en-US" dirty="0">
              <a:solidFill>
                <a:srgbClr val="2CACE3"/>
              </a:solidFill>
              <a:latin typeface="Trebuchet MS"/>
              <a:cs typeface="Arial"/>
            </a:endParaRPr>
          </a:p>
        </p:txBody>
      </p:sp>
      <p:sp>
        <p:nvSpPr>
          <p:cNvPr id="3" name="Title 2">
            <a:extLst>
              <a:ext uri="{FF2B5EF4-FFF2-40B4-BE49-F238E27FC236}">
                <a16:creationId xmlns:a16="http://schemas.microsoft.com/office/drawing/2014/main" id="{615E7A7E-47DE-40A3-9E35-4A80C610C57D}"/>
              </a:ext>
            </a:extLst>
          </p:cNvPr>
          <p:cNvSpPr>
            <a:spLocks noGrp="1"/>
          </p:cNvSpPr>
          <p:nvPr>
            <p:ph type="title"/>
          </p:nvPr>
        </p:nvSpPr>
        <p:spPr/>
        <p:txBody>
          <a:bodyPr/>
          <a:lstStyle/>
          <a:p>
            <a:r>
              <a:rPr lang="en-US" dirty="0"/>
              <a:t>Oral – Last minute add-ons</a:t>
            </a:r>
          </a:p>
        </p:txBody>
      </p:sp>
    </p:spTree>
    <p:extLst>
      <p:ext uri="{BB962C8B-B14F-4D97-AF65-F5344CB8AC3E}">
        <p14:creationId xmlns:p14="http://schemas.microsoft.com/office/powerpoint/2010/main" val="13630168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8">
            <a:extLst>
              <a:ext uri="{FF2B5EF4-FFF2-40B4-BE49-F238E27FC236}">
                <a16:creationId xmlns:a16="http://schemas.microsoft.com/office/drawing/2014/main" id="{61EB0B30-BEEC-6243-8A3A-E31EB4AC553C}"/>
              </a:ext>
            </a:extLst>
          </p:cNvPr>
          <p:cNvSpPr txBox="1">
            <a:spLocks/>
          </p:cNvSpPr>
          <p:nvPr/>
        </p:nvSpPr>
        <p:spPr>
          <a:xfrm>
            <a:off x="838200" y="2103437"/>
            <a:ext cx="10515600" cy="1325563"/>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lang="en-US" sz="3200" kern="1200">
                <a:solidFill>
                  <a:srgbClr val="1D6195"/>
                </a:solidFill>
                <a:latin typeface="Trebuchet MS" panose="020B0603020202020204" pitchFamily="34" charset="0"/>
                <a:ea typeface="+mj-ea"/>
                <a:cs typeface="Arial" panose="020B0604020202020204" pitchFamily="34" charset="0"/>
              </a:defRPr>
            </a:lvl1pPr>
          </a:lstStyle>
          <a:p>
            <a:pPr algn="ctr"/>
            <a:r>
              <a:rPr lang="en-US"/>
              <a:t>Questions?</a:t>
            </a:r>
            <a:endParaRPr lang="en-US" dirty="0"/>
          </a:p>
        </p:txBody>
      </p:sp>
    </p:spTree>
    <p:extLst>
      <p:ext uri="{BB962C8B-B14F-4D97-AF65-F5344CB8AC3E}">
        <p14:creationId xmlns:p14="http://schemas.microsoft.com/office/powerpoint/2010/main" val="43203818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65740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8838-E914-422F-B1D3-DAB7E4A67C26}"/>
              </a:ext>
            </a:extLst>
          </p:cNvPr>
          <p:cNvSpPr>
            <a:spLocks noGrp="1"/>
          </p:cNvSpPr>
          <p:nvPr>
            <p:ph type="title"/>
          </p:nvPr>
        </p:nvSpPr>
        <p:spPr/>
        <p:txBody>
          <a:bodyPr/>
          <a:lstStyle/>
          <a:p>
            <a:r>
              <a:rPr lang="en-US" dirty="0"/>
              <a:t>Who Are We?</a:t>
            </a:r>
          </a:p>
        </p:txBody>
      </p:sp>
      <p:sp>
        <p:nvSpPr>
          <p:cNvPr id="3" name="Text Placeholder 2">
            <a:extLst>
              <a:ext uri="{FF2B5EF4-FFF2-40B4-BE49-F238E27FC236}">
                <a16:creationId xmlns:a16="http://schemas.microsoft.com/office/drawing/2014/main" id="{EC5253D2-28BB-4BF0-A992-C01A3E834BB2}"/>
              </a:ext>
            </a:extLst>
          </p:cNvPr>
          <p:cNvSpPr>
            <a:spLocks noGrp="1"/>
          </p:cNvSpPr>
          <p:nvPr>
            <p:ph type="body" idx="1"/>
          </p:nvPr>
        </p:nvSpPr>
        <p:spPr/>
        <p:txBody>
          <a:bodyPr>
            <a:normAutofit/>
          </a:bodyPr>
          <a:lstStyle/>
          <a:p>
            <a:r>
              <a:rPr lang="en-US" sz="2800" dirty="0">
                <a:latin typeface="Trebuchet MS"/>
                <a:cs typeface="Arial"/>
              </a:rPr>
              <a:t>M Health Fairview</a:t>
            </a:r>
          </a:p>
        </p:txBody>
      </p:sp>
      <p:sp>
        <p:nvSpPr>
          <p:cNvPr id="4" name="Content Placeholder 3">
            <a:extLst>
              <a:ext uri="{FF2B5EF4-FFF2-40B4-BE49-F238E27FC236}">
                <a16:creationId xmlns:a16="http://schemas.microsoft.com/office/drawing/2014/main" id="{FA13C631-49FA-4D1B-A534-B7F0D7C87489}"/>
              </a:ext>
            </a:extLst>
          </p:cNvPr>
          <p:cNvSpPr>
            <a:spLocks noGrp="1"/>
          </p:cNvSpPr>
          <p:nvPr>
            <p:ph sz="half" idx="2"/>
          </p:nvPr>
        </p:nvSpPr>
        <p:spPr/>
        <p:txBody>
          <a:bodyPr vert="horz" lIns="91440" tIns="45720" rIns="91440" bIns="45720" rtlCol="0" anchor="t">
            <a:normAutofit/>
          </a:bodyPr>
          <a:lstStyle/>
          <a:p>
            <a:r>
              <a:rPr lang="en-US" sz="2400" dirty="0">
                <a:latin typeface="Trebuchet MS"/>
                <a:cs typeface="Arial"/>
              </a:rPr>
              <a:t>  Large academic health system</a:t>
            </a:r>
            <a:endParaRPr lang="en-US" sz="2400" dirty="0">
              <a:cs typeface="Arial"/>
            </a:endParaRPr>
          </a:p>
          <a:p>
            <a:pPr lvl="1"/>
            <a:r>
              <a:rPr lang="en-US" dirty="0">
                <a:solidFill>
                  <a:srgbClr val="2CACE3"/>
                </a:solidFill>
                <a:latin typeface="Trebuchet MS"/>
                <a:cs typeface="Arial"/>
              </a:rPr>
              <a:t>10 hospitals and 60 clinics</a:t>
            </a:r>
            <a:endParaRPr lang="en-US" dirty="0">
              <a:solidFill>
                <a:srgbClr val="2CACE3"/>
              </a:solidFill>
            </a:endParaRPr>
          </a:p>
        </p:txBody>
      </p:sp>
      <p:sp>
        <p:nvSpPr>
          <p:cNvPr id="5" name="Text Placeholder 4">
            <a:extLst>
              <a:ext uri="{FF2B5EF4-FFF2-40B4-BE49-F238E27FC236}">
                <a16:creationId xmlns:a16="http://schemas.microsoft.com/office/drawing/2014/main" id="{AFBDD680-2292-407F-B634-D7CB0C86CB5D}"/>
              </a:ext>
            </a:extLst>
          </p:cNvPr>
          <p:cNvSpPr>
            <a:spLocks noGrp="1"/>
          </p:cNvSpPr>
          <p:nvPr>
            <p:ph type="body" sz="quarter" idx="3"/>
          </p:nvPr>
        </p:nvSpPr>
        <p:spPr>
          <a:xfrm>
            <a:off x="5930900" y="1681163"/>
            <a:ext cx="5183188" cy="823912"/>
          </a:xfrm>
        </p:spPr>
        <p:txBody>
          <a:bodyPr>
            <a:normAutofit/>
          </a:bodyPr>
          <a:lstStyle/>
          <a:p>
            <a:r>
              <a:rPr lang="en-US" sz="2800">
                <a:latin typeface="Trebuchet MS"/>
                <a:cs typeface="Arial"/>
              </a:rPr>
              <a:t>Alabama Oncology</a:t>
            </a:r>
          </a:p>
        </p:txBody>
      </p:sp>
      <p:sp>
        <p:nvSpPr>
          <p:cNvPr id="6" name="Content Placeholder 5">
            <a:extLst>
              <a:ext uri="{FF2B5EF4-FFF2-40B4-BE49-F238E27FC236}">
                <a16:creationId xmlns:a16="http://schemas.microsoft.com/office/drawing/2014/main" id="{B7AAAD8D-CBE1-4B0C-B582-2F2AE21BD535}"/>
              </a:ext>
            </a:extLst>
          </p:cNvPr>
          <p:cNvSpPr>
            <a:spLocks noGrp="1"/>
          </p:cNvSpPr>
          <p:nvPr>
            <p:ph sz="quarter" idx="4"/>
          </p:nvPr>
        </p:nvSpPr>
        <p:spPr>
          <a:xfrm>
            <a:off x="5930900" y="2505075"/>
            <a:ext cx="6097588" cy="3684588"/>
          </a:xfrm>
        </p:spPr>
        <p:txBody>
          <a:bodyPr vert="horz" lIns="91440" tIns="45720" rIns="91440" bIns="45720" rtlCol="0" anchor="t">
            <a:noAutofit/>
          </a:bodyPr>
          <a:lstStyle/>
          <a:p>
            <a:pPr fontAlgn="base">
              <a:lnSpc>
                <a:spcPct val="70000"/>
              </a:lnSpc>
            </a:pPr>
            <a:r>
              <a:rPr lang="en-US" sz="2400">
                <a:latin typeface="Trebuchet MS"/>
                <a:cs typeface="Arial"/>
              </a:rPr>
              <a:t>A community-based physician practice </a:t>
            </a:r>
            <a:endParaRPr lang="en-US" sz="2400"/>
          </a:p>
          <a:p>
            <a:pPr lvl="1">
              <a:lnSpc>
                <a:spcPct val="70000"/>
              </a:lnSpc>
            </a:pPr>
            <a:r>
              <a:rPr lang="en-US">
                <a:solidFill>
                  <a:srgbClr val="2CACE3"/>
                </a:solidFill>
                <a:latin typeface="Trebuchet MS"/>
                <a:cs typeface="Arial"/>
              </a:rPr>
              <a:t>7 clinic locations</a:t>
            </a:r>
            <a:endParaRPr lang="en-US">
              <a:solidFill>
                <a:srgbClr val="2CACE3"/>
              </a:solidFill>
            </a:endParaRPr>
          </a:p>
        </p:txBody>
      </p:sp>
    </p:spTree>
    <p:extLst>
      <p:ext uri="{BB962C8B-B14F-4D97-AF65-F5344CB8AC3E}">
        <p14:creationId xmlns:p14="http://schemas.microsoft.com/office/powerpoint/2010/main" val="96220877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808838-E914-422F-B1D3-DAB7E4A67C26}"/>
              </a:ext>
            </a:extLst>
          </p:cNvPr>
          <p:cNvSpPr>
            <a:spLocks noGrp="1"/>
          </p:cNvSpPr>
          <p:nvPr>
            <p:ph type="title"/>
          </p:nvPr>
        </p:nvSpPr>
        <p:spPr/>
        <p:txBody>
          <a:bodyPr/>
          <a:lstStyle/>
          <a:p>
            <a:r>
              <a:rPr lang="en-US" dirty="0">
                <a:latin typeface="Trebuchet MS"/>
                <a:cs typeface="Arial"/>
              </a:rPr>
              <a:t>IV – M Health Fairview</a:t>
            </a:r>
            <a:endParaRPr lang="en-US" dirty="0"/>
          </a:p>
        </p:txBody>
      </p:sp>
      <p:sp>
        <p:nvSpPr>
          <p:cNvPr id="4" name="Content Placeholder 3">
            <a:extLst>
              <a:ext uri="{FF2B5EF4-FFF2-40B4-BE49-F238E27FC236}">
                <a16:creationId xmlns:a16="http://schemas.microsoft.com/office/drawing/2014/main" id="{FA13C631-49FA-4D1B-A534-B7F0D7C87489}"/>
              </a:ext>
            </a:extLst>
          </p:cNvPr>
          <p:cNvSpPr>
            <a:spLocks noGrp="1"/>
          </p:cNvSpPr>
          <p:nvPr>
            <p:ph sz="half" idx="2"/>
          </p:nvPr>
        </p:nvSpPr>
        <p:spPr>
          <a:xfrm>
            <a:off x="638505" y="1541793"/>
            <a:ext cx="10592428" cy="4604738"/>
          </a:xfrm>
        </p:spPr>
        <p:txBody>
          <a:bodyPr vert="horz" lIns="91440" tIns="45720" rIns="91440" bIns="45720" rtlCol="0" anchor="t">
            <a:normAutofit/>
          </a:bodyPr>
          <a:lstStyle/>
          <a:p>
            <a:pPr marL="457200" indent="-457200"/>
            <a:r>
              <a:rPr lang="en-US" dirty="0">
                <a:latin typeface="Trebuchet MS"/>
                <a:cs typeface="Arial"/>
              </a:rPr>
              <a:t>4 stand-alone outpatient infusion pharmacies </a:t>
            </a:r>
          </a:p>
          <a:p>
            <a:pPr marL="457200" indent="-457200"/>
            <a:r>
              <a:rPr lang="en-US" dirty="0">
                <a:latin typeface="Trebuchet MS"/>
                <a:cs typeface="Arial"/>
              </a:rPr>
              <a:t>30 Pharmacists</a:t>
            </a:r>
          </a:p>
          <a:p>
            <a:pPr marL="457200" indent="-457200"/>
            <a:r>
              <a:rPr lang="en-US" dirty="0">
                <a:latin typeface="Trebuchet MS"/>
                <a:cs typeface="Arial"/>
              </a:rPr>
              <a:t>27 Pharmacy Coordinators (Technicians)</a:t>
            </a:r>
          </a:p>
          <a:p>
            <a:pPr marL="457200" indent="-457200"/>
            <a:r>
              <a:rPr lang="en-US" dirty="0">
                <a:latin typeface="Trebuchet MS"/>
                <a:cs typeface="Arial"/>
              </a:rPr>
              <a:t>12 Pharmacist Interns (P1-P4) </a:t>
            </a:r>
            <a:endParaRPr lang="en-US" dirty="0"/>
          </a:p>
          <a:p>
            <a:pPr marL="457200" indent="-457200"/>
            <a:r>
              <a:rPr lang="en-US" dirty="0">
                <a:latin typeface="Trebuchet MS"/>
                <a:cs typeface="Arial"/>
              </a:rPr>
              <a:t>2 PGY2 (Oncology) (Primary Site)</a:t>
            </a:r>
            <a:endParaRPr lang="en-US" dirty="0"/>
          </a:p>
          <a:p>
            <a:pPr marL="457200" indent="-457200"/>
            <a:r>
              <a:rPr lang="en-US" dirty="0">
                <a:latin typeface="Trebuchet MS"/>
                <a:cs typeface="Arial"/>
              </a:rPr>
              <a:t>23 Infusion Finance Intake Specialists</a:t>
            </a:r>
          </a:p>
          <a:p>
            <a:pPr marL="914400" lvl="1" indent="-457200"/>
            <a:r>
              <a:rPr lang="en-US" dirty="0">
                <a:solidFill>
                  <a:srgbClr val="2CACE3"/>
                </a:solidFill>
                <a:latin typeface="Trebuchet MS"/>
                <a:cs typeface="Arial"/>
              </a:rPr>
              <a:t>IV &amp; Clinically Administered Medications (CAM)</a:t>
            </a:r>
            <a:endParaRPr lang="en-US" dirty="0">
              <a:solidFill>
                <a:srgbClr val="2CACE3"/>
              </a:solidFill>
            </a:endParaRPr>
          </a:p>
          <a:p>
            <a:pPr marL="457200" indent="-457200"/>
            <a:r>
              <a:rPr lang="en-US" dirty="0">
                <a:latin typeface="Trebuchet MS"/>
                <a:cs typeface="Arial"/>
              </a:rPr>
              <a:t>8 Pharmacy Liaisons (Oral Oncology)</a:t>
            </a:r>
            <a:endParaRPr lang="en-US" dirty="0"/>
          </a:p>
        </p:txBody>
      </p:sp>
      <p:pic>
        <p:nvPicPr>
          <p:cNvPr id="12" name="Picture 4" descr="Logo, company name&#10;&#10;Description automatically generated">
            <a:extLst>
              <a:ext uri="{FF2B5EF4-FFF2-40B4-BE49-F238E27FC236}">
                <a16:creationId xmlns:a16="http://schemas.microsoft.com/office/drawing/2014/main" id="{4368A39A-0271-4221-8B88-CAB44D9D4959}"/>
              </a:ext>
            </a:extLst>
          </p:cNvPr>
          <p:cNvPicPr>
            <a:picLocks noChangeAspect="1"/>
          </p:cNvPicPr>
          <p:nvPr/>
        </p:nvPicPr>
        <p:blipFill>
          <a:blip r:embed="rId3"/>
          <a:stretch>
            <a:fillRect/>
          </a:stretch>
        </p:blipFill>
        <p:spPr>
          <a:xfrm>
            <a:off x="8874866" y="2247444"/>
            <a:ext cx="1838325" cy="1752600"/>
          </a:xfrm>
          <a:prstGeom prst="rect">
            <a:avLst/>
          </a:prstGeom>
        </p:spPr>
      </p:pic>
    </p:spTree>
    <p:extLst>
      <p:ext uri="{BB962C8B-B14F-4D97-AF65-F5344CB8AC3E}">
        <p14:creationId xmlns:p14="http://schemas.microsoft.com/office/powerpoint/2010/main" val="1603394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DA12-D6FF-4299-97FA-1E678B51E0FC}"/>
              </a:ext>
            </a:extLst>
          </p:cNvPr>
          <p:cNvSpPr>
            <a:spLocks noGrp="1"/>
          </p:cNvSpPr>
          <p:nvPr>
            <p:ph type="title"/>
          </p:nvPr>
        </p:nvSpPr>
        <p:spPr/>
        <p:txBody>
          <a:bodyPr/>
          <a:lstStyle/>
          <a:p>
            <a:r>
              <a:rPr lang="en-US" dirty="0"/>
              <a:t>IV –Systems We Use</a:t>
            </a:r>
          </a:p>
        </p:txBody>
      </p:sp>
      <p:sp>
        <p:nvSpPr>
          <p:cNvPr id="3" name="Content Placeholder 2">
            <a:extLst>
              <a:ext uri="{FF2B5EF4-FFF2-40B4-BE49-F238E27FC236}">
                <a16:creationId xmlns:a16="http://schemas.microsoft.com/office/drawing/2014/main" id="{C604518B-10B5-4CC8-B6D9-13D8A672C557}"/>
              </a:ext>
            </a:extLst>
          </p:cNvPr>
          <p:cNvSpPr>
            <a:spLocks noGrp="1"/>
          </p:cNvSpPr>
          <p:nvPr>
            <p:ph idx="1"/>
          </p:nvPr>
        </p:nvSpPr>
        <p:spPr>
          <a:xfrm>
            <a:off x="838200" y="1378935"/>
            <a:ext cx="10515600" cy="4351338"/>
          </a:xfrm>
        </p:spPr>
        <p:txBody>
          <a:bodyPr vert="horz" lIns="91440" tIns="45720" rIns="91440" bIns="45720" rtlCol="0" anchor="t">
            <a:normAutofit/>
          </a:bodyPr>
          <a:lstStyle/>
          <a:p>
            <a:r>
              <a:rPr lang="en-US" dirty="0">
                <a:latin typeface="Trebuchet MS"/>
                <a:cs typeface="Arial"/>
              </a:rPr>
              <a:t>Epic – Beacon</a:t>
            </a:r>
            <a:endParaRPr lang="en-US" dirty="0"/>
          </a:p>
          <a:p>
            <a:r>
              <a:rPr lang="en-US" dirty="0" err="1">
                <a:latin typeface="Trebuchet MS"/>
                <a:cs typeface="Arial"/>
              </a:rPr>
              <a:t>ClinicalPath</a:t>
            </a:r>
            <a:r>
              <a:rPr lang="en-US" dirty="0">
                <a:latin typeface="Trebuchet MS"/>
                <a:cs typeface="Arial"/>
              </a:rPr>
              <a:t> (formerly VIA Oncology)</a:t>
            </a:r>
            <a:endParaRPr lang="en-US" dirty="0"/>
          </a:p>
          <a:p>
            <a:r>
              <a:rPr lang="en-US" dirty="0">
                <a:latin typeface="Trebuchet MS"/>
                <a:cs typeface="Arial"/>
              </a:rPr>
              <a:t>CSTD - </a:t>
            </a:r>
            <a:r>
              <a:rPr lang="en-US" dirty="0" err="1">
                <a:latin typeface="Trebuchet MS"/>
                <a:cs typeface="Arial"/>
              </a:rPr>
              <a:t>Equashield</a:t>
            </a:r>
            <a:endParaRPr lang="en-US" dirty="0">
              <a:latin typeface="Trebuchet MS"/>
              <a:cs typeface="Arial"/>
            </a:endParaRPr>
          </a:p>
          <a:p>
            <a:r>
              <a:rPr lang="en-US" dirty="0">
                <a:latin typeface="Trebuchet MS"/>
                <a:cs typeface="Arial"/>
              </a:rPr>
              <a:t>Epic dispense prep/dispense check/picture capture</a:t>
            </a:r>
          </a:p>
          <a:p>
            <a:r>
              <a:rPr lang="en-US" dirty="0">
                <a:latin typeface="Trebuchet MS"/>
                <a:cs typeface="Arial"/>
              </a:rPr>
              <a:t>Microsoft Office</a:t>
            </a:r>
            <a:endParaRPr lang="en-US" dirty="0"/>
          </a:p>
          <a:p>
            <a:r>
              <a:rPr lang="en-US" dirty="0">
                <a:latin typeface="Trebuchet MS"/>
                <a:cs typeface="Arial"/>
              </a:rPr>
              <a:t>24-hour remote temp monitoring of fridges and backup</a:t>
            </a:r>
          </a:p>
          <a:p>
            <a:endParaRPr lang="en-US" dirty="0"/>
          </a:p>
          <a:p>
            <a:endParaRPr lang="en-US" dirty="0"/>
          </a:p>
        </p:txBody>
      </p:sp>
    </p:spTree>
    <p:extLst>
      <p:ext uri="{BB962C8B-B14F-4D97-AF65-F5344CB8AC3E}">
        <p14:creationId xmlns:p14="http://schemas.microsoft.com/office/powerpoint/2010/main" val="28994746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87313C-EA92-4883-BF74-FA2DBBA7FDE8}"/>
              </a:ext>
            </a:extLst>
          </p:cNvPr>
          <p:cNvSpPr>
            <a:spLocks noGrp="1"/>
          </p:cNvSpPr>
          <p:nvPr>
            <p:ph type="title"/>
          </p:nvPr>
        </p:nvSpPr>
        <p:spPr/>
        <p:txBody>
          <a:bodyPr/>
          <a:lstStyle/>
          <a:p>
            <a:r>
              <a:rPr lang="en-US" dirty="0">
                <a:latin typeface="Trebuchet MS"/>
                <a:cs typeface="Arial"/>
              </a:rPr>
              <a:t>IV –Workflow</a:t>
            </a:r>
            <a:endParaRPr lang="en-US" dirty="0"/>
          </a:p>
        </p:txBody>
      </p:sp>
      <p:graphicFrame>
        <p:nvGraphicFramePr>
          <p:cNvPr id="5" name="Diagram 4">
            <a:extLst>
              <a:ext uri="{FF2B5EF4-FFF2-40B4-BE49-F238E27FC236}">
                <a16:creationId xmlns:a16="http://schemas.microsoft.com/office/drawing/2014/main" id="{130BC929-96D7-4B9F-A73F-045ECE19824E}"/>
              </a:ext>
            </a:extLst>
          </p:cNvPr>
          <p:cNvGraphicFramePr/>
          <p:nvPr>
            <p:extLst>
              <p:ext uri="{D42A27DB-BD31-4B8C-83A1-F6EECF244321}">
                <p14:modId xmlns:p14="http://schemas.microsoft.com/office/powerpoint/2010/main" val="2818923785"/>
              </p:ext>
            </p:extLst>
          </p:nvPr>
        </p:nvGraphicFramePr>
        <p:xfrm>
          <a:off x="850214" y="1328494"/>
          <a:ext cx="10650698" cy="491403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029670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DA12-D6FF-4299-97FA-1E678B51E0FC}"/>
              </a:ext>
            </a:extLst>
          </p:cNvPr>
          <p:cNvSpPr>
            <a:spLocks noGrp="1"/>
          </p:cNvSpPr>
          <p:nvPr>
            <p:ph type="title"/>
          </p:nvPr>
        </p:nvSpPr>
        <p:spPr/>
        <p:txBody>
          <a:bodyPr/>
          <a:lstStyle/>
          <a:p>
            <a:r>
              <a:rPr lang="en-US" dirty="0"/>
              <a:t>IV - Last Minute Add On</a:t>
            </a:r>
          </a:p>
        </p:txBody>
      </p:sp>
      <p:graphicFrame>
        <p:nvGraphicFramePr>
          <p:cNvPr id="4" name="Diagram 4">
            <a:extLst>
              <a:ext uri="{FF2B5EF4-FFF2-40B4-BE49-F238E27FC236}">
                <a16:creationId xmlns:a16="http://schemas.microsoft.com/office/drawing/2014/main" id="{3EED5056-4AE9-4993-A7B1-82A93EE5767B}"/>
              </a:ext>
            </a:extLst>
          </p:cNvPr>
          <p:cNvGraphicFramePr/>
          <p:nvPr>
            <p:extLst>
              <p:ext uri="{D42A27DB-BD31-4B8C-83A1-F6EECF244321}">
                <p14:modId xmlns:p14="http://schemas.microsoft.com/office/powerpoint/2010/main" val="3096034233"/>
              </p:ext>
            </p:extLst>
          </p:nvPr>
        </p:nvGraphicFramePr>
        <p:xfrm>
          <a:off x="57510" y="1700354"/>
          <a:ext cx="12066744" cy="27313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429976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70D4AB-2448-4DB1-A0A7-FDA395725A30}"/>
              </a:ext>
            </a:extLst>
          </p:cNvPr>
          <p:cNvSpPr>
            <a:spLocks noGrp="1"/>
          </p:cNvSpPr>
          <p:nvPr>
            <p:ph type="title"/>
          </p:nvPr>
        </p:nvSpPr>
        <p:spPr>
          <a:xfrm>
            <a:off x="528234" y="365125"/>
            <a:ext cx="11342176" cy="1338478"/>
          </a:xfrm>
        </p:spPr>
        <p:txBody>
          <a:bodyPr/>
          <a:lstStyle/>
          <a:p>
            <a:r>
              <a:rPr lang="en-US" dirty="0">
                <a:latin typeface="Trebuchet MS"/>
                <a:cs typeface="Arial"/>
              </a:rPr>
              <a:t>IV - Hybrid Patients (Patients on IV + OC)</a:t>
            </a:r>
          </a:p>
        </p:txBody>
      </p:sp>
      <p:sp>
        <p:nvSpPr>
          <p:cNvPr id="3" name="Content Placeholder 2">
            <a:extLst>
              <a:ext uri="{FF2B5EF4-FFF2-40B4-BE49-F238E27FC236}">
                <a16:creationId xmlns:a16="http://schemas.microsoft.com/office/drawing/2014/main" id="{D70B63F1-D71C-4CC6-BE59-34D1B9805E9E}"/>
              </a:ext>
            </a:extLst>
          </p:cNvPr>
          <p:cNvSpPr>
            <a:spLocks noGrp="1"/>
          </p:cNvSpPr>
          <p:nvPr>
            <p:ph idx="1"/>
          </p:nvPr>
        </p:nvSpPr>
        <p:spPr>
          <a:xfrm>
            <a:off x="838200" y="1580235"/>
            <a:ext cx="10515600" cy="4351338"/>
          </a:xfrm>
        </p:spPr>
        <p:txBody>
          <a:bodyPr vert="horz" lIns="91440" tIns="45720" rIns="91440" bIns="45720" rtlCol="0" anchor="t">
            <a:normAutofit/>
          </a:bodyPr>
          <a:lstStyle/>
          <a:p>
            <a:r>
              <a:rPr lang="en-US" dirty="0">
                <a:latin typeface="Trebuchet MS"/>
                <a:cs typeface="Arial"/>
              </a:rPr>
              <a:t>Ideal – Filling Onsite</a:t>
            </a:r>
          </a:p>
          <a:p>
            <a:r>
              <a:rPr lang="en-US" dirty="0">
                <a:latin typeface="Trebuchet MS"/>
                <a:cs typeface="Arial"/>
              </a:rPr>
              <a:t>Using FVSP (Fairview Specialty Pharmacy) or other specialty pharmacies to fill – less flexibility</a:t>
            </a:r>
          </a:p>
          <a:p>
            <a:r>
              <a:rPr lang="en-US" dirty="0">
                <a:latin typeface="Trebuchet MS"/>
                <a:cs typeface="Arial"/>
              </a:rPr>
              <a:t>Flagged and patient worked up in advanced (including infusion intake/OC liaisons)</a:t>
            </a:r>
          </a:p>
          <a:p>
            <a:r>
              <a:rPr lang="en-US" dirty="0">
                <a:latin typeface="Trebuchet MS"/>
                <a:cs typeface="Arial"/>
              </a:rPr>
              <a:t>Integrated/Cross Trained Staff (pharmacist)</a:t>
            </a:r>
          </a:p>
        </p:txBody>
      </p:sp>
    </p:spTree>
    <p:extLst>
      <p:ext uri="{BB962C8B-B14F-4D97-AF65-F5344CB8AC3E}">
        <p14:creationId xmlns:p14="http://schemas.microsoft.com/office/powerpoint/2010/main" val="4176752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DA12-D6FF-4299-97FA-1E678B51E0FC}"/>
              </a:ext>
            </a:extLst>
          </p:cNvPr>
          <p:cNvSpPr>
            <a:spLocks noGrp="1"/>
          </p:cNvSpPr>
          <p:nvPr>
            <p:ph type="title"/>
          </p:nvPr>
        </p:nvSpPr>
        <p:spPr/>
        <p:txBody>
          <a:bodyPr/>
          <a:lstStyle/>
          <a:p>
            <a:r>
              <a:rPr lang="en-US" dirty="0"/>
              <a:t>IV – Best Practices</a:t>
            </a:r>
          </a:p>
        </p:txBody>
      </p:sp>
      <p:sp>
        <p:nvSpPr>
          <p:cNvPr id="3" name="Content Placeholder 2">
            <a:extLst>
              <a:ext uri="{FF2B5EF4-FFF2-40B4-BE49-F238E27FC236}">
                <a16:creationId xmlns:a16="http://schemas.microsoft.com/office/drawing/2014/main" id="{C604518B-10B5-4CC8-B6D9-13D8A672C557}"/>
              </a:ext>
            </a:extLst>
          </p:cNvPr>
          <p:cNvSpPr>
            <a:spLocks noGrp="1"/>
          </p:cNvSpPr>
          <p:nvPr>
            <p:ph idx="1"/>
          </p:nvPr>
        </p:nvSpPr>
        <p:spPr>
          <a:xfrm>
            <a:off x="838199" y="1825625"/>
            <a:ext cx="11143377" cy="4351338"/>
          </a:xfrm>
        </p:spPr>
        <p:txBody>
          <a:bodyPr vert="horz" lIns="91440" tIns="45720" rIns="91440" bIns="45720" rtlCol="0" anchor="t">
            <a:normAutofit/>
          </a:bodyPr>
          <a:lstStyle/>
          <a:p>
            <a:r>
              <a:rPr lang="en-US" dirty="0">
                <a:latin typeface="Trebuchet MS"/>
                <a:cs typeface="Arial"/>
              </a:rPr>
              <a:t>CNR (Compounding and Repackaging) &amp; Serial Dilutions</a:t>
            </a:r>
          </a:p>
          <a:p>
            <a:r>
              <a:rPr lang="en-US" dirty="0">
                <a:latin typeface="Trebuchet MS"/>
                <a:cs typeface="Arial"/>
              </a:rPr>
              <a:t>Advanced Prep</a:t>
            </a:r>
          </a:p>
          <a:p>
            <a:r>
              <a:rPr lang="en-US" dirty="0">
                <a:latin typeface="Trebuchet MS"/>
                <a:cs typeface="Arial"/>
              </a:rPr>
              <a:t>USP 797/800 – Policies and procedures (cleaning, compounding, etc.)</a:t>
            </a:r>
          </a:p>
          <a:p>
            <a:r>
              <a:rPr lang="en-US" dirty="0">
                <a:latin typeface="Trebuchet MS"/>
                <a:cs typeface="Arial"/>
              </a:rPr>
              <a:t>Expiring Drugs Tracker</a:t>
            </a:r>
            <a:endParaRPr lang="en-US" dirty="0"/>
          </a:p>
          <a:p>
            <a:endParaRPr lang="en-US" dirty="0"/>
          </a:p>
          <a:p>
            <a:endParaRPr lang="en-US" dirty="0"/>
          </a:p>
          <a:p>
            <a:endParaRPr lang="en-US" dirty="0"/>
          </a:p>
          <a:p>
            <a:endParaRPr lang="en-US" dirty="0"/>
          </a:p>
          <a:p>
            <a:endParaRPr lang="en-US" dirty="0"/>
          </a:p>
        </p:txBody>
      </p:sp>
      <p:graphicFrame>
        <p:nvGraphicFramePr>
          <p:cNvPr id="5" name="Table 4">
            <a:extLst>
              <a:ext uri="{FF2B5EF4-FFF2-40B4-BE49-F238E27FC236}">
                <a16:creationId xmlns:a16="http://schemas.microsoft.com/office/drawing/2014/main" id="{E160DD1D-E831-47B3-B64A-2C19CFB021F5}"/>
              </a:ext>
            </a:extLst>
          </p:cNvPr>
          <p:cNvGraphicFramePr>
            <a:graphicFrameLocks noGrp="1"/>
          </p:cNvGraphicFramePr>
          <p:nvPr>
            <p:extLst>
              <p:ext uri="{D42A27DB-BD31-4B8C-83A1-F6EECF244321}">
                <p14:modId xmlns:p14="http://schemas.microsoft.com/office/powerpoint/2010/main" val="3261207010"/>
              </p:ext>
            </p:extLst>
          </p:nvPr>
        </p:nvGraphicFramePr>
        <p:xfrm>
          <a:off x="3393056" y="4183811"/>
          <a:ext cx="8588521" cy="2245360"/>
        </p:xfrm>
        <a:graphic>
          <a:graphicData uri="http://schemas.openxmlformats.org/drawingml/2006/table">
            <a:tbl>
              <a:tblPr firstRow="1" bandRow="1">
                <a:tableStyleId>{5C22544A-7EE6-4342-B048-85BDC9FD1C3A}</a:tableStyleId>
              </a:tblPr>
              <a:tblGrid>
                <a:gridCol w="626630">
                  <a:extLst>
                    <a:ext uri="{9D8B030D-6E8A-4147-A177-3AD203B41FA5}">
                      <a16:colId xmlns:a16="http://schemas.microsoft.com/office/drawing/2014/main" val="1311063845"/>
                    </a:ext>
                  </a:extLst>
                </a:gridCol>
                <a:gridCol w="1234830">
                  <a:extLst>
                    <a:ext uri="{9D8B030D-6E8A-4147-A177-3AD203B41FA5}">
                      <a16:colId xmlns:a16="http://schemas.microsoft.com/office/drawing/2014/main" val="1749045977"/>
                    </a:ext>
                  </a:extLst>
                </a:gridCol>
                <a:gridCol w="2285359">
                  <a:extLst>
                    <a:ext uri="{9D8B030D-6E8A-4147-A177-3AD203B41FA5}">
                      <a16:colId xmlns:a16="http://schemas.microsoft.com/office/drawing/2014/main" val="3990786316"/>
                    </a:ext>
                  </a:extLst>
                </a:gridCol>
                <a:gridCol w="2322219">
                  <a:extLst>
                    <a:ext uri="{9D8B030D-6E8A-4147-A177-3AD203B41FA5}">
                      <a16:colId xmlns:a16="http://schemas.microsoft.com/office/drawing/2014/main" val="1200054578"/>
                    </a:ext>
                  </a:extLst>
                </a:gridCol>
                <a:gridCol w="1068956">
                  <a:extLst>
                    <a:ext uri="{9D8B030D-6E8A-4147-A177-3AD203B41FA5}">
                      <a16:colId xmlns:a16="http://schemas.microsoft.com/office/drawing/2014/main" val="2177645992"/>
                    </a:ext>
                  </a:extLst>
                </a:gridCol>
                <a:gridCol w="1050527">
                  <a:extLst>
                    <a:ext uri="{9D8B030D-6E8A-4147-A177-3AD203B41FA5}">
                      <a16:colId xmlns:a16="http://schemas.microsoft.com/office/drawing/2014/main" val="2829900917"/>
                    </a:ext>
                  </a:extLst>
                </a:gridCol>
              </a:tblGrid>
              <a:tr h="246380">
                <a:tc>
                  <a:txBody>
                    <a:bodyPr/>
                    <a:lstStyle/>
                    <a:p>
                      <a:r>
                        <a:rPr lang="en-US">
                          <a:effectLst/>
                        </a:rPr>
                        <a:t>Site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effectLst/>
                        </a:rPr>
                        <a:t>NDC</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effectLst/>
                        </a:rPr>
                        <a:t>Drug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effectLst/>
                        </a:rPr>
                        <a:t>Strength</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a:effectLst/>
                        </a:rPr>
                        <a:t>Exp Date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a:effectLst/>
                        </a:rPr>
                        <a:t>Quantity</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125426512"/>
                  </a:ext>
                </a:extLst>
              </a:tr>
              <a:tr h="246380">
                <a:tc>
                  <a:txBody>
                    <a:bodyPr/>
                    <a:lstStyle/>
                    <a:p>
                      <a:r>
                        <a:rPr lang="en-US" sz="1200">
                          <a:effectLst/>
                        </a:rPr>
                        <a:t>UMMC -E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0002-7669-01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Cyramza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100mg/10mL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5/31/2021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625705446"/>
                  </a:ext>
                </a:extLst>
              </a:tr>
              <a:tr h="246380">
                <a:tc>
                  <a:txBody>
                    <a:bodyPr/>
                    <a:lstStyle/>
                    <a:p>
                      <a:r>
                        <a:rPr lang="en-US" sz="1400">
                          <a:effectLst/>
                        </a:rPr>
                        <a:t>MG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0006-3025-00</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Zinplava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1000mg/40mL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11/20/2021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4152585492"/>
                  </a:ext>
                </a:extLst>
              </a:tr>
              <a:tr h="246380">
                <a:tc>
                  <a:txBody>
                    <a:bodyPr/>
                    <a:lstStyle/>
                    <a:p>
                      <a:r>
                        <a:rPr lang="en-US" sz="1400">
                          <a:effectLst/>
                        </a:rPr>
                        <a:t>MG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57894-060-03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Stelara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 45mg/0.5mL syringe</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6/30/2021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97114902"/>
                  </a:ext>
                </a:extLst>
              </a:tr>
              <a:tr h="246380">
                <a:tc>
                  <a:txBody>
                    <a:bodyPr/>
                    <a:lstStyle/>
                    <a:p>
                      <a:r>
                        <a:rPr lang="en-US" sz="1400">
                          <a:effectLst/>
                        </a:rPr>
                        <a:t>Ridges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70510-2171-2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Radicava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30mg/100ml (box of 2)</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lvl="0">
                        <a:buNone/>
                      </a:pPr>
                      <a:r>
                        <a:rPr lang="en-US" sz="1600">
                          <a:effectLst/>
                        </a:rPr>
                        <a:t>10/31/2021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658612441"/>
                  </a:ext>
                </a:extLst>
              </a:tr>
              <a:tr h="246380">
                <a:tc>
                  <a:txBody>
                    <a:bodyPr/>
                    <a:lstStyle/>
                    <a:p>
                      <a:r>
                        <a:rPr lang="en-US" sz="1400">
                          <a:effectLst/>
                        </a:rPr>
                        <a:t>CSC</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61703-418-18</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Aquasol A</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50000U/ml 2ml vial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7/31/2021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05091262"/>
                  </a:ext>
                </a:extLst>
              </a:tr>
              <a:tr h="246380">
                <a:tc>
                  <a:txBody>
                    <a:bodyPr/>
                    <a:lstStyle/>
                    <a:p>
                      <a:r>
                        <a:rPr lang="en-US" sz="1400">
                          <a:effectLst/>
                        </a:rPr>
                        <a:t>SD</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71336-1000-1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Onpattro</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10mg/5ml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11/31/21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5</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1757623865"/>
                  </a:ext>
                </a:extLst>
              </a:tr>
              <a:tr h="246380">
                <a:tc>
                  <a:txBody>
                    <a:bodyPr/>
                    <a:lstStyle/>
                    <a:p>
                      <a:r>
                        <a:rPr lang="en-US" sz="1400">
                          <a:effectLst/>
                        </a:rPr>
                        <a:t>CSC</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0904-6618-61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Hyrdoxyzine 50mg tablets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50mg</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5/31/2021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200 tabs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2919813042"/>
                  </a:ext>
                </a:extLst>
              </a:tr>
              <a:tr h="246380">
                <a:tc>
                  <a:txBody>
                    <a:bodyPr/>
                    <a:lstStyle/>
                    <a:p>
                      <a:r>
                        <a:rPr lang="en-US" sz="1400">
                          <a:effectLst/>
                        </a:rPr>
                        <a:t>Lakes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67457-153-03</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Amiodarone 50mg/ml</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3ml vials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r>
                        <a:rPr lang="en-US" sz="1600">
                          <a:effectLst/>
                        </a:rPr>
                        <a:t>4/30/2021</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tc>
                  <a:txBody>
                    <a:bodyPr/>
                    <a:lstStyle/>
                    <a:p>
                      <a:pPr algn="ctr"/>
                      <a:r>
                        <a:rPr lang="en-US" sz="1600">
                          <a:effectLst/>
                        </a:rPr>
                        <a:t>10 vials</a:t>
                      </a:r>
                    </a:p>
                  </a:txBody>
                  <a:tcPr marL="0" marR="0" marT="0" marB="0" anchor="ctr">
                    <a:lnL w="12700">
                      <a:solidFill>
                        <a:schemeClr val="tx1"/>
                      </a:solidFill>
                    </a:lnL>
                    <a:lnR w="12700">
                      <a:solidFill>
                        <a:schemeClr val="tx1"/>
                      </a:solidFill>
                    </a:lnR>
                    <a:lnT w="12700">
                      <a:solidFill>
                        <a:schemeClr val="tx1"/>
                      </a:solidFill>
                    </a:lnT>
                    <a:lnB w="12700">
                      <a:solidFill>
                        <a:schemeClr val="tx1"/>
                      </a:solidFill>
                    </a:lnB>
                  </a:tcPr>
                </a:tc>
                <a:extLst>
                  <a:ext uri="{0D108BD9-81ED-4DB2-BD59-A6C34878D82A}">
                    <a16:rowId xmlns:a16="http://schemas.microsoft.com/office/drawing/2014/main" val="3893322758"/>
                  </a:ext>
                </a:extLst>
              </a:tr>
            </a:tbl>
          </a:graphicData>
        </a:graphic>
      </p:graphicFrame>
    </p:spTree>
    <p:extLst>
      <p:ext uri="{BB962C8B-B14F-4D97-AF65-F5344CB8AC3E}">
        <p14:creationId xmlns:p14="http://schemas.microsoft.com/office/powerpoint/2010/main" val="33371566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9DA12-D6FF-4299-97FA-1E678B51E0FC}"/>
              </a:ext>
            </a:extLst>
          </p:cNvPr>
          <p:cNvSpPr>
            <a:spLocks noGrp="1"/>
          </p:cNvSpPr>
          <p:nvPr>
            <p:ph type="title"/>
          </p:nvPr>
        </p:nvSpPr>
        <p:spPr/>
        <p:txBody>
          <a:bodyPr/>
          <a:lstStyle/>
          <a:p>
            <a:r>
              <a:rPr lang="en-US">
                <a:latin typeface="Trebuchet MS"/>
                <a:cs typeface="Arial"/>
              </a:rPr>
              <a:t>IV – Best Practices (cont.)</a:t>
            </a:r>
            <a:endParaRPr lang="en-US"/>
          </a:p>
        </p:txBody>
      </p:sp>
      <p:sp>
        <p:nvSpPr>
          <p:cNvPr id="3" name="Content Placeholder 2">
            <a:extLst>
              <a:ext uri="{FF2B5EF4-FFF2-40B4-BE49-F238E27FC236}">
                <a16:creationId xmlns:a16="http://schemas.microsoft.com/office/drawing/2014/main" id="{C604518B-10B5-4CC8-B6D9-13D8A672C557}"/>
              </a:ext>
            </a:extLst>
          </p:cNvPr>
          <p:cNvSpPr>
            <a:spLocks noGrp="1"/>
          </p:cNvSpPr>
          <p:nvPr>
            <p:ph idx="1"/>
          </p:nvPr>
        </p:nvSpPr>
        <p:spPr>
          <a:xfrm>
            <a:off x="838200" y="1690688"/>
            <a:ext cx="10515600" cy="4351338"/>
          </a:xfrm>
        </p:spPr>
        <p:txBody>
          <a:bodyPr vert="horz" lIns="91440" tIns="45720" rIns="91440" bIns="45720" rtlCol="0" anchor="t">
            <a:normAutofit/>
          </a:bodyPr>
          <a:lstStyle/>
          <a:p>
            <a:r>
              <a:rPr lang="en-US" dirty="0">
                <a:latin typeface="Trebuchet MS"/>
                <a:cs typeface="Arial"/>
              </a:rPr>
              <a:t>Schedule Prep – Pharmacy Coordinators</a:t>
            </a:r>
            <a:endParaRPr lang="en-US" dirty="0"/>
          </a:p>
          <a:p>
            <a:pPr lvl="1"/>
            <a:r>
              <a:rPr lang="en-US" dirty="0">
                <a:solidFill>
                  <a:srgbClr val="2CACE3"/>
                </a:solidFill>
                <a:latin typeface="Trebuchet MS"/>
                <a:cs typeface="Arial"/>
              </a:rPr>
              <a:t>In Epic:</a:t>
            </a:r>
            <a:endParaRPr lang="en-US" dirty="0">
              <a:solidFill>
                <a:srgbClr val="000000"/>
              </a:solidFill>
            </a:endParaRPr>
          </a:p>
          <a:p>
            <a:pPr lvl="2"/>
            <a:r>
              <a:rPr lang="en-US" dirty="0">
                <a:solidFill>
                  <a:srgbClr val="2CACE3"/>
                </a:solidFill>
                <a:latin typeface="Trebuchet MS"/>
                <a:cs typeface="Arial"/>
              </a:rPr>
              <a:t>Confirm orders are in Epic</a:t>
            </a:r>
            <a:endParaRPr lang="en-US" dirty="0">
              <a:solidFill>
                <a:srgbClr val="000000"/>
              </a:solidFill>
            </a:endParaRPr>
          </a:p>
          <a:p>
            <a:pPr lvl="2"/>
            <a:r>
              <a:rPr lang="en-US" dirty="0">
                <a:solidFill>
                  <a:srgbClr val="2CACE3"/>
                </a:solidFill>
                <a:latin typeface="Trebuchet MS"/>
                <a:cs typeface="Arial"/>
              </a:rPr>
              <a:t>Confirm orders are signed by provider</a:t>
            </a:r>
            <a:endParaRPr lang="en-US" dirty="0">
              <a:solidFill>
                <a:srgbClr val="000000"/>
              </a:solidFill>
            </a:endParaRPr>
          </a:p>
          <a:p>
            <a:pPr lvl="2"/>
            <a:r>
              <a:rPr lang="en-US" dirty="0">
                <a:solidFill>
                  <a:srgbClr val="2CACE3"/>
                </a:solidFill>
                <a:latin typeface="Trebuchet MS"/>
                <a:cs typeface="Arial"/>
              </a:rPr>
              <a:t>Confirm insurance coverage</a:t>
            </a:r>
            <a:endParaRPr lang="en-US" dirty="0">
              <a:solidFill>
                <a:srgbClr val="2CACE3"/>
              </a:solidFill>
            </a:endParaRPr>
          </a:p>
          <a:p>
            <a:pPr lvl="1"/>
            <a:r>
              <a:rPr lang="en-US" dirty="0">
                <a:solidFill>
                  <a:srgbClr val="2CACE3"/>
                </a:solidFill>
                <a:latin typeface="Trebuchet MS"/>
                <a:cs typeface="Arial"/>
              </a:rPr>
              <a:t>In OneNote</a:t>
            </a:r>
            <a:endParaRPr lang="en-US" dirty="0">
              <a:solidFill>
                <a:srgbClr val="2CACE3"/>
              </a:solidFill>
            </a:endParaRPr>
          </a:p>
          <a:p>
            <a:pPr lvl="2"/>
            <a:r>
              <a:rPr lang="en-US" dirty="0">
                <a:solidFill>
                  <a:srgbClr val="2CACE3"/>
                </a:solidFill>
                <a:latin typeface="Trebuchet MS"/>
                <a:cs typeface="Arial"/>
              </a:rPr>
              <a:t>Document details of appointment in notes</a:t>
            </a:r>
            <a:endParaRPr lang="en-US" dirty="0">
              <a:solidFill>
                <a:srgbClr val="2CACE3"/>
              </a:solidFill>
            </a:endParaRPr>
          </a:p>
          <a:p>
            <a:pPr lvl="2"/>
            <a:r>
              <a:rPr lang="en-US" dirty="0">
                <a:solidFill>
                  <a:srgbClr val="2CACE3"/>
                </a:solidFill>
                <a:latin typeface="Trebuchet MS"/>
                <a:cs typeface="Arial"/>
              </a:rPr>
              <a:t>Confirm inventory supply</a:t>
            </a:r>
            <a:endParaRPr lang="en-US" dirty="0">
              <a:solidFill>
                <a:srgbClr val="2CACE3"/>
              </a:solidFill>
            </a:endParaRPr>
          </a:p>
          <a:p>
            <a:r>
              <a:rPr lang="en-US" dirty="0">
                <a:latin typeface="Trebuchet MS"/>
                <a:cs typeface="Arial"/>
              </a:rPr>
              <a:t>Example --&gt;</a:t>
            </a:r>
            <a:endParaRPr lang="en-US" dirty="0">
              <a:solidFill>
                <a:srgbClr val="2CACE3"/>
              </a:solidFill>
            </a:endParaRPr>
          </a:p>
          <a:p>
            <a:endParaRPr lang="en-US" dirty="0">
              <a:solidFill>
                <a:srgbClr val="2CACE3"/>
              </a:solidFill>
            </a:endParaRPr>
          </a:p>
          <a:p>
            <a:pPr lvl="2"/>
            <a:endParaRPr lang="en-US" dirty="0">
              <a:solidFill>
                <a:srgbClr val="2CACE3"/>
              </a:solidFill>
            </a:endParaRPr>
          </a:p>
          <a:p>
            <a:pPr lvl="1"/>
            <a:endParaRPr lang="en-US" dirty="0">
              <a:solidFill>
                <a:srgbClr val="000000"/>
              </a:solidFill>
            </a:endParaRPr>
          </a:p>
          <a:p>
            <a:endParaRPr lang="en-US" dirty="0"/>
          </a:p>
          <a:p>
            <a:endParaRPr lang="en-US" dirty="0"/>
          </a:p>
          <a:p>
            <a:endParaRPr lang="en-US" dirty="0"/>
          </a:p>
        </p:txBody>
      </p:sp>
      <p:sp>
        <p:nvSpPr>
          <p:cNvPr id="6" name="TextBox 5">
            <a:extLst>
              <a:ext uri="{FF2B5EF4-FFF2-40B4-BE49-F238E27FC236}">
                <a16:creationId xmlns:a16="http://schemas.microsoft.com/office/drawing/2014/main" id="{CF86F690-0FEE-4922-AD4F-AC149FFBE9D2}"/>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337790618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pring_forum_slide_deck_template" id="{63E8E020-013A-4A5A-B95E-A8114DA31978}" vid="{13580612-0F04-40F3-824E-1D34EADB57B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57229895B1A33498BCD2128001BF325" ma:contentTypeVersion="13" ma:contentTypeDescription="Create a new document." ma:contentTypeScope="" ma:versionID="99007eca0e4279398147eceefc3af2d9">
  <xsd:schema xmlns:xsd="http://www.w3.org/2001/XMLSchema" xmlns:xs="http://www.w3.org/2001/XMLSchema" xmlns:p="http://schemas.microsoft.com/office/2006/metadata/properties" xmlns:ns3="e19a2126-029a-4671-a840-884aa089b437" xmlns:ns4="2dfc9d3d-6c3d-49fd-b62e-bec33a0d87a5" targetNamespace="http://schemas.microsoft.com/office/2006/metadata/properties" ma:root="true" ma:fieldsID="8d554b1ee41373abfa3846ced2293676" ns3:_="" ns4:_="">
    <xsd:import namespace="e19a2126-029a-4671-a840-884aa089b437"/>
    <xsd:import namespace="2dfc9d3d-6c3d-49fd-b62e-bec33a0d87a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DateTaken" minOccurs="0"/>
                <xsd:element ref="ns3:MediaServiceLocation" minOccurs="0"/>
                <xsd:element ref="ns3:MediaServiceOCR" minOccurs="0"/>
                <xsd:element ref="ns4:SharedWithUsers" minOccurs="0"/>
                <xsd:element ref="ns4:SharedWithDetails" minOccurs="0"/>
                <xsd:element ref="ns4:SharingHintHash"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19a2126-029a-4671-a840-884aa089b43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5" nillable="true" ma:displayName="MediaServiceDateTaken" ma:hidden="true" ma:internalName="MediaServiceDateTaken" ma:readOnly="true">
      <xsd:simpleType>
        <xsd:restriction base="dms:Text"/>
      </xsd:simpleType>
    </xsd:element>
    <xsd:element name="MediaServiceLocation" ma:index="16" nillable="true" ma:displayName="Location" ma:internalName="MediaServiceLocation"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dfc9d3d-6c3d-49fd-b62e-bec33a0d87a5"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1C3F25-B4D0-421D-A03C-4CC55830D7C1}">
  <ds:schemaRefs>
    <ds:schemaRef ds:uri="http://schemas.microsoft.com/office/2006/metadata/properties"/>
    <ds:schemaRef ds:uri="http://schemas.microsoft.com/office/infopath/2007/PartnerControls"/>
    <ds:schemaRef ds:uri="http://www.w3.org/2000/xmlns/"/>
  </ds:schemaRefs>
</ds:datastoreItem>
</file>

<file path=customXml/itemProps2.xml><?xml version="1.0" encoding="utf-8"?>
<ds:datastoreItem xmlns:ds="http://schemas.openxmlformats.org/officeDocument/2006/customXml" ds:itemID="{1EEF9C4D-09A9-4C96-8C9F-52B340579541}">
  <ds:schemaRefs>
    <ds:schemaRef ds:uri="2dfc9d3d-6c3d-49fd-b62e-bec33a0d87a5"/>
    <ds:schemaRef ds:uri="e19a2126-029a-4671-a840-884aa089b43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0/xmlns/"/>
    <ds:schemaRef ds:uri="http://www.w3.org/2001/XMLSchema"/>
  </ds:schemaRefs>
</ds:datastoreItem>
</file>

<file path=customXml/itemProps3.xml><?xml version="1.0" encoding="utf-8"?>
<ds:datastoreItem xmlns:ds="http://schemas.openxmlformats.org/officeDocument/2006/customXml" ds:itemID="{4C9EBDC3-0ED4-4B00-9CE7-D3601190E5B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spring_forum_slide_deck</Template>
  <TotalTime>10</TotalTime>
  <Words>1573</Words>
  <Application>Microsoft Macintosh PowerPoint</Application>
  <PresentationFormat>Widescreen</PresentationFormat>
  <Paragraphs>231</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Arial</vt:lpstr>
      <vt:lpstr>Arial,Sans-Serif</vt:lpstr>
      <vt:lpstr>Calibri</vt:lpstr>
      <vt:lpstr>Calibri Light</vt:lpstr>
      <vt:lpstr>Trebuchet MS</vt:lpstr>
      <vt:lpstr>Office Theme</vt:lpstr>
      <vt:lpstr>IV &amp; Oral Best Practice Coordination</vt:lpstr>
      <vt:lpstr>Who Are We?</vt:lpstr>
      <vt:lpstr>IV – M Health Fairview</vt:lpstr>
      <vt:lpstr>IV –Systems We Use</vt:lpstr>
      <vt:lpstr>IV –Workflow</vt:lpstr>
      <vt:lpstr>IV - Last Minute Add On</vt:lpstr>
      <vt:lpstr>IV - Hybrid Patients (Patients on IV + OC)</vt:lpstr>
      <vt:lpstr>IV – Best Practices</vt:lpstr>
      <vt:lpstr>IV – Best Practices (cont.)</vt:lpstr>
      <vt:lpstr>PowerPoint Presentation</vt:lpstr>
      <vt:lpstr>Oral – Alabama Rx</vt:lpstr>
      <vt:lpstr>Oral – Systems We Use</vt:lpstr>
      <vt:lpstr>Oral – Best Practices</vt:lpstr>
      <vt:lpstr>Oral – Best Practices</vt:lpstr>
      <vt:lpstr>Oral – Last minute add-ons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dc:title>
  <dc:creator>Sievers, Katherine</dc:creator>
  <cp:lastModifiedBy>Christy Wetherington</cp:lastModifiedBy>
  <cp:revision>222</cp:revision>
  <dcterms:created xsi:type="dcterms:W3CDTF">2021-03-08T04:03:34Z</dcterms:created>
  <dcterms:modified xsi:type="dcterms:W3CDTF">2021-04-27T19:48:43Z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0x010100857229895B1A33498BCD2128001BF325</vt:lpwstr>
  </property>
</Properties>
</file>