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78" r:id="rId3"/>
    <p:sldId id="259" r:id="rId4"/>
    <p:sldId id="260" r:id="rId5"/>
    <p:sldId id="269" r:id="rId6"/>
    <p:sldId id="261" r:id="rId7"/>
    <p:sldId id="270" r:id="rId8"/>
    <p:sldId id="274" r:id="rId9"/>
    <p:sldId id="282" r:id="rId10"/>
    <p:sldId id="279" r:id="rId11"/>
    <p:sldId id="280" r:id="rId12"/>
    <p:sldId id="277" r:id="rId13"/>
    <p:sldId id="276" r:id="rId14"/>
    <p:sldId id="26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ACE3"/>
    <a:srgbClr val="1D6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DFCF78-E48D-48A1-8277-EB0EC15518A8}" v="460" dt="2021-03-24T16:16:29.757"/>
    <p1510:client id="{6A104110-D162-4B7F-9058-37CFA8AF9F2F}" v="160" dt="2021-03-25T20:06:27.833"/>
    <p1510:client id="{AAF6F5DB-7630-4628-B1B8-34DB6CD67ED3}" v="252" dt="2021-03-24T16:22:58.1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7" autoAdjust="0"/>
    <p:restoredTop sz="84953"/>
  </p:normalViewPr>
  <p:slideViewPr>
    <p:cSldViewPr snapToGrid="0">
      <p:cViewPr varScale="1">
        <p:scale>
          <a:sx n="110" d="100"/>
          <a:sy n="110" d="100"/>
        </p:scale>
        <p:origin x="960" y="184"/>
      </p:cViewPr>
      <p:guideLst/>
    </p:cSldViewPr>
  </p:slideViewPr>
  <p:notesTextViewPr>
    <p:cViewPr>
      <p:scale>
        <a:sx n="1" d="1"/>
        <a:sy n="1" d="1"/>
      </p:scale>
      <p:origin x="0" y="0"/>
    </p:cViewPr>
  </p:notesTextViewPr>
  <p:notesViewPr>
    <p:cSldViewPr snapToGrid="0">
      <p:cViewPr>
        <p:scale>
          <a:sx n="69" d="100"/>
          <a:sy n="69" d="100"/>
        </p:scale>
        <p:origin x="2562" y="-3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C84467-121B-4206-8F43-A015378E83E6}" type="datetimeFigureOut">
              <a:rPr lang="en-US" smtClean="0"/>
              <a:t>4/27/21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B0F13-67B2-45B0-AB0A-3B14621BC2C1}" type="slidenum">
              <a:rPr lang="en-US" smtClean="0"/>
              <a:t>‹#›</a:t>
            </a:fld>
            <a:endParaRPr lang="en-US"/>
          </a:p>
        </p:txBody>
      </p:sp>
    </p:spTree>
    <p:extLst>
      <p:ext uri="{BB962C8B-B14F-4D97-AF65-F5344CB8AC3E}">
        <p14:creationId xmlns:p14="http://schemas.microsoft.com/office/powerpoint/2010/main" val="3970802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“Operational Challenges for Pharmacy Technicians: Improving Workflow and Efficiency”</a:t>
            </a:r>
          </a:p>
          <a:p>
            <a:r>
              <a:rPr lang="en-US" dirty="0"/>
              <a:t>Presented by: Sara </a:t>
            </a:r>
            <a:r>
              <a:rPr lang="en-US" dirty="0" err="1"/>
              <a:t>Eisenhart</a:t>
            </a:r>
            <a:r>
              <a:rPr lang="en-US" dirty="0"/>
              <a:t>, </a:t>
            </a:r>
            <a:r>
              <a:rPr lang="en-US" dirty="0" err="1"/>
              <a:t>CPhT</a:t>
            </a:r>
            <a:r>
              <a:rPr lang="en-US" dirty="0"/>
              <a:t>, Gettysburg Cancer Center and Teri </a:t>
            </a:r>
            <a:r>
              <a:rPr lang="en-US" dirty="0" err="1"/>
              <a:t>Roberst</a:t>
            </a:r>
            <a:r>
              <a:rPr lang="en-US" dirty="0"/>
              <a:t>, </a:t>
            </a:r>
            <a:r>
              <a:rPr lang="en-US" dirty="0" err="1"/>
              <a:t>CPhT</a:t>
            </a:r>
            <a:r>
              <a:rPr lang="en-US" dirty="0"/>
              <a:t>, Arizona Oncology </a:t>
            </a:r>
          </a:p>
          <a:p>
            <a:r>
              <a:rPr lang="en-US" dirty="0"/>
              <a:t>Introduction: Spring Forum Chair, Taryn Newsome </a:t>
            </a:r>
          </a:p>
          <a:p>
            <a:r>
              <a:rPr lang="en-US" dirty="0"/>
              <a:t>NCODA lead: Josh </a:t>
            </a:r>
            <a:r>
              <a:rPr lang="en-US" dirty="0" err="1"/>
              <a:t>Nubla</a:t>
            </a:r>
            <a:r>
              <a:rPr lang="en-US" dirty="0"/>
              <a:t> </a:t>
            </a:r>
          </a:p>
        </p:txBody>
      </p:sp>
      <p:sp>
        <p:nvSpPr>
          <p:cNvPr id="4" name="Slide Number Placeholder 3"/>
          <p:cNvSpPr>
            <a:spLocks noGrp="1"/>
          </p:cNvSpPr>
          <p:nvPr>
            <p:ph type="sldNum" sz="quarter" idx="5"/>
          </p:nvPr>
        </p:nvSpPr>
        <p:spPr/>
        <p:txBody>
          <a:bodyPr/>
          <a:lstStyle/>
          <a:p>
            <a:fld id="{5C2B0F13-67B2-45B0-AB0A-3B14621BC2C1}" type="slidenum">
              <a:rPr lang="en-US" smtClean="0"/>
              <a:t>1</a:t>
            </a:fld>
            <a:endParaRPr lang="en-US"/>
          </a:p>
        </p:txBody>
      </p:sp>
    </p:spTree>
    <p:extLst>
      <p:ext uri="{BB962C8B-B14F-4D97-AF65-F5344CB8AC3E}">
        <p14:creationId xmlns:p14="http://schemas.microsoft.com/office/powerpoint/2010/main" val="1219691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Taryn-</a:t>
            </a:r>
          </a:p>
          <a:p>
            <a:endParaRPr lang="en-US" dirty="0"/>
          </a:p>
          <a:p>
            <a:r>
              <a:rPr lang="en-US" dirty="0"/>
              <a:t>This presentation is going to presented as a round table discussion.  We invite you to ask questions or comment throughout the discussion.  Please free to unmute your mics, use the raise option below or make comments in the chat box.</a:t>
            </a:r>
          </a:p>
        </p:txBody>
      </p:sp>
      <p:sp>
        <p:nvSpPr>
          <p:cNvPr id="4" name="Slide Number Placeholder 3"/>
          <p:cNvSpPr>
            <a:spLocks noGrp="1"/>
          </p:cNvSpPr>
          <p:nvPr>
            <p:ph type="sldNum" sz="quarter" idx="5"/>
          </p:nvPr>
        </p:nvSpPr>
        <p:spPr/>
        <p:txBody>
          <a:bodyPr/>
          <a:lstStyle/>
          <a:p>
            <a:fld id="{5C2B0F13-67B2-45B0-AB0A-3B14621BC2C1}" type="slidenum">
              <a:rPr lang="en-US" smtClean="0"/>
              <a:t>2</a:t>
            </a:fld>
            <a:endParaRPr lang="en-US"/>
          </a:p>
        </p:txBody>
      </p:sp>
    </p:spTree>
    <p:extLst>
      <p:ext uri="{BB962C8B-B14F-4D97-AF65-F5344CB8AC3E}">
        <p14:creationId xmlns:p14="http://schemas.microsoft.com/office/powerpoint/2010/main" val="1886425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2B0F13-67B2-45B0-AB0A-3B14621BC2C1}" type="slidenum">
              <a:rPr lang="en-US" smtClean="0"/>
              <a:t>3</a:t>
            </a:fld>
            <a:endParaRPr lang="en-US"/>
          </a:p>
        </p:txBody>
      </p:sp>
    </p:spTree>
    <p:extLst>
      <p:ext uri="{BB962C8B-B14F-4D97-AF65-F5344CB8AC3E}">
        <p14:creationId xmlns:p14="http://schemas.microsoft.com/office/powerpoint/2010/main" val="130238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2B0F13-67B2-45B0-AB0A-3B14621BC2C1}" type="slidenum">
              <a:rPr lang="en-US" smtClean="0"/>
              <a:t>4</a:t>
            </a:fld>
            <a:endParaRPr lang="en-US"/>
          </a:p>
        </p:txBody>
      </p:sp>
    </p:spTree>
    <p:extLst>
      <p:ext uri="{BB962C8B-B14F-4D97-AF65-F5344CB8AC3E}">
        <p14:creationId xmlns:p14="http://schemas.microsoft.com/office/powerpoint/2010/main" val="4643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2B0F13-67B2-45B0-AB0A-3B14621BC2C1}" type="slidenum">
              <a:rPr lang="en-US" smtClean="0"/>
              <a:t>5</a:t>
            </a:fld>
            <a:endParaRPr lang="en-US"/>
          </a:p>
        </p:txBody>
      </p:sp>
    </p:spTree>
    <p:extLst>
      <p:ext uri="{BB962C8B-B14F-4D97-AF65-F5344CB8AC3E}">
        <p14:creationId xmlns:p14="http://schemas.microsoft.com/office/powerpoint/2010/main" val="2705788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2B0F13-67B2-45B0-AB0A-3B14621BC2C1}" type="slidenum">
              <a:rPr lang="en-US" smtClean="0"/>
              <a:t>6</a:t>
            </a:fld>
            <a:endParaRPr lang="en-US"/>
          </a:p>
        </p:txBody>
      </p:sp>
    </p:spTree>
    <p:extLst>
      <p:ext uri="{BB962C8B-B14F-4D97-AF65-F5344CB8AC3E}">
        <p14:creationId xmlns:p14="http://schemas.microsoft.com/office/powerpoint/2010/main" val="4065890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2B0F13-67B2-45B0-AB0A-3B14621BC2C1}" type="slidenum">
              <a:rPr lang="en-US" smtClean="0"/>
              <a:t>7</a:t>
            </a:fld>
            <a:endParaRPr lang="en-US"/>
          </a:p>
        </p:txBody>
      </p:sp>
    </p:spTree>
    <p:extLst>
      <p:ext uri="{BB962C8B-B14F-4D97-AF65-F5344CB8AC3E}">
        <p14:creationId xmlns:p14="http://schemas.microsoft.com/office/powerpoint/2010/main" val="731325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Q&amp;A Moderated by: Taryn Newsome</a:t>
            </a:r>
          </a:p>
        </p:txBody>
      </p:sp>
      <p:sp>
        <p:nvSpPr>
          <p:cNvPr id="4" name="Slide Number Placeholder 3"/>
          <p:cNvSpPr>
            <a:spLocks noGrp="1"/>
          </p:cNvSpPr>
          <p:nvPr>
            <p:ph type="sldNum" sz="quarter" idx="5"/>
          </p:nvPr>
        </p:nvSpPr>
        <p:spPr/>
        <p:txBody>
          <a:bodyPr/>
          <a:lstStyle/>
          <a:p>
            <a:fld id="{5C2B0F13-67B2-45B0-AB0A-3B14621BC2C1}" type="slidenum">
              <a:rPr lang="en-US" smtClean="0"/>
              <a:t>14</a:t>
            </a:fld>
            <a:endParaRPr lang="en-US"/>
          </a:p>
        </p:txBody>
      </p:sp>
    </p:spTree>
    <p:extLst>
      <p:ext uri="{BB962C8B-B14F-4D97-AF65-F5344CB8AC3E}">
        <p14:creationId xmlns:p14="http://schemas.microsoft.com/office/powerpoint/2010/main" val="2564457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At the conclusion of the session: </a:t>
            </a:r>
          </a:p>
          <a:p>
            <a:pPr marL="171450" indent="-171450">
              <a:buFont typeface="Arial" panose="020B0604020202020204" pitchFamily="34" charset="0"/>
              <a:buChar char="•"/>
            </a:pPr>
            <a:r>
              <a:rPr lang="en-US" sz="1200" dirty="0"/>
              <a:t>Please return to the General Session by visiting the auditorium on virtual meeting site for our next session</a:t>
            </a:r>
          </a:p>
        </p:txBody>
      </p:sp>
      <p:sp>
        <p:nvSpPr>
          <p:cNvPr id="4" name="Slide Number Placeholder 3"/>
          <p:cNvSpPr>
            <a:spLocks noGrp="1"/>
          </p:cNvSpPr>
          <p:nvPr>
            <p:ph type="sldNum" sz="quarter" idx="5"/>
          </p:nvPr>
        </p:nvSpPr>
        <p:spPr/>
        <p:txBody>
          <a:bodyPr/>
          <a:lstStyle/>
          <a:p>
            <a:fld id="{5C2B0F13-67B2-45B0-AB0A-3B14621BC2C1}" type="slidenum">
              <a:rPr lang="en-US" smtClean="0"/>
              <a:t>15</a:t>
            </a:fld>
            <a:endParaRPr lang="en-US"/>
          </a:p>
        </p:txBody>
      </p:sp>
    </p:spTree>
    <p:extLst>
      <p:ext uri="{BB962C8B-B14F-4D97-AF65-F5344CB8AC3E}">
        <p14:creationId xmlns:p14="http://schemas.microsoft.com/office/powerpoint/2010/main" val="14862795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BD467F-E1F0-4ECF-8C02-1C3F248F3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7999"/>
          </a:xfrm>
          <a:prstGeom prst="rect">
            <a:avLst/>
          </a:prstGeom>
        </p:spPr>
      </p:pic>
      <p:sp>
        <p:nvSpPr>
          <p:cNvPr id="2" name="Title 1">
            <a:extLst>
              <a:ext uri="{FF2B5EF4-FFF2-40B4-BE49-F238E27FC236}">
                <a16:creationId xmlns:a16="http://schemas.microsoft.com/office/drawing/2014/main" id="{8416B819-C500-4D9B-BAC7-FADDC4351488}"/>
              </a:ext>
            </a:extLst>
          </p:cNvPr>
          <p:cNvSpPr>
            <a:spLocks noGrp="1"/>
          </p:cNvSpPr>
          <p:nvPr>
            <p:ph type="ctrTitle" hasCustomPrompt="1"/>
          </p:nvPr>
        </p:nvSpPr>
        <p:spPr>
          <a:xfrm>
            <a:off x="1698170" y="3425372"/>
            <a:ext cx="8258629" cy="1016001"/>
          </a:xfrm>
        </p:spPr>
        <p:txBody>
          <a:bodyPr anchor="b"/>
          <a:lstStyle>
            <a:lvl1pPr algn="l">
              <a:defRPr sz="4400"/>
            </a:lvl1pPr>
          </a:lstStyle>
          <a:p>
            <a:r>
              <a:rPr lang="en-US" dirty="0"/>
              <a:t>Click to edit Title</a:t>
            </a:r>
          </a:p>
        </p:txBody>
      </p:sp>
      <p:sp>
        <p:nvSpPr>
          <p:cNvPr id="3" name="Subtitle 2">
            <a:extLst>
              <a:ext uri="{FF2B5EF4-FFF2-40B4-BE49-F238E27FC236}">
                <a16:creationId xmlns:a16="http://schemas.microsoft.com/office/drawing/2014/main" id="{498548A1-5DC0-4D5E-A23D-6966C17F6ABA}"/>
              </a:ext>
            </a:extLst>
          </p:cNvPr>
          <p:cNvSpPr>
            <a:spLocks noGrp="1"/>
          </p:cNvSpPr>
          <p:nvPr>
            <p:ph type="subTitle" idx="1"/>
          </p:nvPr>
        </p:nvSpPr>
        <p:spPr>
          <a:xfrm>
            <a:off x="4397829" y="5140553"/>
            <a:ext cx="657497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68246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9DA76D-FFB0-40E8-9911-4F202A8467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7999"/>
          </a:xfrm>
          <a:prstGeom prst="rect">
            <a:avLst/>
          </a:prstGeom>
        </p:spPr>
      </p:pic>
    </p:spTree>
    <p:extLst>
      <p:ext uri="{BB962C8B-B14F-4D97-AF65-F5344CB8AC3E}">
        <p14:creationId xmlns:p14="http://schemas.microsoft.com/office/powerpoint/2010/main" val="76859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B6E37-BD9B-48C3-ABEF-05CD58F388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A258C7-1DDC-47F3-B4CE-71BFD523F0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AFFF6B-6166-4617-BBE1-E9E05FC463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Picture 8">
            <a:extLst>
              <a:ext uri="{FF2B5EF4-FFF2-40B4-BE49-F238E27FC236}">
                <a16:creationId xmlns:a16="http://schemas.microsoft.com/office/drawing/2014/main" id="{F1C765C3-CD12-40F9-B0ED-DF62D5228E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Tree>
    <p:extLst>
      <p:ext uri="{BB962C8B-B14F-4D97-AF65-F5344CB8AC3E}">
        <p14:creationId xmlns:p14="http://schemas.microsoft.com/office/powerpoint/2010/main" val="223955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373A767-1A65-4598-ABA6-0F8137DBB3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7999"/>
          </a:xfrm>
          <a:prstGeom prst="rect">
            <a:avLst/>
          </a:prstGeom>
        </p:spPr>
      </p:pic>
      <p:sp>
        <p:nvSpPr>
          <p:cNvPr id="2" name="Title 1">
            <a:extLst>
              <a:ext uri="{FF2B5EF4-FFF2-40B4-BE49-F238E27FC236}">
                <a16:creationId xmlns:a16="http://schemas.microsoft.com/office/drawing/2014/main" id="{1F05D12F-40A5-44D5-A6E5-AE30C8D834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FE3EB3-DDCF-4315-8E91-4C2C6480EE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4D2DF38-7024-4433-B942-170D55E721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11238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26E730-A784-42B1-8217-5B61C01EE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7999"/>
          </a:xfrm>
          <a:prstGeom prst="rect">
            <a:avLst/>
          </a:prstGeom>
        </p:spPr>
      </p:pic>
    </p:spTree>
    <p:extLst>
      <p:ext uri="{BB962C8B-B14F-4D97-AF65-F5344CB8AC3E}">
        <p14:creationId xmlns:p14="http://schemas.microsoft.com/office/powerpoint/2010/main" val="32566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BD467F-E1F0-4ECF-8C02-1C3F248F3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9"/>
          </a:xfrm>
          <a:prstGeom prst="rect">
            <a:avLst/>
          </a:prstGeom>
        </p:spPr>
      </p:pic>
      <p:sp>
        <p:nvSpPr>
          <p:cNvPr id="2" name="Title 1">
            <a:extLst>
              <a:ext uri="{FF2B5EF4-FFF2-40B4-BE49-F238E27FC236}">
                <a16:creationId xmlns:a16="http://schemas.microsoft.com/office/drawing/2014/main" id="{8416B819-C500-4D9B-BAC7-FADDC4351488}"/>
              </a:ext>
            </a:extLst>
          </p:cNvPr>
          <p:cNvSpPr>
            <a:spLocks noGrp="1"/>
          </p:cNvSpPr>
          <p:nvPr>
            <p:ph type="ctrTitle" hasCustomPrompt="1"/>
          </p:nvPr>
        </p:nvSpPr>
        <p:spPr>
          <a:xfrm>
            <a:off x="1872343" y="3425372"/>
            <a:ext cx="8019143" cy="1016001"/>
          </a:xfrm>
        </p:spPr>
        <p:txBody>
          <a:bodyPr anchor="b"/>
          <a:lstStyle>
            <a:lvl1pPr algn="l">
              <a:defRPr sz="4400"/>
            </a:lvl1pPr>
          </a:lstStyle>
          <a:p>
            <a:r>
              <a:rPr lang="en-US" dirty="0"/>
              <a:t>Click to edit Title</a:t>
            </a:r>
          </a:p>
        </p:txBody>
      </p:sp>
      <p:sp>
        <p:nvSpPr>
          <p:cNvPr id="3" name="Subtitle 2">
            <a:extLst>
              <a:ext uri="{FF2B5EF4-FFF2-40B4-BE49-F238E27FC236}">
                <a16:creationId xmlns:a16="http://schemas.microsoft.com/office/drawing/2014/main" id="{498548A1-5DC0-4D5E-A23D-6966C17F6ABA}"/>
              </a:ext>
            </a:extLst>
          </p:cNvPr>
          <p:cNvSpPr>
            <a:spLocks noGrp="1"/>
          </p:cNvSpPr>
          <p:nvPr>
            <p:ph type="subTitle" idx="1"/>
          </p:nvPr>
        </p:nvSpPr>
        <p:spPr>
          <a:xfrm>
            <a:off x="4397829" y="5140553"/>
            <a:ext cx="657497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876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BD467F-E1F0-4ECF-8C02-1C3F248F3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9"/>
          </a:xfrm>
          <a:prstGeom prst="rect">
            <a:avLst/>
          </a:prstGeom>
        </p:spPr>
      </p:pic>
      <p:sp>
        <p:nvSpPr>
          <p:cNvPr id="2" name="Title 1">
            <a:extLst>
              <a:ext uri="{FF2B5EF4-FFF2-40B4-BE49-F238E27FC236}">
                <a16:creationId xmlns:a16="http://schemas.microsoft.com/office/drawing/2014/main" id="{8416B819-C500-4D9B-BAC7-FADDC4351488}"/>
              </a:ext>
            </a:extLst>
          </p:cNvPr>
          <p:cNvSpPr>
            <a:spLocks noGrp="1"/>
          </p:cNvSpPr>
          <p:nvPr>
            <p:ph type="ctrTitle" hasCustomPrompt="1"/>
          </p:nvPr>
        </p:nvSpPr>
        <p:spPr>
          <a:xfrm>
            <a:off x="1545771" y="3425372"/>
            <a:ext cx="8345715" cy="1016001"/>
          </a:xfrm>
        </p:spPr>
        <p:txBody>
          <a:bodyPr anchor="b"/>
          <a:lstStyle>
            <a:lvl1pPr algn="l">
              <a:defRPr sz="4400"/>
            </a:lvl1pPr>
          </a:lstStyle>
          <a:p>
            <a:r>
              <a:rPr lang="en-US" dirty="0"/>
              <a:t>Click to edit Title</a:t>
            </a:r>
          </a:p>
        </p:txBody>
      </p:sp>
      <p:sp>
        <p:nvSpPr>
          <p:cNvPr id="3" name="Subtitle 2">
            <a:extLst>
              <a:ext uri="{FF2B5EF4-FFF2-40B4-BE49-F238E27FC236}">
                <a16:creationId xmlns:a16="http://schemas.microsoft.com/office/drawing/2014/main" id="{498548A1-5DC0-4D5E-A23D-6966C17F6ABA}"/>
              </a:ext>
            </a:extLst>
          </p:cNvPr>
          <p:cNvSpPr>
            <a:spLocks noGrp="1"/>
          </p:cNvSpPr>
          <p:nvPr>
            <p:ph type="subTitle" idx="1"/>
          </p:nvPr>
        </p:nvSpPr>
        <p:spPr>
          <a:xfrm>
            <a:off x="4397829" y="5140553"/>
            <a:ext cx="657497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68600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63D1B-D86F-4466-9D79-73BDFB1B46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D39C0C-5364-42EB-B223-154BB382C39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70A9FF-F6A7-4BAA-ADFB-1ABAA7A4F7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7999"/>
          </a:xfrm>
          <a:prstGeom prst="rect">
            <a:avLst/>
          </a:prstGeom>
        </p:spPr>
      </p:pic>
    </p:spTree>
    <p:extLst>
      <p:ext uri="{BB962C8B-B14F-4D97-AF65-F5344CB8AC3E}">
        <p14:creationId xmlns:p14="http://schemas.microsoft.com/office/powerpoint/2010/main" val="1490278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52113C-B9B7-46BF-8AFC-A0C374953B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Title 6">
            <a:extLst>
              <a:ext uri="{FF2B5EF4-FFF2-40B4-BE49-F238E27FC236}">
                <a16:creationId xmlns:a16="http://schemas.microsoft.com/office/drawing/2014/main" id="{15C4EF2C-C5E0-441F-8A75-191980AF8180}"/>
              </a:ext>
            </a:extLst>
          </p:cNvPr>
          <p:cNvSpPr>
            <a:spLocks noGrp="1"/>
          </p:cNvSpPr>
          <p:nvPr>
            <p:ph type="title"/>
          </p:nvPr>
        </p:nvSpPr>
        <p:spPr/>
        <p:txBody>
          <a:bodyPr/>
          <a:lstStyle/>
          <a:p>
            <a:r>
              <a:rPr lang="en-US"/>
              <a:t>Click to edit Master title style</a:t>
            </a:r>
          </a:p>
        </p:txBody>
      </p:sp>
      <p:pic>
        <p:nvPicPr>
          <p:cNvPr id="9" name="Picture 8">
            <a:extLst>
              <a:ext uri="{FF2B5EF4-FFF2-40B4-BE49-F238E27FC236}">
                <a16:creationId xmlns:a16="http://schemas.microsoft.com/office/drawing/2014/main" id="{B45C56B9-B411-4F86-953B-FC6974A469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Tree>
    <p:extLst>
      <p:ext uri="{BB962C8B-B14F-4D97-AF65-F5344CB8AC3E}">
        <p14:creationId xmlns:p14="http://schemas.microsoft.com/office/powerpoint/2010/main" val="1292400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52113C-B9B7-46BF-8AFC-A0C374953B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Title 6">
            <a:extLst>
              <a:ext uri="{FF2B5EF4-FFF2-40B4-BE49-F238E27FC236}">
                <a16:creationId xmlns:a16="http://schemas.microsoft.com/office/drawing/2014/main" id="{15C4EF2C-C5E0-441F-8A75-191980AF8180}"/>
              </a:ext>
            </a:extLst>
          </p:cNvPr>
          <p:cNvSpPr>
            <a:spLocks noGrp="1"/>
          </p:cNvSpPr>
          <p:nvPr>
            <p:ph type="title"/>
          </p:nvPr>
        </p:nvSpPr>
        <p:spPr/>
        <p:txBody>
          <a:bodyPr/>
          <a:lstStyle/>
          <a:p>
            <a:r>
              <a:rPr lang="en-US"/>
              <a:t>Click to edit Master title style</a:t>
            </a:r>
          </a:p>
        </p:txBody>
      </p:sp>
      <p:pic>
        <p:nvPicPr>
          <p:cNvPr id="9" name="Picture 8">
            <a:extLst>
              <a:ext uri="{FF2B5EF4-FFF2-40B4-BE49-F238E27FC236}">
                <a16:creationId xmlns:a16="http://schemas.microsoft.com/office/drawing/2014/main" id="{B45C56B9-B411-4F86-953B-FC6974A469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5" y="0"/>
            <a:ext cx="12188950" cy="6857999"/>
          </a:xfrm>
          <a:prstGeom prst="rect">
            <a:avLst/>
          </a:prstGeom>
        </p:spPr>
      </p:pic>
    </p:spTree>
    <p:extLst>
      <p:ext uri="{BB962C8B-B14F-4D97-AF65-F5344CB8AC3E}">
        <p14:creationId xmlns:p14="http://schemas.microsoft.com/office/powerpoint/2010/main" val="90234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9BB91-51DB-4138-B59A-B92B83BCDE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FEA617-C695-4ED3-BD60-A780A2266CC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546025-7D25-4D49-BB37-A6EE47151C2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AE8540BC-968F-42FB-8151-E6F9FF1FDB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Tree>
    <p:extLst>
      <p:ext uri="{BB962C8B-B14F-4D97-AF65-F5344CB8AC3E}">
        <p14:creationId xmlns:p14="http://schemas.microsoft.com/office/powerpoint/2010/main" val="1194730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C5476-CA81-4075-A47F-E1773BD2AD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63A139-90F2-4589-9ED8-B7E133355C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BC560F9-95D8-46D4-9326-4C5C5F3C8DA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1B9933-44BB-4182-9A1E-C47E79017E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69919EB-5DF5-4612-A992-E4C8AF5D01E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82262C58-A7E8-46AB-A43A-EE704C039B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7999"/>
          </a:xfrm>
          <a:prstGeom prst="rect">
            <a:avLst/>
          </a:prstGeom>
        </p:spPr>
      </p:pic>
    </p:spTree>
    <p:extLst>
      <p:ext uri="{BB962C8B-B14F-4D97-AF65-F5344CB8AC3E}">
        <p14:creationId xmlns:p14="http://schemas.microsoft.com/office/powerpoint/2010/main" val="1458443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A325CD-179A-4D72-93A3-372B3C0BB1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7999"/>
          </a:xfrm>
          <a:prstGeom prst="rect">
            <a:avLst/>
          </a:prstGeom>
        </p:spPr>
      </p:pic>
      <p:sp>
        <p:nvSpPr>
          <p:cNvPr id="2" name="Title 1">
            <a:extLst>
              <a:ext uri="{FF2B5EF4-FFF2-40B4-BE49-F238E27FC236}">
                <a16:creationId xmlns:a16="http://schemas.microsoft.com/office/drawing/2014/main" id="{1AC33AD2-5D82-42CB-8B17-23A5FB2BE61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94501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1E1038-254A-4B03-B309-35C07A794B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2633C2E-277B-4060-B202-7219F88DA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788037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63" r:id="rId6"/>
    <p:sldLayoutId id="2147483652" r:id="rId7"/>
    <p:sldLayoutId id="2147483653" r:id="rId8"/>
    <p:sldLayoutId id="2147483654" r:id="rId9"/>
    <p:sldLayoutId id="2147483655" r:id="rId10"/>
    <p:sldLayoutId id="2147483656" r:id="rId11"/>
    <p:sldLayoutId id="2147483657" r:id="rId12"/>
    <p:sldLayoutId id="2147483662" r:id="rId13"/>
  </p:sldLayoutIdLst>
  <p:txStyles>
    <p:titleStyle>
      <a:lvl1pPr algn="l" defTabSz="914400" rtl="0" eaLnBrk="1" latinLnBrk="0" hangingPunct="1">
        <a:lnSpc>
          <a:spcPct val="90000"/>
        </a:lnSpc>
        <a:spcBef>
          <a:spcPct val="0"/>
        </a:spcBef>
        <a:buNone/>
        <a:defRPr lang="en-US" sz="4800" kern="1200" dirty="0">
          <a:solidFill>
            <a:srgbClr val="1D6195"/>
          </a:solidFill>
          <a:latin typeface="Trebuchet MS" panose="020B0603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CACE3"/>
          </a:solidFill>
          <a:latin typeface="Trebuchet MS" panose="020B0603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C7693-A7A5-420E-8F88-38BAC90EB011}"/>
              </a:ext>
            </a:extLst>
          </p:cNvPr>
          <p:cNvSpPr>
            <a:spLocks noGrp="1"/>
          </p:cNvSpPr>
          <p:nvPr>
            <p:ph type="ctrTitle"/>
          </p:nvPr>
        </p:nvSpPr>
        <p:spPr/>
        <p:txBody>
          <a:bodyPr/>
          <a:lstStyle/>
          <a:p>
            <a:r>
              <a:rPr lang="en-US" sz="2800" dirty="0">
                <a:latin typeface="Trebuchet MS"/>
                <a:cs typeface="Arial"/>
              </a:rPr>
              <a:t>Operational Challenges for Pharmacy Technicians: Improving Workflow &amp; Efficiency</a:t>
            </a:r>
          </a:p>
        </p:txBody>
      </p:sp>
      <p:sp>
        <p:nvSpPr>
          <p:cNvPr id="3" name="Subtitle 2">
            <a:extLst>
              <a:ext uri="{FF2B5EF4-FFF2-40B4-BE49-F238E27FC236}">
                <a16:creationId xmlns:a16="http://schemas.microsoft.com/office/drawing/2014/main" id="{3E49A75E-D4C3-452E-B8EF-1543C9194DA1}"/>
              </a:ext>
            </a:extLst>
          </p:cNvPr>
          <p:cNvSpPr>
            <a:spLocks noGrp="1"/>
          </p:cNvSpPr>
          <p:nvPr>
            <p:ph type="subTitle" idx="1"/>
          </p:nvPr>
        </p:nvSpPr>
        <p:spPr>
          <a:xfrm>
            <a:off x="4397828" y="5140553"/>
            <a:ext cx="6879771" cy="1655762"/>
          </a:xfrm>
        </p:spPr>
        <p:txBody>
          <a:bodyPr/>
          <a:lstStyle/>
          <a:p>
            <a:r>
              <a:rPr lang="en-US" dirty="0"/>
              <a:t>Sara Eisenhart, CPhT, Gettysburg Cancer Center</a:t>
            </a:r>
          </a:p>
          <a:p>
            <a:r>
              <a:rPr lang="en-US" dirty="0"/>
              <a:t>Teri Roberts, CPhT, Arizona Oncology</a:t>
            </a:r>
          </a:p>
          <a:p>
            <a:endParaRPr lang="en-US" dirty="0"/>
          </a:p>
        </p:txBody>
      </p:sp>
    </p:spTree>
    <p:extLst>
      <p:ext uri="{BB962C8B-B14F-4D97-AF65-F5344CB8AC3E}">
        <p14:creationId xmlns:p14="http://schemas.microsoft.com/office/powerpoint/2010/main" val="153276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B87F7-9219-46A7-9BCD-D19AB1D0CF37}"/>
              </a:ext>
            </a:extLst>
          </p:cNvPr>
          <p:cNvSpPr>
            <a:spLocks noGrp="1"/>
          </p:cNvSpPr>
          <p:nvPr>
            <p:ph type="title"/>
          </p:nvPr>
        </p:nvSpPr>
        <p:spPr>
          <a:xfrm>
            <a:off x="125835" y="365125"/>
            <a:ext cx="11585196" cy="1325563"/>
          </a:xfrm>
        </p:spPr>
        <p:txBody>
          <a:bodyPr/>
          <a:lstStyle/>
          <a:p>
            <a:pPr algn="ctr"/>
            <a:r>
              <a:rPr lang="en-US" sz="3200" dirty="0">
                <a:latin typeface="Trebuchet MS"/>
                <a:cs typeface="Arial"/>
              </a:rPr>
              <a:t>Being Prepared for the Unexpected - AZ </a:t>
            </a:r>
            <a:r>
              <a:rPr lang="en-US" sz="3200" dirty="0" err="1">
                <a:latin typeface="Trebuchet MS"/>
                <a:cs typeface="Arial"/>
              </a:rPr>
              <a:t>Onc</a:t>
            </a:r>
            <a:r>
              <a:rPr lang="en-US" sz="3200" dirty="0">
                <a:latin typeface="Trebuchet MS"/>
                <a:cs typeface="Arial"/>
              </a:rPr>
              <a:t> PV</a:t>
            </a:r>
            <a:endParaRPr lang="en-US" sz="3200" dirty="0"/>
          </a:p>
        </p:txBody>
      </p:sp>
      <p:sp>
        <p:nvSpPr>
          <p:cNvPr id="3" name="Content Placeholder 2">
            <a:extLst>
              <a:ext uri="{FF2B5EF4-FFF2-40B4-BE49-F238E27FC236}">
                <a16:creationId xmlns:a16="http://schemas.microsoft.com/office/drawing/2014/main" id="{877DF9E4-B55B-4BD1-9CE0-29FB1B24CEEB}"/>
              </a:ext>
            </a:extLst>
          </p:cNvPr>
          <p:cNvSpPr>
            <a:spLocks noGrp="1"/>
          </p:cNvSpPr>
          <p:nvPr>
            <p:ph idx="1"/>
          </p:nvPr>
        </p:nvSpPr>
        <p:spPr/>
        <p:txBody>
          <a:bodyPr vert="horz" lIns="91440" tIns="45720" rIns="91440" bIns="45720" rtlCol="0" anchor="t">
            <a:normAutofit/>
          </a:bodyPr>
          <a:lstStyle/>
          <a:p>
            <a:r>
              <a:rPr lang="en-US" dirty="0">
                <a:latin typeface="Trebuchet MS"/>
                <a:cs typeface="Arial"/>
              </a:rPr>
              <a:t>For MID there are no "last minute add </a:t>
            </a:r>
            <a:r>
              <a:rPr lang="en-US" dirty="0" err="1">
                <a:latin typeface="Trebuchet MS"/>
                <a:cs typeface="Arial"/>
              </a:rPr>
              <a:t>on’s</a:t>
            </a:r>
            <a:r>
              <a:rPr lang="en-US" dirty="0">
                <a:latin typeface="Trebuchet MS"/>
                <a:cs typeface="Arial"/>
              </a:rPr>
              <a:t>”</a:t>
            </a:r>
          </a:p>
          <a:p>
            <a:pPr lvl="1"/>
            <a:r>
              <a:rPr lang="en-US" sz="2800" dirty="0">
                <a:solidFill>
                  <a:srgbClr val="2CACE3"/>
                </a:solidFill>
                <a:latin typeface="Trebuchet MS"/>
                <a:cs typeface="Arial"/>
              </a:rPr>
              <a:t>If a patient needs supportive meds to be filled, they are done at that time</a:t>
            </a:r>
            <a:endParaRPr lang="en-US" sz="2800" dirty="0">
              <a:solidFill>
                <a:srgbClr val="2CACE3"/>
              </a:solidFill>
            </a:endParaRPr>
          </a:p>
          <a:p>
            <a:r>
              <a:rPr lang="en-US" dirty="0">
                <a:latin typeface="Trebuchet MS"/>
                <a:cs typeface="Arial"/>
              </a:rPr>
              <a:t>IV there were many issues when I was the admix technician, but the practice has implemented a 48-hour policy to add on</a:t>
            </a:r>
          </a:p>
        </p:txBody>
      </p:sp>
    </p:spTree>
    <p:extLst>
      <p:ext uri="{BB962C8B-B14F-4D97-AF65-F5344CB8AC3E}">
        <p14:creationId xmlns:p14="http://schemas.microsoft.com/office/powerpoint/2010/main" val="3238813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B87F7-9219-46A7-9BCD-D19AB1D0CF37}"/>
              </a:ext>
            </a:extLst>
          </p:cNvPr>
          <p:cNvSpPr>
            <a:spLocks noGrp="1"/>
          </p:cNvSpPr>
          <p:nvPr>
            <p:ph type="title"/>
          </p:nvPr>
        </p:nvSpPr>
        <p:spPr/>
        <p:txBody>
          <a:bodyPr/>
          <a:lstStyle/>
          <a:p>
            <a:r>
              <a:rPr lang="en-US" sz="3200" dirty="0">
                <a:latin typeface="Trebuchet MS"/>
                <a:cs typeface="Arial"/>
              </a:rPr>
              <a:t>Being Prepared for the Unexpected - GCC</a:t>
            </a:r>
            <a:endParaRPr lang="en-US" sz="3200" dirty="0"/>
          </a:p>
        </p:txBody>
      </p:sp>
      <p:sp>
        <p:nvSpPr>
          <p:cNvPr id="3" name="Content Placeholder 2">
            <a:extLst>
              <a:ext uri="{FF2B5EF4-FFF2-40B4-BE49-F238E27FC236}">
                <a16:creationId xmlns:a16="http://schemas.microsoft.com/office/drawing/2014/main" id="{877DF9E4-B55B-4BD1-9CE0-29FB1B24CEEB}"/>
              </a:ext>
            </a:extLst>
          </p:cNvPr>
          <p:cNvSpPr>
            <a:spLocks noGrp="1"/>
          </p:cNvSpPr>
          <p:nvPr>
            <p:ph idx="1"/>
          </p:nvPr>
        </p:nvSpPr>
        <p:spPr>
          <a:xfrm>
            <a:off x="838200" y="1690688"/>
            <a:ext cx="10515600" cy="4351338"/>
          </a:xfrm>
        </p:spPr>
        <p:txBody>
          <a:bodyPr vert="horz" lIns="91440" tIns="45720" rIns="91440" bIns="45720" rtlCol="0" anchor="t">
            <a:normAutofit/>
          </a:bodyPr>
          <a:lstStyle/>
          <a:p>
            <a:r>
              <a:rPr lang="en-US" dirty="0">
                <a:latin typeface="Trebuchet MS"/>
                <a:cs typeface="Arial"/>
              </a:rPr>
              <a:t>It makes it difficult for us to order medications for last minute patients who have been added to the treatment schedule (our medications don’t arrive until late morning/afternoon)</a:t>
            </a:r>
            <a:endParaRPr lang="en-US" dirty="0"/>
          </a:p>
          <a:p>
            <a:r>
              <a:rPr lang="en-US" dirty="0">
                <a:latin typeface="Trebuchet MS"/>
                <a:cs typeface="Arial"/>
              </a:rPr>
              <a:t>Medications can be taken from one location to the other, but this provides logistical challenges that need to be figured out quickly</a:t>
            </a:r>
          </a:p>
        </p:txBody>
      </p:sp>
    </p:spTree>
    <p:extLst>
      <p:ext uri="{BB962C8B-B14F-4D97-AF65-F5344CB8AC3E}">
        <p14:creationId xmlns:p14="http://schemas.microsoft.com/office/powerpoint/2010/main" val="970818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D24BD-982A-48C9-A3EF-4051742E2431}"/>
              </a:ext>
            </a:extLst>
          </p:cNvPr>
          <p:cNvSpPr>
            <a:spLocks noGrp="1"/>
          </p:cNvSpPr>
          <p:nvPr>
            <p:ph type="title"/>
          </p:nvPr>
        </p:nvSpPr>
        <p:spPr/>
        <p:txBody>
          <a:bodyPr/>
          <a:lstStyle/>
          <a:p>
            <a:r>
              <a:rPr lang="en-US" sz="3200" dirty="0">
                <a:latin typeface="Trebuchet MS"/>
                <a:cs typeface="Arial"/>
              </a:rPr>
              <a:t>Maximizing Workflow – AZ </a:t>
            </a:r>
            <a:r>
              <a:rPr lang="en-US" sz="3200" dirty="0" err="1">
                <a:latin typeface="Trebuchet MS"/>
                <a:cs typeface="Arial"/>
              </a:rPr>
              <a:t>Onc</a:t>
            </a:r>
            <a:r>
              <a:rPr lang="en-US" sz="3200" dirty="0">
                <a:latin typeface="Trebuchet MS"/>
                <a:cs typeface="Arial"/>
              </a:rPr>
              <a:t> PV</a:t>
            </a:r>
            <a:endParaRPr lang="en-US" sz="3200" dirty="0"/>
          </a:p>
        </p:txBody>
      </p:sp>
      <p:sp>
        <p:nvSpPr>
          <p:cNvPr id="3" name="Content Placeholder 2">
            <a:extLst>
              <a:ext uri="{FF2B5EF4-FFF2-40B4-BE49-F238E27FC236}">
                <a16:creationId xmlns:a16="http://schemas.microsoft.com/office/drawing/2014/main" id="{52553ED1-0F69-4741-8AD4-2F649F9A7B35}"/>
              </a:ext>
            </a:extLst>
          </p:cNvPr>
          <p:cNvSpPr>
            <a:spLocks noGrp="1"/>
          </p:cNvSpPr>
          <p:nvPr>
            <p:ph idx="1"/>
          </p:nvPr>
        </p:nvSpPr>
        <p:spPr/>
        <p:txBody>
          <a:bodyPr vert="horz" lIns="91440" tIns="45720" rIns="91440" bIns="45720" rtlCol="0" anchor="t">
            <a:normAutofit/>
          </a:bodyPr>
          <a:lstStyle/>
          <a:p>
            <a:r>
              <a:rPr lang="en-US" dirty="0">
                <a:latin typeface="Trebuchet MS"/>
                <a:cs typeface="Arial"/>
              </a:rPr>
              <a:t>All scripts are sent to MID (except narcotics) to triage </a:t>
            </a:r>
          </a:p>
          <a:p>
            <a:r>
              <a:rPr lang="en-US" dirty="0">
                <a:latin typeface="Trebuchet MS"/>
                <a:cs typeface="Arial"/>
              </a:rPr>
              <a:t>MID tech obtains PA and FA</a:t>
            </a:r>
          </a:p>
          <a:p>
            <a:r>
              <a:rPr lang="en-US" dirty="0">
                <a:latin typeface="Trebuchet MS"/>
                <a:cs typeface="Arial"/>
              </a:rPr>
              <a:t>Follow up</a:t>
            </a:r>
            <a:endParaRPr lang="en-US" dirty="0"/>
          </a:p>
          <a:p>
            <a:endParaRPr lang="en-US" dirty="0"/>
          </a:p>
        </p:txBody>
      </p:sp>
    </p:spTree>
    <p:extLst>
      <p:ext uri="{BB962C8B-B14F-4D97-AF65-F5344CB8AC3E}">
        <p14:creationId xmlns:p14="http://schemas.microsoft.com/office/powerpoint/2010/main" val="955901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7A64-7EBF-4AFE-8F47-A6F2E4C24DB8}"/>
              </a:ext>
            </a:extLst>
          </p:cNvPr>
          <p:cNvSpPr>
            <a:spLocks noGrp="1"/>
          </p:cNvSpPr>
          <p:nvPr>
            <p:ph type="title"/>
          </p:nvPr>
        </p:nvSpPr>
        <p:spPr/>
        <p:txBody>
          <a:bodyPr/>
          <a:lstStyle/>
          <a:p>
            <a:r>
              <a:rPr lang="en-US" sz="3200" dirty="0">
                <a:latin typeface="Trebuchet MS"/>
                <a:cs typeface="Arial"/>
              </a:rPr>
              <a:t>Maximizing Workflow - GCC</a:t>
            </a:r>
            <a:endParaRPr lang="en-US" sz="3200" dirty="0"/>
          </a:p>
        </p:txBody>
      </p:sp>
      <p:sp>
        <p:nvSpPr>
          <p:cNvPr id="3" name="Content Placeholder 2">
            <a:extLst>
              <a:ext uri="{FF2B5EF4-FFF2-40B4-BE49-F238E27FC236}">
                <a16:creationId xmlns:a16="http://schemas.microsoft.com/office/drawing/2014/main" id="{1F99512A-FEA4-4518-8E33-81C40C52582D}"/>
              </a:ext>
            </a:extLst>
          </p:cNvPr>
          <p:cNvSpPr>
            <a:spLocks noGrp="1"/>
          </p:cNvSpPr>
          <p:nvPr>
            <p:ph idx="1"/>
          </p:nvPr>
        </p:nvSpPr>
        <p:spPr>
          <a:xfrm>
            <a:off x="838200" y="1825625"/>
            <a:ext cx="10831901" cy="6809866"/>
          </a:xfrm>
        </p:spPr>
        <p:txBody>
          <a:bodyPr vert="horz" lIns="91440" tIns="45720" rIns="91440" bIns="45720" rtlCol="0" anchor="t">
            <a:normAutofit/>
          </a:bodyPr>
          <a:lstStyle/>
          <a:p>
            <a:r>
              <a:rPr lang="en-US" sz="2400" dirty="0">
                <a:latin typeface="Trebuchet MS"/>
                <a:cs typeface="Arial"/>
              </a:rPr>
              <a:t>All scripts are sent to MID to triage </a:t>
            </a:r>
          </a:p>
          <a:p>
            <a:r>
              <a:rPr lang="en-US" sz="2400" dirty="0">
                <a:latin typeface="Trebuchet MS"/>
                <a:cs typeface="Arial"/>
              </a:rPr>
              <a:t>MID tech obtains PA and FA</a:t>
            </a:r>
          </a:p>
          <a:p>
            <a:r>
              <a:rPr lang="en-US" sz="2400" dirty="0">
                <a:latin typeface="Trebuchet MS"/>
                <a:cs typeface="Arial"/>
              </a:rPr>
              <a:t>Follow up</a:t>
            </a:r>
          </a:p>
          <a:p>
            <a:endParaRPr lang="en-US" dirty="0"/>
          </a:p>
        </p:txBody>
      </p:sp>
    </p:spTree>
    <p:extLst>
      <p:ext uri="{BB962C8B-B14F-4D97-AF65-F5344CB8AC3E}">
        <p14:creationId xmlns:p14="http://schemas.microsoft.com/office/powerpoint/2010/main" val="659603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983FD4A-98AD-47D0-BD79-694935B505AA}"/>
              </a:ext>
            </a:extLst>
          </p:cNvPr>
          <p:cNvSpPr>
            <a:spLocks noGrp="1"/>
          </p:cNvSpPr>
          <p:nvPr>
            <p:ph type="body" sz="half" idx="2"/>
          </p:nvPr>
        </p:nvSpPr>
        <p:spPr>
          <a:xfrm>
            <a:off x="3160201" y="2902974"/>
            <a:ext cx="3932237" cy="744794"/>
          </a:xfrm>
        </p:spPr>
        <p:txBody>
          <a:bodyPr>
            <a:noAutofit/>
          </a:bodyPr>
          <a:lstStyle/>
          <a:p>
            <a:pPr algn="ctr"/>
            <a:r>
              <a:rPr lang="en-US" sz="4800" dirty="0"/>
              <a:t>Questions?</a:t>
            </a:r>
          </a:p>
        </p:txBody>
      </p:sp>
    </p:spTree>
    <p:extLst>
      <p:ext uri="{BB962C8B-B14F-4D97-AF65-F5344CB8AC3E}">
        <p14:creationId xmlns:p14="http://schemas.microsoft.com/office/powerpoint/2010/main" val="432038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574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E3101-1905-4670-82C0-CFE10111E49B}"/>
              </a:ext>
            </a:extLst>
          </p:cNvPr>
          <p:cNvSpPr>
            <a:spLocks noGrp="1"/>
          </p:cNvSpPr>
          <p:nvPr>
            <p:ph type="title"/>
          </p:nvPr>
        </p:nvSpPr>
        <p:spPr/>
        <p:txBody>
          <a:bodyPr/>
          <a:lstStyle/>
          <a:p>
            <a:pPr algn="ctr"/>
            <a:r>
              <a:rPr lang="en-US" dirty="0">
                <a:latin typeface="Trebuchet MS"/>
                <a:cs typeface="Arial"/>
              </a:rPr>
              <a:t>Roundtable Discussion Presentation</a:t>
            </a:r>
            <a:endParaRPr lang="en-US" dirty="0"/>
          </a:p>
        </p:txBody>
      </p:sp>
      <p:sp>
        <p:nvSpPr>
          <p:cNvPr id="3" name="Content Placeholder 2">
            <a:extLst>
              <a:ext uri="{FF2B5EF4-FFF2-40B4-BE49-F238E27FC236}">
                <a16:creationId xmlns:a16="http://schemas.microsoft.com/office/drawing/2014/main" id="{BEB5380E-FAF7-40C0-B942-ACAD528183C5}"/>
              </a:ext>
            </a:extLst>
          </p:cNvPr>
          <p:cNvSpPr>
            <a:spLocks noGrp="1"/>
          </p:cNvSpPr>
          <p:nvPr>
            <p:ph idx="1"/>
          </p:nvPr>
        </p:nvSpPr>
        <p:spPr>
          <a:xfrm>
            <a:off x="838200" y="2085684"/>
            <a:ext cx="10515600" cy="1697751"/>
          </a:xfrm>
        </p:spPr>
        <p:txBody>
          <a:bodyPr vert="horz" lIns="91440" tIns="45720" rIns="91440" bIns="45720" rtlCol="0" anchor="t">
            <a:normAutofit/>
          </a:bodyPr>
          <a:lstStyle/>
          <a:p>
            <a:pPr marL="0" indent="0" algn="ctr">
              <a:buNone/>
            </a:pPr>
            <a:r>
              <a:rPr lang="en-US" dirty="0">
                <a:latin typeface="Trebuchet MS"/>
                <a:cs typeface="Arial"/>
              </a:rPr>
              <a:t>This presentation will be presented as a roundtable discussion As this presentation evolves, we invite you to ask questions throughout</a:t>
            </a:r>
            <a:endParaRPr lang="en-US" dirty="0"/>
          </a:p>
        </p:txBody>
      </p:sp>
    </p:spTree>
    <p:extLst>
      <p:ext uri="{BB962C8B-B14F-4D97-AF65-F5344CB8AC3E}">
        <p14:creationId xmlns:p14="http://schemas.microsoft.com/office/powerpoint/2010/main" val="3264938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9DA12-D6FF-4299-97FA-1E678B51E0FC}"/>
              </a:ext>
            </a:extLst>
          </p:cNvPr>
          <p:cNvSpPr>
            <a:spLocks noGrp="1"/>
          </p:cNvSpPr>
          <p:nvPr>
            <p:ph type="title"/>
          </p:nvPr>
        </p:nvSpPr>
        <p:spPr/>
        <p:txBody>
          <a:bodyPr/>
          <a:lstStyle/>
          <a:p>
            <a:pPr algn="ctr"/>
            <a:r>
              <a:rPr lang="en-US" dirty="0"/>
              <a:t>Operational Challenges	</a:t>
            </a:r>
          </a:p>
        </p:txBody>
      </p:sp>
      <p:sp>
        <p:nvSpPr>
          <p:cNvPr id="3" name="Content Placeholder 2">
            <a:extLst>
              <a:ext uri="{FF2B5EF4-FFF2-40B4-BE49-F238E27FC236}">
                <a16:creationId xmlns:a16="http://schemas.microsoft.com/office/drawing/2014/main" id="{C604518B-10B5-4CC8-B6D9-13D8A672C557}"/>
              </a:ext>
            </a:extLst>
          </p:cNvPr>
          <p:cNvSpPr>
            <a:spLocks noGrp="1"/>
          </p:cNvSpPr>
          <p:nvPr>
            <p:ph idx="1"/>
          </p:nvPr>
        </p:nvSpPr>
        <p:spPr>
          <a:xfrm>
            <a:off x="838200" y="1834014"/>
            <a:ext cx="10515600" cy="4351338"/>
          </a:xfrm>
        </p:spPr>
        <p:txBody>
          <a:bodyPr/>
          <a:lstStyle/>
          <a:p>
            <a:r>
              <a:rPr lang="en-US" dirty="0"/>
              <a:t>Implementing PQIs within the Integrated Practice </a:t>
            </a:r>
          </a:p>
          <a:p>
            <a:r>
              <a:rPr lang="en-US" dirty="0"/>
              <a:t>Managing MID with minimal staff</a:t>
            </a:r>
          </a:p>
          <a:p>
            <a:r>
              <a:rPr lang="en-US" dirty="0"/>
              <a:t>Coordination of patient care with multiple site locations</a:t>
            </a:r>
          </a:p>
          <a:p>
            <a:r>
              <a:rPr lang="en-US" dirty="0"/>
              <a:t>Being prepared for the unexpected </a:t>
            </a:r>
          </a:p>
          <a:p>
            <a:endParaRPr lang="en-US" dirty="0"/>
          </a:p>
          <a:p>
            <a:endParaRPr lang="en-US" dirty="0"/>
          </a:p>
          <a:p>
            <a:pPr marL="0" indent="0">
              <a:buNone/>
            </a:pPr>
            <a:r>
              <a:rPr lang="en-US" dirty="0"/>
              <a:t> </a:t>
            </a:r>
          </a:p>
        </p:txBody>
      </p:sp>
    </p:spTree>
    <p:extLst>
      <p:ext uri="{BB962C8B-B14F-4D97-AF65-F5344CB8AC3E}">
        <p14:creationId xmlns:p14="http://schemas.microsoft.com/office/powerpoint/2010/main" val="3042997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A321C4-5740-4439-A44B-F5019442DAB0}"/>
              </a:ext>
            </a:extLst>
          </p:cNvPr>
          <p:cNvSpPr>
            <a:spLocks noGrp="1"/>
          </p:cNvSpPr>
          <p:nvPr>
            <p:ph type="body" idx="1"/>
          </p:nvPr>
        </p:nvSpPr>
        <p:spPr>
          <a:xfrm>
            <a:off x="609908" y="1819923"/>
            <a:ext cx="10515600" cy="1508772"/>
          </a:xfrm>
        </p:spPr>
        <p:txBody>
          <a:bodyPr>
            <a:normAutofit/>
          </a:bodyPr>
          <a:lstStyle/>
          <a:p>
            <a:pPr marL="342900" indent="-342900">
              <a:buFont typeface="Arial" panose="020B0604020202020204" pitchFamily="34" charset="0"/>
              <a:buChar char="•"/>
            </a:pPr>
            <a:r>
              <a:rPr lang="en-US" sz="2800" dirty="0">
                <a:solidFill>
                  <a:srgbClr val="2CACE3"/>
                </a:solidFill>
              </a:rPr>
              <a:t>Different providers educating patients</a:t>
            </a:r>
          </a:p>
          <a:p>
            <a:pPr marL="342900" indent="-342900">
              <a:buFont typeface="Arial" panose="020B0604020202020204" pitchFamily="34" charset="0"/>
              <a:buChar char="•"/>
            </a:pPr>
            <a:r>
              <a:rPr lang="en-US" sz="2800" dirty="0">
                <a:solidFill>
                  <a:srgbClr val="2CACE3"/>
                </a:solidFill>
              </a:rPr>
              <a:t>Different nurses providing education </a:t>
            </a:r>
          </a:p>
          <a:p>
            <a:pPr marL="342900" indent="-342900">
              <a:buFont typeface="Arial" panose="020B0604020202020204" pitchFamily="34" charset="0"/>
              <a:buChar char="•"/>
            </a:pPr>
            <a:r>
              <a:rPr lang="en-US" sz="2800" dirty="0">
                <a:solidFill>
                  <a:srgbClr val="2CACE3"/>
                </a:solidFill>
              </a:rPr>
              <a:t>Currently using First Databank for patient education</a:t>
            </a:r>
          </a:p>
        </p:txBody>
      </p:sp>
      <p:sp>
        <p:nvSpPr>
          <p:cNvPr id="3" name="Title 2">
            <a:extLst>
              <a:ext uri="{FF2B5EF4-FFF2-40B4-BE49-F238E27FC236}">
                <a16:creationId xmlns:a16="http://schemas.microsoft.com/office/drawing/2014/main" id="{5B449128-352E-4868-8E90-1DFE3A1D3970}"/>
              </a:ext>
            </a:extLst>
          </p:cNvPr>
          <p:cNvSpPr>
            <a:spLocks noGrp="1"/>
          </p:cNvSpPr>
          <p:nvPr>
            <p:ph type="title"/>
          </p:nvPr>
        </p:nvSpPr>
        <p:spPr>
          <a:xfrm>
            <a:off x="71266" y="365125"/>
            <a:ext cx="10967906" cy="1325563"/>
          </a:xfrm>
        </p:spPr>
        <p:txBody>
          <a:bodyPr/>
          <a:lstStyle/>
          <a:p>
            <a:r>
              <a:rPr lang="en-US" sz="3200" dirty="0"/>
              <a:t>Implementing PQIs within the Integrated Practice- GCC</a:t>
            </a:r>
          </a:p>
        </p:txBody>
      </p:sp>
    </p:spTree>
    <p:extLst>
      <p:ext uri="{BB962C8B-B14F-4D97-AF65-F5344CB8AC3E}">
        <p14:creationId xmlns:p14="http://schemas.microsoft.com/office/powerpoint/2010/main" val="1980791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CF53B-B266-4A4E-9D4C-58D86217930E}"/>
              </a:ext>
            </a:extLst>
          </p:cNvPr>
          <p:cNvSpPr>
            <a:spLocks noGrp="1"/>
          </p:cNvSpPr>
          <p:nvPr>
            <p:ph type="title"/>
          </p:nvPr>
        </p:nvSpPr>
        <p:spPr>
          <a:xfrm>
            <a:off x="260059" y="365125"/>
            <a:ext cx="11576807" cy="1325563"/>
          </a:xfrm>
        </p:spPr>
        <p:txBody>
          <a:bodyPr/>
          <a:lstStyle/>
          <a:p>
            <a:pPr algn="ctr"/>
            <a:r>
              <a:rPr lang="en-US" sz="3200" dirty="0">
                <a:latin typeface="Trebuchet MS"/>
                <a:cs typeface="Arial"/>
              </a:rPr>
              <a:t>Implementing PQIs within the Integrated Practice– AZ </a:t>
            </a:r>
            <a:r>
              <a:rPr lang="en-US" sz="3200" dirty="0" err="1">
                <a:latin typeface="Trebuchet MS"/>
                <a:cs typeface="Arial"/>
              </a:rPr>
              <a:t>Onc</a:t>
            </a:r>
            <a:r>
              <a:rPr lang="en-US" sz="3200" dirty="0">
                <a:latin typeface="Trebuchet MS"/>
                <a:cs typeface="Arial"/>
              </a:rPr>
              <a:t> PV</a:t>
            </a:r>
            <a:endParaRPr lang="en-US" sz="3200" dirty="0"/>
          </a:p>
        </p:txBody>
      </p:sp>
      <p:sp>
        <p:nvSpPr>
          <p:cNvPr id="3" name="Content Placeholder 2">
            <a:extLst>
              <a:ext uri="{FF2B5EF4-FFF2-40B4-BE49-F238E27FC236}">
                <a16:creationId xmlns:a16="http://schemas.microsoft.com/office/drawing/2014/main" id="{E6BE4A43-B292-4082-8329-73D0928D6E0D}"/>
              </a:ext>
            </a:extLst>
          </p:cNvPr>
          <p:cNvSpPr>
            <a:spLocks noGrp="1"/>
          </p:cNvSpPr>
          <p:nvPr>
            <p:ph idx="1"/>
          </p:nvPr>
        </p:nvSpPr>
        <p:spPr/>
        <p:txBody>
          <a:bodyPr vert="horz" lIns="91440" tIns="45720" rIns="91440" bIns="45720" rtlCol="0" anchor="t">
            <a:normAutofit/>
          </a:bodyPr>
          <a:lstStyle/>
          <a:p>
            <a:r>
              <a:rPr lang="en-US" dirty="0">
                <a:latin typeface="Trebuchet MS"/>
                <a:cs typeface="Arial"/>
              </a:rPr>
              <a:t>Made binders for providers, RN’s, NP’s </a:t>
            </a:r>
          </a:p>
          <a:p>
            <a:pPr lvl="1"/>
            <a:r>
              <a:rPr lang="en-US" sz="2800" dirty="0">
                <a:solidFill>
                  <a:srgbClr val="2CACE3"/>
                </a:solidFill>
                <a:latin typeface="Trebuchet MS"/>
                <a:cs typeface="Arial"/>
              </a:rPr>
              <a:t>Difficulty with buy-in</a:t>
            </a:r>
          </a:p>
          <a:p>
            <a:r>
              <a:rPr lang="en-US" dirty="0">
                <a:latin typeface="Trebuchet MS"/>
                <a:cs typeface="Arial"/>
              </a:rPr>
              <a:t>Educational binder given to patients during the education session</a:t>
            </a:r>
            <a:endParaRPr lang="en-US" dirty="0"/>
          </a:p>
        </p:txBody>
      </p:sp>
    </p:spTree>
    <p:extLst>
      <p:ext uri="{BB962C8B-B14F-4D97-AF65-F5344CB8AC3E}">
        <p14:creationId xmlns:p14="http://schemas.microsoft.com/office/powerpoint/2010/main" val="3220228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C18761-DAEF-4487-9B85-3834A5D9E606}"/>
              </a:ext>
            </a:extLst>
          </p:cNvPr>
          <p:cNvSpPr>
            <a:spLocks noGrp="1"/>
          </p:cNvSpPr>
          <p:nvPr>
            <p:ph type="body" idx="1"/>
          </p:nvPr>
        </p:nvSpPr>
        <p:spPr>
          <a:xfrm>
            <a:off x="520643" y="1690688"/>
            <a:ext cx="10515600" cy="2592572"/>
          </a:xfrm>
        </p:spPr>
        <p:txBody>
          <a:bodyPr>
            <a:noAutofit/>
          </a:bodyPr>
          <a:lstStyle/>
          <a:p>
            <a:pPr marL="342900" indent="-342900">
              <a:buFont typeface="Arial" panose="020B0604020202020204" pitchFamily="34" charset="0"/>
              <a:buChar char="•"/>
            </a:pPr>
            <a:r>
              <a:rPr lang="en-US" sz="2800" dirty="0">
                <a:solidFill>
                  <a:srgbClr val="2CACE3"/>
                </a:solidFill>
              </a:rPr>
              <a:t>Both technicians at our Gettysburg location</a:t>
            </a:r>
          </a:p>
          <a:p>
            <a:pPr marL="342900" indent="-342900">
              <a:buFont typeface="Arial" panose="020B0604020202020204" pitchFamily="34" charset="0"/>
              <a:buChar char="•"/>
            </a:pPr>
            <a:r>
              <a:rPr lang="en-US" sz="2800" dirty="0">
                <a:solidFill>
                  <a:srgbClr val="2CACE3"/>
                </a:solidFill>
              </a:rPr>
              <a:t>No technicians at our Hanover location</a:t>
            </a:r>
          </a:p>
          <a:p>
            <a:pPr marL="342900" indent="-342900">
              <a:buFont typeface="Arial" panose="020B0604020202020204" pitchFamily="34" charset="0"/>
              <a:buChar char="•"/>
            </a:pPr>
            <a:r>
              <a:rPr lang="en-US" sz="2800" dirty="0">
                <a:solidFill>
                  <a:srgbClr val="2CACE3"/>
                </a:solidFill>
              </a:rPr>
              <a:t>If both off one nurse with limited QS1 knowledge</a:t>
            </a:r>
          </a:p>
          <a:p>
            <a:pPr marL="342900" indent="-342900">
              <a:buFont typeface="Arial" panose="020B0604020202020204" pitchFamily="34" charset="0"/>
              <a:buChar char="•"/>
            </a:pPr>
            <a:r>
              <a:rPr lang="en-US" sz="2800" dirty="0">
                <a:solidFill>
                  <a:srgbClr val="2CACE3"/>
                </a:solidFill>
              </a:rPr>
              <a:t>Occasionally pharmacy gets pulled to make IVs which leaves only one person in the pharmacy</a:t>
            </a:r>
          </a:p>
        </p:txBody>
      </p:sp>
      <p:sp>
        <p:nvSpPr>
          <p:cNvPr id="3" name="Title 2">
            <a:extLst>
              <a:ext uri="{FF2B5EF4-FFF2-40B4-BE49-F238E27FC236}">
                <a16:creationId xmlns:a16="http://schemas.microsoft.com/office/drawing/2014/main" id="{615E7A7E-47DE-40A3-9E35-4A80C610C57D}"/>
              </a:ext>
            </a:extLst>
          </p:cNvPr>
          <p:cNvSpPr>
            <a:spLocks noGrp="1"/>
          </p:cNvSpPr>
          <p:nvPr>
            <p:ph type="title"/>
          </p:nvPr>
        </p:nvSpPr>
        <p:spPr/>
        <p:txBody>
          <a:bodyPr/>
          <a:lstStyle/>
          <a:p>
            <a:r>
              <a:rPr lang="en-US" sz="3200" dirty="0"/>
              <a:t>Managing MID with Minimal Staff-GCC</a:t>
            </a:r>
          </a:p>
        </p:txBody>
      </p:sp>
    </p:spTree>
    <p:extLst>
      <p:ext uri="{BB962C8B-B14F-4D97-AF65-F5344CB8AC3E}">
        <p14:creationId xmlns:p14="http://schemas.microsoft.com/office/powerpoint/2010/main" val="3586689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20E80-5BD3-4A27-A9C4-002F60045028}"/>
              </a:ext>
            </a:extLst>
          </p:cNvPr>
          <p:cNvSpPr>
            <a:spLocks noGrp="1"/>
          </p:cNvSpPr>
          <p:nvPr>
            <p:ph type="title"/>
          </p:nvPr>
        </p:nvSpPr>
        <p:spPr/>
        <p:txBody>
          <a:bodyPr/>
          <a:lstStyle/>
          <a:p>
            <a:r>
              <a:rPr lang="en-US" sz="3200" dirty="0">
                <a:latin typeface="Trebuchet MS"/>
                <a:cs typeface="Arial"/>
              </a:rPr>
              <a:t>Managing MID with Minimal Staff–AZ </a:t>
            </a:r>
            <a:r>
              <a:rPr lang="en-US" sz="3200" dirty="0" err="1">
                <a:latin typeface="Trebuchet MS"/>
                <a:cs typeface="Arial"/>
              </a:rPr>
              <a:t>Onc</a:t>
            </a:r>
            <a:r>
              <a:rPr lang="en-US" sz="3200" dirty="0">
                <a:latin typeface="Trebuchet MS"/>
                <a:cs typeface="Arial"/>
              </a:rPr>
              <a:t> PV</a:t>
            </a:r>
            <a:endParaRPr lang="en-US" sz="3200" dirty="0"/>
          </a:p>
        </p:txBody>
      </p:sp>
      <p:sp>
        <p:nvSpPr>
          <p:cNvPr id="3" name="Content Placeholder 2">
            <a:extLst>
              <a:ext uri="{FF2B5EF4-FFF2-40B4-BE49-F238E27FC236}">
                <a16:creationId xmlns:a16="http://schemas.microsoft.com/office/drawing/2014/main" id="{42B068AC-2E4D-42BB-A3F2-D36AE15560BD}"/>
              </a:ext>
            </a:extLst>
          </p:cNvPr>
          <p:cNvSpPr>
            <a:spLocks noGrp="1"/>
          </p:cNvSpPr>
          <p:nvPr>
            <p:ph idx="1"/>
          </p:nvPr>
        </p:nvSpPr>
        <p:spPr/>
        <p:txBody>
          <a:bodyPr vert="horz" lIns="91440" tIns="45720" rIns="91440" bIns="45720" rtlCol="0" anchor="t">
            <a:normAutofit/>
          </a:bodyPr>
          <a:lstStyle/>
          <a:p>
            <a:r>
              <a:rPr lang="en-US" dirty="0">
                <a:latin typeface="Trebuchet MS"/>
                <a:cs typeface="Arial"/>
              </a:rPr>
              <a:t>Two treatment locations - Prescott Valley &amp; Prescott </a:t>
            </a:r>
          </a:p>
          <a:p>
            <a:pPr lvl="1"/>
            <a:r>
              <a:rPr lang="en-US" sz="2800" dirty="0">
                <a:solidFill>
                  <a:srgbClr val="2CACE3"/>
                </a:solidFill>
                <a:latin typeface="Trebuchet MS"/>
                <a:cs typeface="Arial"/>
              </a:rPr>
              <a:t>25min drive between locations</a:t>
            </a:r>
            <a:endParaRPr lang="en-US" sz="2800" dirty="0">
              <a:solidFill>
                <a:srgbClr val="2CACE3"/>
              </a:solidFill>
            </a:endParaRPr>
          </a:p>
          <a:p>
            <a:r>
              <a:rPr lang="en-US" dirty="0">
                <a:latin typeface="Trebuchet MS"/>
                <a:cs typeface="Arial"/>
              </a:rPr>
              <a:t>There is one MID technician with the closest coverage MID technician 1 ½ hours away </a:t>
            </a:r>
          </a:p>
          <a:p>
            <a:endParaRPr lang="en-US" dirty="0"/>
          </a:p>
        </p:txBody>
      </p:sp>
    </p:spTree>
    <p:extLst>
      <p:ext uri="{BB962C8B-B14F-4D97-AF65-F5344CB8AC3E}">
        <p14:creationId xmlns:p14="http://schemas.microsoft.com/office/powerpoint/2010/main" val="1286230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8F5AF94-5ED7-B54A-9724-EBCF1B95CE7A}"/>
              </a:ext>
            </a:extLst>
          </p:cNvPr>
          <p:cNvSpPr txBox="1">
            <a:spLocks/>
          </p:cNvSpPr>
          <p:nvPr/>
        </p:nvSpPr>
        <p:spPr>
          <a:xfrm>
            <a:off x="302004" y="365125"/>
            <a:ext cx="1069046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800" kern="1200" dirty="0">
                <a:solidFill>
                  <a:srgbClr val="1D6195"/>
                </a:solidFill>
                <a:latin typeface="Trebuchet MS" panose="020B0603020202020204" pitchFamily="34" charset="0"/>
                <a:ea typeface="+mj-ea"/>
                <a:cs typeface="Arial" panose="020B0604020202020204" pitchFamily="34" charset="0"/>
              </a:defRPr>
            </a:lvl1pPr>
          </a:lstStyle>
          <a:p>
            <a:r>
              <a:rPr lang="en-US" sz="3200" dirty="0"/>
              <a:t>Coordination of Care with Multiple Locations-GCC</a:t>
            </a:r>
          </a:p>
        </p:txBody>
      </p:sp>
      <p:sp>
        <p:nvSpPr>
          <p:cNvPr id="9" name="TextBox 8">
            <a:extLst>
              <a:ext uri="{FF2B5EF4-FFF2-40B4-BE49-F238E27FC236}">
                <a16:creationId xmlns:a16="http://schemas.microsoft.com/office/drawing/2014/main" id="{09B831CD-6BDC-624F-A786-1A6DBA0068EB}"/>
              </a:ext>
            </a:extLst>
          </p:cNvPr>
          <p:cNvSpPr txBox="1"/>
          <p:nvPr/>
        </p:nvSpPr>
        <p:spPr>
          <a:xfrm>
            <a:off x="302004" y="1690688"/>
            <a:ext cx="9721048" cy="2092881"/>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srgbClr val="2CACE3"/>
                </a:solidFill>
                <a:latin typeface="Trebuchet MS" panose="020B0603020202020204" pitchFamily="34" charset="0"/>
                <a:cs typeface="Arial" panose="020B0604020202020204" pitchFamily="34" charset="0"/>
              </a:rPr>
              <a:t>Medications must be transported at minimum weekly to our Hanover location (28 minutes away)</a:t>
            </a:r>
          </a:p>
          <a:p>
            <a:pPr marL="342900" indent="-342900">
              <a:buFont typeface="Arial" panose="020B0604020202020204" pitchFamily="34" charset="0"/>
              <a:buChar char="•"/>
            </a:pPr>
            <a:r>
              <a:rPr lang="en-US" sz="2800" dirty="0">
                <a:solidFill>
                  <a:srgbClr val="2CACE3"/>
                </a:solidFill>
                <a:latin typeface="Trebuchet MS" panose="020B0603020202020204" pitchFamily="34" charset="0"/>
                <a:cs typeface="Arial" panose="020B0604020202020204" pitchFamily="34" charset="0"/>
              </a:rPr>
              <a:t>Many hours are spent looking at treatment plans multiple times before ordering drug to transport for the week</a:t>
            </a:r>
          </a:p>
          <a:p>
            <a:endParaRPr lang="en-US" dirty="0"/>
          </a:p>
        </p:txBody>
      </p:sp>
    </p:spTree>
    <p:extLst>
      <p:ext uri="{BB962C8B-B14F-4D97-AF65-F5344CB8AC3E}">
        <p14:creationId xmlns:p14="http://schemas.microsoft.com/office/powerpoint/2010/main" val="3693582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A7DD1-CD7B-40E4-9B2B-E607C1BD9095}"/>
              </a:ext>
            </a:extLst>
          </p:cNvPr>
          <p:cNvSpPr>
            <a:spLocks noGrp="1"/>
          </p:cNvSpPr>
          <p:nvPr>
            <p:ph type="title"/>
          </p:nvPr>
        </p:nvSpPr>
        <p:spPr>
          <a:xfrm>
            <a:off x="469783" y="365125"/>
            <a:ext cx="10884017" cy="1325563"/>
          </a:xfrm>
        </p:spPr>
        <p:txBody>
          <a:bodyPr/>
          <a:lstStyle/>
          <a:p>
            <a:pPr algn="ctr"/>
            <a:r>
              <a:rPr lang="en-US" sz="3200" dirty="0">
                <a:latin typeface="Trebuchet MS"/>
                <a:cs typeface="Arial"/>
              </a:rPr>
              <a:t>Coordination of Care with Multiple Locations - AZ </a:t>
            </a:r>
            <a:r>
              <a:rPr lang="en-US" sz="3200" dirty="0" err="1">
                <a:latin typeface="Trebuchet MS"/>
                <a:cs typeface="Arial"/>
              </a:rPr>
              <a:t>Onc</a:t>
            </a:r>
            <a:r>
              <a:rPr lang="en-US" sz="3200" dirty="0">
                <a:latin typeface="Trebuchet MS"/>
                <a:cs typeface="Arial"/>
              </a:rPr>
              <a:t> PV</a:t>
            </a:r>
            <a:endParaRPr lang="en-US" sz="3200" dirty="0"/>
          </a:p>
        </p:txBody>
      </p:sp>
      <p:sp>
        <p:nvSpPr>
          <p:cNvPr id="3" name="Content Placeholder 2">
            <a:extLst>
              <a:ext uri="{FF2B5EF4-FFF2-40B4-BE49-F238E27FC236}">
                <a16:creationId xmlns:a16="http://schemas.microsoft.com/office/drawing/2014/main" id="{1A736F16-1478-4666-B753-801D4994EA03}"/>
              </a:ext>
            </a:extLst>
          </p:cNvPr>
          <p:cNvSpPr>
            <a:spLocks noGrp="1"/>
          </p:cNvSpPr>
          <p:nvPr>
            <p:ph idx="1"/>
          </p:nvPr>
        </p:nvSpPr>
        <p:spPr/>
        <p:txBody>
          <a:bodyPr vert="horz" lIns="91440" tIns="45720" rIns="91440" bIns="45720" rtlCol="0" anchor="t">
            <a:normAutofit/>
          </a:bodyPr>
          <a:lstStyle/>
          <a:p>
            <a:r>
              <a:rPr lang="en-US" dirty="0">
                <a:latin typeface="Trebuchet MS"/>
                <a:cs typeface="Arial"/>
              </a:rPr>
              <a:t>No lock up or training to transfer RX for patients to pick up at the other location (25 minutes away)</a:t>
            </a:r>
          </a:p>
          <a:p>
            <a:r>
              <a:rPr lang="en-US" dirty="0">
                <a:latin typeface="Trebuchet MS"/>
                <a:cs typeface="Arial"/>
              </a:rPr>
              <a:t>Patients must come to Prescott Valley to pick up all medications</a:t>
            </a:r>
          </a:p>
        </p:txBody>
      </p:sp>
    </p:spTree>
    <p:extLst>
      <p:ext uri="{BB962C8B-B14F-4D97-AF65-F5344CB8AC3E}">
        <p14:creationId xmlns:p14="http://schemas.microsoft.com/office/powerpoint/2010/main" val="164777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ring_forum_slide_deck_template" id="{63E8E020-013A-4A5A-B95E-A8114DA31978}" vid="{13580612-0F04-40F3-824E-1D34EADB57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spring_forum_slide_deck</Template>
  <TotalTime>3802</TotalTime>
  <Words>591</Words>
  <Application>Microsoft Macintosh PowerPoint</Application>
  <PresentationFormat>Widescreen</PresentationFormat>
  <Paragraphs>71</Paragraphs>
  <Slides>15</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Trebuchet MS</vt:lpstr>
      <vt:lpstr>Office Theme</vt:lpstr>
      <vt:lpstr>Operational Challenges for Pharmacy Technicians: Improving Workflow &amp; Efficiency</vt:lpstr>
      <vt:lpstr>Roundtable Discussion Presentation</vt:lpstr>
      <vt:lpstr>Operational Challenges </vt:lpstr>
      <vt:lpstr>Implementing PQIs within the Integrated Practice- GCC</vt:lpstr>
      <vt:lpstr>Implementing PQIs within the Integrated Practice– AZ Onc PV</vt:lpstr>
      <vt:lpstr>Managing MID with Minimal Staff-GCC</vt:lpstr>
      <vt:lpstr>Managing MID with Minimal Staff–AZ Onc PV</vt:lpstr>
      <vt:lpstr>PowerPoint Presentation</vt:lpstr>
      <vt:lpstr>Coordination of Care with Multiple Locations - AZ Onc PV</vt:lpstr>
      <vt:lpstr>Being Prepared for the Unexpected - AZ Onc PV</vt:lpstr>
      <vt:lpstr>Being Prepared for the Unexpected - GCC</vt:lpstr>
      <vt:lpstr>Maximizing Workflow – AZ Onc PV</vt:lpstr>
      <vt:lpstr>Maximizing Workflow - GCC</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dc:title>
  <dc:creator>Sievers, Katherine</dc:creator>
  <cp:lastModifiedBy>Christy Wetherington</cp:lastModifiedBy>
  <cp:revision>128</cp:revision>
  <dcterms:created xsi:type="dcterms:W3CDTF">2021-03-08T04:03:34Z</dcterms:created>
  <dcterms:modified xsi:type="dcterms:W3CDTF">2021-04-27T19:59:00Z</dcterms:modified>
</cp:coreProperties>
</file>