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0" r:id="rId2"/>
    <p:sldId id="257" r:id="rId3"/>
    <p:sldId id="265" r:id="rId4"/>
    <p:sldId id="266" r:id="rId5"/>
    <p:sldId id="269" r:id="rId6"/>
    <p:sldId id="264" r:id="rId7"/>
    <p:sldId id="273" r:id="rId8"/>
    <p:sldId id="275" r:id="rId9"/>
    <p:sldId id="274" r:id="rId10"/>
    <p:sldId id="267"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CE3"/>
    <a:srgbClr val="1D6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7" autoAdjust="0"/>
    <p:restoredTop sz="80816"/>
  </p:normalViewPr>
  <p:slideViewPr>
    <p:cSldViewPr snapToGrid="0">
      <p:cViewPr varScale="1">
        <p:scale>
          <a:sx n="102" d="100"/>
          <a:sy n="102" d="100"/>
        </p:scale>
        <p:origin x="12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55C3-DA02-5948-A286-891A747ADD0B}" type="datetimeFigureOut">
              <a:rPr lang="en-US" smtClean="0"/>
              <a:t>4/27/21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84BDD-0516-2646-BADE-22AE04F3C17D}" type="slidenum">
              <a:rPr lang="en-US" smtClean="0"/>
              <a:t>‹#›</a:t>
            </a:fld>
            <a:endParaRPr lang="en-US"/>
          </a:p>
        </p:txBody>
      </p:sp>
    </p:spTree>
    <p:extLst>
      <p:ext uri="{BB962C8B-B14F-4D97-AF65-F5344CB8AC3E}">
        <p14:creationId xmlns:p14="http://schemas.microsoft.com/office/powerpoint/2010/main" val="350376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Title: “Breaking Down the Practice of White, Brown and Clear Bagging in Oncology” </a:t>
            </a:r>
          </a:p>
          <a:p>
            <a:r>
              <a:rPr lang="en-US" dirty="0"/>
              <a:t>Presented by: Ray Bailey, Vice President of Pharmacy at Florida Cancer Specialists, Bob Phelan, CEO of Cancer Specialists of North Florida and Dr. Debra </a:t>
            </a:r>
            <a:r>
              <a:rPr lang="en-US" dirty="0" err="1"/>
              <a:t>Patt</a:t>
            </a:r>
            <a:r>
              <a:rPr lang="en-US" dirty="0"/>
              <a:t>, Executive Vice President at Texas Oncology </a:t>
            </a:r>
          </a:p>
          <a:p>
            <a:r>
              <a:rPr lang="en-US" dirty="0"/>
              <a:t>Intro by: Kevin </a:t>
            </a:r>
            <a:r>
              <a:rPr lang="en-US" dirty="0" err="1"/>
              <a:t>Scorsone</a:t>
            </a:r>
            <a:endParaRPr lang="en-US" dirty="0"/>
          </a:p>
        </p:txBody>
      </p:sp>
      <p:sp>
        <p:nvSpPr>
          <p:cNvPr id="4" name="Slide Number Placeholder 3"/>
          <p:cNvSpPr>
            <a:spLocks noGrp="1"/>
          </p:cNvSpPr>
          <p:nvPr>
            <p:ph type="sldNum" sz="quarter" idx="5"/>
          </p:nvPr>
        </p:nvSpPr>
        <p:spPr/>
        <p:txBody>
          <a:bodyPr/>
          <a:lstStyle/>
          <a:p>
            <a:fld id="{18E84BDD-0516-2646-BADE-22AE04F3C17D}" type="slidenum">
              <a:rPr lang="en-US" smtClean="0"/>
              <a:t>1</a:t>
            </a:fld>
            <a:endParaRPr lang="en-US"/>
          </a:p>
        </p:txBody>
      </p:sp>
    </p:spTree>
    <p:extLst>
      <p:ext uri="{BB962C8B-B14F-4D97-AF65-F5344CB8AC3E}">
        <p14:creationId xmlns:p14="http://schemas.microsoft.com/office/powerpoint/2010/main" val="21984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Q&amp;A moderated </a:t>
            </a:r>
            <a:r>
              <a:rPr lang="en-US"/>
              <a:t>by Kevin </a:t>
            </a:r>
          </a:p>
        </p:txBody>
      </p:sp>
      <p:sp>
        <p:nvSpPr>
          <p:cNvPr id="4" name="Slide Number Placeholder 3"/>
          <p:cNvSpPr>
            <a:spLocks noGrp="1"/>
          </p:cNvSpPr>
          <p:nvPr>
            <p:ph type="sldNum" sz="quarter" idx="5"/>
          </p:nvPr>
        </p:nvSpPr>
        <p:spPr/>
        <p:txBody>
          <a:bodyPr/>
          <a:lstStyle/>
          <a:p>
            <a:fld id="{18E84BDD-0516-2646-BADE-22AE04F3C17D}" type="slidenum">
              <a:rPr lang="en-US" smtClean="0"/>
              <a:t>10</a:t>
            </a:fld>
            <a:endParaRPr lang="en-US"/>
          </a:p>
        </p:txBody>
      </p:sp>
    </p:spTree>
    <p:extLst>
      <p:ext uri="{BB962C8B-B14F-4D97-AF65-F5344CB8AC3E}">
        <p14:creationId xmlns:p14="http://schemas.microsoft.com/office/powerpoint/2010/main" val="278814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D467F-E1F0-4ECF-8C02-1C3F248F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7999"/>
          </a:xfrm>
          <a:prstGeom prst="rect">
            <a:avLst/>
          </a:prstGeom>
        </p:spPr>
      </p:pic>
      <p:sp>
        <p:nvSpPr>
          <p:cNvPr id="2" name="Title 1">
            <a:extLst>
              <a:ext uri="{FF2B5EF4-FFF2-40B4-BE49-F238E27FC236}">
                <a16:creationId xmlns:a16="http://schemas.microsoft.com/office/drawing/2014/main" id="{8416B819-C500-4D9B-BAC7-FADDC4351488}"/>
              </a:ext>
            </a:extLst>
          </p:cNvPr>
          <p:cNvSpPr>
            <a:spLocks noGrp="1"/>
          </p:cNvSpPr>
          <p:nvPr>
            <p:ph type="ctrTitle" hasCustomPrompt="1"/>
          </p:nvPr>
        </p:nvSpPr>
        <p:spPr>
          <a:xfrm>
            <a:off x="1698170" y="3425372"/>
            <a:ext cx="8258629" cy="1016001"/>
          </a:xfrm>
        </p:spPr>
        <p:txBody>
          <a:bodyPr anchor="b"/>
          <a:lstStyle>
            <a:lvl1pPr algn="l">
              <a:defRPr sz="4400"/>
            </a:lvl1pPr>
          </a:lstStyle>
          <a:p>
            <a:r>
              <a:rPr lang="en-US" dirty="0"/>
              <a:t>Click to edit Title</a:t>
            </a:r>
          </a:p>
        </p:txBody>
      </p:sp>
      <p:sp>
        <p:nvSpPr>
          <p:cNvPr id="3" name="Subtitle 2">
            <a:extLst>
              <a:ext uri="{FF2B5EF4-FFF2-40B4-BE49-F238E27FC236}">
                <a16:creationId xmlns:a16="http://schemas.microsoft.com/office/drawing/2014/main" id="{498548A1-5DC0-4D5E-A23D-6966C17F6ABA}"/>
              </a:ext>
            </a:extLst>
          </p:cNvPr>
          <p:cNvSpPr>
            <a:spLocks noGrp="1"/>
          </p:cNvSpPr>
          <p:nvPr>
            <p:ph type="subTitle" idx="1"/>
          </p:nvPr>
        </p:nvSpPr>
        <p:spPr>
          <a:xfrm>
            <a:off x="4397829" y="5140553"/>
            <a:ext cx="657497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6824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9DA76D-FFB0-40E8-9911-4F202A8467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Tree>
    <p:extLst>
      <p:ext uri="{BB962C8B-B14F-4D97-AF65-F5344CB8AC3E}">
        <p14:creationId xmlns:p14="http://schemas.microsoft.com/office/powerpoint/2010/main" val="768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6E37-BD9B-48C3-ABEF-05CD58F38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A258C7-1DDC-47F3-B4CE-71BFD523F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FFF6B-6166-4617-BBE1-E9E05FC46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F1C765C3-CD12-40F9-B0ED-DF62D5228E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2395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73A767-1A65-4598-ABA6-0F8137DBB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2" name="Title 1">
            <a:extLst>
              <a:ext uri="{FF2B5EF4-FFF2-40B4-BE49-F238E27FC236}">
                <a16:creationId xmlns:a16="http://schemas.microsoft.com/office/drawing/2014/main" id="{1F05D12F-40A5-44D5-A6E5-AE30C8D83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E3EB3-DDCF-4315-8E91-4C2C6480EE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D2DF38-7024-4433-B942-170D55E72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123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6E730-A784-42B1-8217-5B61C01EE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12188952" cy="6856285"/>
          </a:xfrm>
          <a:prstGeom prst="rect">
            <a:avLst/>
          </a:prstGeom>
        </p:spPr>
      </p:pic>
    </p:spTree>
    <p:extLst>
      <p:ext uri="{BB962C8B-B14F-4D97-AF65-F5344CB8AC3E}">
        <p14:creationId xmlns:p14="http://schemas.microsoft.com/office/powerpoint/2010/main" val="3256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D467F-E1F0-4ECF-8C02-1C3F248F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2" name="Title 1">
            <a:extLst>
              <a:ext uri="{FF2B5EF4-FFF2-40B4-BE49-F238E27FC236}">
                <a16:creationId xmlns:a16="http://schemas.microsoft.com/office/drawing/2014/main" id="{8416B819-C500-4D9B-BAC7-FADDC4351488}"/>
              </a:ext>
            </a:extLst>
          </p:cNvPr>
          <p:cNvSpPr>
            <a:spLocks noGrp="1"/>
          </p:cNvSpPr>
          <p:nvPr>
            <p:ph type="ctrTitle" hasCustomPrompt="1"/>
          </p:nvPr>
        </p:nvSpPr>
        <p:spPr>
          <a:xfrm>
            <a:off x="1872343" y="3425372"/>
            <a:ext cx="8019143" cy="1016001"/>
          </a:xfrm>
        </p:spPr>
        <p:txBody>
          <a:bodyPr anchor="b"/>
          <a:lstStyle>
            <a:lvl1pPr algn="l">
              <a:defRPr sz="4400"/>
            </a:lvl1pPr>
          </a:lstStyle>
          <a:p>
            <a:r>
              <a:rPr lang="en-US" dirty="0"/>
              <a:t>Click to edit Title</a:t>
            </a:r>
          </a:p>
        </p:txBody>
      </p:sp>
      <p:sp>
        <p:nvSpPr>
          <p:cNvPr id="3" name="Subtitle 2">
            <a:extLst>
              <a:ext uri="{FF2B5EF4-FFF2-40B4-BE49-F238E27FC236}">
                <a16:creationId xmlns:a16="http://schemas.microsoft.com/office/drawing/2014/main" id="{498548A1-5DC0-4D5E-A23D-6966C17F6ABA}"/>
              </a:ext>
            </a:extLst>
          </p:cNvPr>
          <p:cNvSpPr>
            <a:spLocks noGrp="1"/>
          </p:cNvSpPr>
          <p:nvPr>
            <p:ph type="subTitle" idx="1"/>
          </p:nvPr>
        </p:nvSpPr>
        <p:spPr>
          <a:xfrm>
            <a:off x="4397829" y="5140553"/>
            <a:ext cx="657497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8768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BD467F-E1F0-4ECF-8C02-1C3F248F3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2" name="Title 1">
            <a:extLst>
              <a:ext uri="{FF2B5EF4-FFF2-40B4-BE49-F238E27FC236}">
                <a16:creationId xmlns:a16="http://schemas.microsoft.com/office/drawing/2014/main" id="{8416B819-C500-4D9B-BAC7-FADDC4351488}"/>
              </a:ext>
            </a:extLst>
          </p:cNvPr>
          <p:cNvSpPr>
            <a:spLocks noGrp="1"/>
          </p:cNvSpPr>
          <p:nvPr>
            <p:ph type="ctrTitle" hasCustomPrompt="1"/>
          </p:nvPr>
        </p:nvSpPr>
        <p:spPr>
          <a:xfrm>
            <a:off x="1545771" y="3425372"/>
            <a:ext cx="8345715" cy="1016001"/>
          </a:xfrm>
        </p:spPr>
        <p:txBody>
          <a:bodyPr anchor="b"/>
          <a:lstStyle>
            <a:lvl1pPr algn="l">
              <a:defRPr sz="4400"/>
            </a:lvl1pPr>
          </a:lstStyle>
          <a:p>
            <a:r>
              <a:rPr lang="en-US" dirty="0"/>
              <a:t>Click to edit Title</a:t>
            </a:r>
          </a:p>
        </p:txBody>
      </p:sp>
      <p:sp>
        <p:nvSpPr>
          <p:cNvPr id="3" name="Subtitle 2">
            <a:extLst>
              <a:ext uri="{FF2B5EF4-FFF2-40B4-BE49-F238E27FC236}">
                <a16:creationId xmlns:a16="http://schemas.microsoft.com/office/drawing/2014/main" id="{498548A1-5DC0-4D5E-A23D-6966C17F6ABA}"/>
              </a:ext>
            </a:extLst>
          </p:cNvPr>
          <p:cNvSpPr>
            <a:spLocks noGrp="1"/>
          </p:cNvSpPr>
          <p:nvPr>
            <p:ph type="subTitle" idx="1"/>
          </p:nvPr>
        </p:nvSpPr>
        <p:spPr>
          <a:xfrm>
            <a:off x="4397829" y="5140553"/>
            <a:ext cx="657497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860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3D1B-D86F-4466-9D79-73BDFB1B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39C0C-5364-42EB-B223-154BB382C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770A9FF-F6A7-4BAA-ADFB-1ABAA7A4F7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Tree>
    <p:extLst>
      <p:ext uri="{BB962C8B-B14F-4D97-AF65-F5344CB8AC3E}">
        <p14:creationId xmlns:p14="http://schemas.microsoft.com/office/powerpoint/2010/main" val="149027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2113C-B9B7-46BF-8AFC-A0C374953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15C4EF2C-C5E0-441F-8A75-191980AF818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B45C56B9-B411-4F86-953B-FC6974A469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29240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52113C-B9B7-46BF-8AFC-A0C374953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15C4EF2C-C5E0-441F-8A75-191980AF8180}"/>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B45C56B9-B411-4F86-953B-FC6974A469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5" y="0"/>
            <a:ext cx="12188950" cy="6857999"/>
          </a:xfrm>
          <a:prstGeom prst="rect">
            <a:avLst/>
          </a:prstGeom>
        </p:spPr>
      </p:pic>
    </p:spTree>
    <p:extLst>
      <p:ext uri="{BB962C8B-B14F-4D97-AF65-F5344CB8AC3E}">
        <p14:creationId xmlns:p14="http://schemas.microsoft.com/office/powerpoint/2010/main" val="90234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BB91-51DB-4138-B59A-B92B83BCD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EA617-C695-4ED3-BD60-A780A2266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46025-7D25-4D49-BB37-A6EE47151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E8540BC-968F-42FB-8151-E6F9FF1FD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119473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5476-CA81-4075-A47F-E1773BD2AD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63A139-90F2-4589-9ED8-B7E133355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60F9-95D8-46D4-9326-4C5C5F3C8D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1B9933-44BB-4182-9A1E-C47E79017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919EB-5DF5-4612-A992-E4C8AF5D01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2262C58-A7E8-46AB-A43A-EE704C039B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Tree>
    <p:extLst>
      <p:ext uri="{BB962C8B-B14F-4D97-AF65-F5344CB8AC3E}">
        <p14:creationId xmlns:p14="http://schemas.microsoft.com/office/powerpoint/2010/main" val="145844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A325CD-179A-4D72-93A3-372B3C0BB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2" name="Title 1">
            <a:extLst>
              <a:ext uri="{FF2B5EF4-FFF2-40B4-BE49-F238E27FC236}">
                <a16:creationId xmlns:a16="http://schemas.microsoft.com/office/drawing/2014/main" id="{1AC33AD2-5D82-42CB-8B17-23A5FB2BE6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50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E1038-254A-4B03-B309-35C07A794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633C2E-277B-4060-B202-7219F88DA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78803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63" r:id="rId6"/>
    <p:sldLayoutId id="2147483652" r:id="rId7"/>
    <p:sldLayoutId id="2147483653" r:id="rId8"/>
    <p:sldLayoutId id="2147483654" r:id="rId9"/>
    <p:sldLayoutId id="2147483655" r:id="rId10"/>
    <p:sldLayoutId id="2147483656" r:id="rId11"/>
    <p:sldLayoutId id="2147483657" r:id="rId12"/>
    <p:sldLayoutId id="2147483662" r:id="rId13"/>
  </p:sldLayoutIdLst>
  <p:txStyles>
    <p:titleStyle>
      <a:lvl1pPr algn="l" defTabSz="914400" rtl="0" eaLnBrk="1" latinLnBrk="0" hangingPunct="1">
        <a:lnSpc>
          <a:spcPct val="90000"/>
        </a:lnSpc>
        <a:spcBef>
          <a:spcPct val="0"/>
        </a:spcBef>
        <a:buNone/>
        <a:defRPr lang="en-US" sz="4800" kern="1200" dirty="0">
          <a:solidFill>
            <a:srgbClr val="1D6195"/>
          </a:solidFill>
          <a:latin typeface="Trebuchet MS" panose="020B0603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CACE3"/>
          </a:solidFill>
          <a:latin typeface="Trebuchet MS" panose="020B0603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B666-4846-43F6-86AB-99C79E1E5CE3}"/>
              </a:ext>
            </a:extLst>
          </p:cNvPr>
          <p:cNvSpPr>
            <a:spLocks noGrp="1"/>
          </p:cNvSpPr>
          <p:nvPr>
            <p:ph type="ctrTitle"/>
          </p:nvPr>
        </p:nvSpPr>
        <p:spPr>
          <a:xfrm>
            <a:off x="1586430" y="3425372"/>
            <a:ext cx="8370370" cy="1016001"/>
          </a:xfrm>
        </p:spPr>
        <p:txBody>
          <a:bodyPr/>
          <a:lstStyle/>
          <a:p>
            <a:r>
              <a:rPr lang="en-US" dirty="0"/>
              <a:t>White (Brown &amp; Clear) Bagging</a:t>
            </a:r>
          </a:p>
        </p:txBody>
      </p:sp>
      <p:sp>
        <p:nvSpPr>
          <p:cNvPr id="3" name="Subtitle 2">
            <a:extLst>
              <a:ext uri="{FF2B5EF4-FFF2-40B4-BE49-F238E27FC236}">
                <a16:creationId xmlns:a16="http://schemas.microsoft.com/office/drawing/2014/main" id="{964F2E4B-8718-4105-A608-A674B5A07465}"/>
              </a:ext>
            </a:extLst>
          </p:cNvPr>
          <p:cNvSpPr>
            <a:spLocks noGrp="1"/>
          </p:cNvSpPr>
          <p:nvPr>
            <p:ph type="subTitle" idx="1"/>
          </p:nvPr>
        </p:nvSpPr>
        <p:spPr>
          <a:xfrm>
            <a:off x="4397829" y="5140553"/>
            <a:ext cx="7588762" cy="1655762"/>
          </a:xfrm>
        </p:spPr>
        <p:txBody>
          <a:bodyPr>
            <a:normAutofit fontScale="92500"/>
          </a:bodyPr>
          <a:lstStyle/>
          <a:p>
            <a:r>
              <a:rPr lang="en-US" dirty="0"/>
              <a:t>Ray Bailey RPh, VP Pharmacy, Florida Cancer Specialists</a:t>
            </a:r>
          </a:p>
          <a:p>
            <a:r>
              <a:rPr lang="en-US" dirty="0"/>
              <a:t>Bob Phelan RPh, CEO, Cancer Specialists of North Florida</a:t>
            </a:r>
          </a:p>
          <a:p>
            <a:r>
              <a:rPr lang="en-US" dirty="0"/>
              <a:t>Debra </a:t>
            </a:r>
            <a:r>
              <a:rPr lang="en-US" dirty="0" err="1"/>
              <a:t>Patt</a:t>
            </a:r>
            <a:r>
              <a:rPr lang="en-US" dirty="0"/>
              <a:t> MD </a:t>
            </a:r>
            <a:r>
              <a:rPr lang="en-US" dirty="0" err="1"/>
              <a:t>Phd</a:t>
            </a:r>
            <a:r>
              <a:rPr lang="en-US" dirty="0"/>
              <a:t>, EVP, Texas Oncology</a:t>
            </a:r>
          </a:p>
        </p:txBody>
      </p:sp>
    </p:spTree>
    <p:extLst>
      <p:ext uri="{BB962C8B-B14F-4D97-AF65-F5344CB8AC3E}">
        <p14:creationId xmlns:p14="http://schemas.microsoft.com/office/powerpoint/2010/main" val="392698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2D27D92-389F-4BB8-B09B-66BC46A7E208}"/>
              </a:ext>
            </a:extLst>
          </p:cNvPr>
          <p:cNvSpPr>
            <a:spLocks noGrp="1"/>
          </p:cNvSpPr>
          <p:nvPr>
            <p:ph type="pic" idx="1"/>
          </p:nvPr>
        </p:nvSpPr>
        <p:spPr/>
      </p:sp>
      <p:sp>
        <p:nvSpPr>
          <p:cNvPr id="4" name="Text Placeholder 3">
            <a:extLst>
              <a:ext uri="{FF2B5EF4-FFF2-40B4-BE49-F238E27FC236}">
                <a16:creationId xmlns:a16="http://schemas.microsoft.com/office/drawing/2014/main" id="{8983FD4A-98AD-47D0-BD79-694935B505AA}"/>
              </a:ext>
            </a:extLst>
          </p:cNvPr>
          <p:cNvSpPr>
            <a:spLocks noGrp="1"/>
          </p:cNvSpPr>
          <p:nvPr>
            <p:ph type="body" sz="half" idx="2"/>
          </p:nvPr>
        </p:nvSpPr>
        <p:spPr/>
        <p:txBody>
          <a:bodyPr/>
          <a:lstStyle/>
          <a:p>
            <a:endParaRPr lang="en-US"/>
          </a:p>
        </p:txBody>
      </p:sp>
      <p:pic>
        <p:nvPicPr>
          <p:cNvPr id="2050" name="Picture 2" descr="Patient Safety | Your Hospital Stay | UCSF Health">
            <a:extLst>
              <a:ext uri="{FF2B5EF4-FFF2-40B4-BE49-F238E27FC236}">
                <a16:creationId xmlns:a16="http://schemas.microsoft.com/office/drawing/2014/main" id="{E67F565D-834C-4077-A17A-735B60007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303" y="3429000"/>
            <a:ext cx="6203268" cy="23948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D3F91FE-93C8-47BE-85AA-24AECD8C7F9A}"/>
              </a:ext>
            </a:extLst>
          </p:cNvPr>
          <p:cNvSpPr>
            <a:spLocks noGrp="1"/>
          </p:cNvSpPr>
          <p:nvPr>
            <p:ph type="title"/>
          </p:nvPr>
        </p:nvSpPr>
        <p:spPr>
          <a:xfrm>
            <a:off x="1954443" y="1664924"/>
            <a:ext cx="3932237" cy="1600200"/>
          </a:xfrm>
        </p:spPr>
        <p:txBody>
          <a:bodyPr/>
          <a:lstStyle/>
          <a:p>
            <a:r>
              <a:rPr lang="en-US" dirty="0"/>
              <a:t>Questions?</a:t>
            </a:r>
          </a:p>
        </p:txBody>
      </p:sp>
    </p:spTree>
    <p:extLst>
      <p:ext uri="{BB962C8B-B14F-4D97-AF65-F5344CB8AC3E}">
        <p14:creationId xmlns:p14="http://schemas.microsoft.com/office/powerpoint/2010/main" val="43203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57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7693-A7A5-420E-8F88-38BAC90EB011}"/>
              </a:ext>
            </a:extLst>
          </p:cNvPr>
          <p:cNvSpPr>
            <a:spLocks noGrp="1"/>
          </p:cNvSpPr>
          <p:nvPr>
            <p:ph type="ctrTitle"/>
          </p:nvPr>
        </p:nvSpPr>
        <p:spPr>
          <a:xfrm>
            <a:off x="2519114" y="936704"/>
            <a:ext cx="8888584" cy="2077314"/>
          </a:xfrm>
        </p:spPr>
        <p:txBody>
          <a:bodyPr/>
          <a:lstStyle/>
          <a:p>
            <a:r>
              <a:rPr lang="en-US" sz="2400" dirty="0"/>
              <a:t>Overview (White, Brown, Clear) Bagging</a:t>
            </a:r>
            <a:br>
              <a:rPr lang="en-US" sz="2400" dirty="0"/>
            </a:br>
            <a:r>
              <a:rPr lang="en-US" sz="2400" dirty="0"/>
              <a:t>Patient Risks</a:t>
            </a:r>
            <a:br>
              <a:rPr lang="en-US" sz="2400" dirty="0"/>
            </a:br>
            <a:r>
              <a:rPr lang="en-US" sz="2400" dirty="0"/>
              <a:t>Supply chain challenges</a:t>
            </a:r>
            <a:br>
              <a:rPr lang="en-US" sz="2400" dirty="0"/>
            </a:br>
            <a:r>
              <a:rPr lang="en-US" sz="2400" dirty="0"/>
              <a:t>Hazard</a:t>
            </a:r>
            <a:br>
              <a:rPr lang="en-US" sz="2400" dirty="0"/>
            </a:br>
            <a:r>
              <a:rPr lang="en-US" sz="2400" dirty="0"/>
              <a:t>Lack of Just in Time Inventory management</a:t>
            </a:r>
            <a:br>
              <a:rPr lang="en-US" sz="2400" dirty="0"/>
            </a:br>
            <a:r>
              <a:rPr lang="en-US" sz="2400" dirty="0"/>
              <a:t>Examples</a:t>
            </a:r>
          </a:p>
        </p:txBody>
      </p:sp>
      <p:sp>
        <p:nvSpPr>
          <p:cNvPr id="3" name="Subtitle 2">
            <a:extLst>
              <a:ext uri="{FF2B5EF4-FFF2-40B4-BE49-F238E27FC236}">
                <a16:creationId xmlns:a16="http://schemas.microsoft.com/office/drawing/2014/main" id="{3E49A75E-D4C3-452E-B8EF-1543C9194D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3276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7D354-CDAF-4E73-A88E-76F66A509358}"/>
              </a:ext>
            </a:extLst>
          </p:cNvPr>
          <p:cNvPicPr>
            <a:picLocks noChangeAspect="1"/>
          </p:cNvPicPr>
          <p:nvPr/>
        </p:nvPicPr>
        <p:blipFill>
          <a:blip r:embed="rId2"/>
          <a:stretch>
            <a:fillRect/>
          </a:stretch>
        </p:blipFill>
        <p:spPr>
          <a:xfrm>
            <a:off x="324066" y="0"/>
            <a:ext cx="1739884" cy="2214398"/>
          </a:xfrm>
          <a:prstGeom prst="rect">
            <a:avLst/>
          </a:prstGeom>
        </p:spPr>
      </p:pic>
      <p:pic>
        <p:nvPicPr>
          <p:cNvPr id="3" name="Picture 2">
            <a:extLst>
              <a:ext uri="{FF2B5EF4-FFF2-40B4-BE49-F238E27FC236}">
                <a16:creationId xmlns:a16="http://schemas.microsoft.com/office/drawing/2014/main" id="{FF94BC47-39D8-4E18-968A-F654054069AF}"/>
              </a:ext>
            </a:extLst>
          </p:cNvPr>
          <p:cNvPicPr>
            <a:picLocks noChangeAspect="1"/>
          </p:cNvPicPr>
          <p:nvPr/>
        </p:nvPicPr>
        <p:blipFill>
          <a:blip r:embed="rId3"/>
          <a:stretch>
            <a:fillRect/>
          </a:stretch>
        </p:blipFill>
        <p:spPr>
          <a:xfrm>
            <a:off x="215950" y="2010762"/>
            <a:ext cx="1956116" cy="2214399"/>
          </a:xfrm>
          <a:prstGeom prst="rect">
            <a:avLst/>
          </a:prstGeom>
        </p:spPr>
      </p:pic>
      <p:pic>
        <p:nvPicPr>
          <p:cNvPr id="4" name="Picture 3">
            <a:extLst>
              <a:ext uri="{FF2B5EF4-FFF2-40B4-BE49-F238E27FC236}">
                <a16:creationId xmlns:a16="http://schemas.microsoft.com/office/drawing/2014/main" id="{78D0CA54-1D93-450D-8180-B445685B8982}"/>
              </a:ext>
            </a:extLst>
          </p:cNvPr>
          <p:cNvPicPr>
            <a:picLocks noChangeAspect="1"/>
          </p:cNvPicPr>
          <p:nvPr/>
        </p:nvPicPr>
        <p:blipFill>
          <a:blip r:embed="rId4"/>
          <a:stretch>
            <a:fillRect/>
          </a:stretch>
        </p:blipFill>
        <p:spPr>
          <a:xfrm>
            <a:off x="215949" y="4445650"/>
            <a:ext cx="1956117" cy="1790273"/>
          </a:xfrm>
          <a:prstGeom prst="rect">
            <a:avLst/>
          </a:prstGeom>
        </p:spPr>
      </p:pic>
      <p:sp>
        <p:nvSpPr>
          <p:cNvPr id="5" name="TextBox 4">
            <a:extLst>
              <a:ext uri="{FF2B5EF4-FFF2-40B4-BE49-F238E27FC236}">
                <a16:creationId xmlns:a16="http://schemas.microsoft.com/office/drawing/2014/main" id="{A827A731-AC3C-4D73-B7F9-D995DA6828D0}"/>
              </a:ext>
            </a:extLst>
          </p:cNvPr>
          <p:cNvSpPr txBox="1"/>
          <p:nvPr/>
        </p:nvSpPr>
        <p:spPr>
          <a:xfrm>
            <a:off x="215950" y="851338"/>
            <a:ext cx="2369595" cy="461665"/>
          </a:xfrm>
          <a:prstGeom prst="rect">
            <a:avLst/>
          </a:prstGeom>
          <a:noFill/>
        </p:spPr>
        <p:txBody>
          <a:bodyPr wrap="square" rtlCol="0">
            <a:spAutoFit/>
          </a:bodyPr>
          <a:lstStyle/>
          <a:p>
            <a:pPr algn="ctr"/>
            <a:r>
              <a:rPr lang="en-US" sz="2400" dirty="0">
                <a:solidFill>
                  <a:srgbClr val="1D6195"/>
                </a:solidFill>
              </a:rPr>
              <a:t>White Bagging</a:t>
            </a:r>
          </a:p>
        </p:txBody>
      </p:sp>
      <p:sp>
        <p:nvSpPr>
          <p:cNvPr id="6" name="TextBox 5">
            <a:extLst>
              <a:ext uri="{FF2B5EF4-FFF2-40B4-BE49-F238E27FC236}">
                <a16:creationId xmlns:a16="http://schemas.microsoft.com/office/drawing/2014/main" id="{23DFE5BD-7141-40F6-895D-4BC5486AA7B9}"/>
              </a:ext>
            </a:extLst>
          </p:cNvPr>
          <p:cNvSpPr txBox="1"/>
          <p:nvPr/>
        </p:nvSpPr>
        <p:spPr>
          <a:xfrm>
            <a:off x="9209" y="2946033"/>
            <a:ext cx="2369595" cy="461665"/>
          </a:xfrm>
          <a:prstGeom prst="rect">
            <a:avLst/>
          </a:prstGeom>
          <a:noFill/>
        </p:spPr>
        <p:txBody>
          <a:bodyPr wrap="square" rtlCol="0">
            <a:spAutoFit/>
          </a:bodyPr>
          <a:lstStyle/>
          <a:p>
            <a:pPr algn="ctr"/>
            <a:r>
              <a:rPr lang="en-US" sz="2400" dirty="0">
                <a:solidFill>
                  <a:srgbClr val="1D6195"/>
                </a:solidFill>
              </a:rPr>
              <a:t>Brown  Bagging</a:t>
            </a:r>
          </a:p>
        </p:txBody>
      </p:sp>
      <p:sp>
        <p:nvSpPr>
          <p:cNvPr id="7" name="TextBox 6">
            <a:extLst>
              <a:ext uri="{FF2B5EF4-FFF2-40B4-BE49-F238E27FC236}">
                <a16:creationId xmlns:a16="http://schemas.microsoft.com/office/drawing/2014/main" id="{B189C04E-D8FF-41D2-B224-4DCE7FF1412E}"/>
              </a:ext>
            </a:extLst>
          </p:cNvPr>
          <p:cNvSpPr txBox="1"/>
          <p:nvPr/>
        </p:nvSpPr>
        <p:spPr>
          <a:xfrm>
            <a:off x="9209" y="5109953"/>
            <a:ext cx="2369595" cy="461665"/>
          </a:xfrm>
          <a:prstGeom prst="rect">
            <a:avLst/>
          </a:prstGeom>
          <a:noFill/>
        </p:spPr>
        <p:txBody>
          <a:bodyPr wrap="square" rtlCol="0">
            <a:spAutoFit/>
          </a:bodyPr>
          <a:lstStyle/>
          <a:p>
            <a:pPr algn="ctr"/>
            <a:r>
              <a:rPr lang="en-US" sz="2400" dirty="0">
                <a:solidFill>
                  <a:srgbClr val="1D6195"/>
                </a:solidFill>
              </a:rPr>
              <a:t>Clear Bagging</a:t>
            </a:r>
          </a:p>
        </p:txBody>
      </p:sp>
      <p:sp>
        <p:nvSpPr>
          <p:cNvPr id="8" name="TextBox 7">
            <a:extLst>
              <a:ext uri="{FF2B5EF4-FFF2-40B4-BE49-F238E27FC236}">
                <a16:creationId xmlns:a16="http://schemas.microsoft.com/office/drawing/2014/main" id="{FDBAD160-1E78-418B-98BF-6FAB45F6F948}"/>
              </a:ext>
            </a:extLst>
          </p:cNvPr>
          <p:cNvSpPr txBox="1"/>
          <p:nvPr/>
        </p:nvSpPr>
        <p:spPr>
          <a:xfrm>
            <a:off x="2682240" y="271626"/>
            <a:ext cx="6669024" cy="1200329"/>
          </a:xfrm>
          <a:prstGeom prst="rect">
            <a:avLst/>
          </a:prstGeom>
          <a:noFill/>
        </p:spPr>
        <p:txBody>
          <a:bodyPr wrap="square" rtlCol="0">
            <a:spAutoFit/>
          </a:bodyPr>
          <a:lstStyle/>
          <a:p>
            <a:r>
              <a:rPr lang="en-US" sz="2400" dirty="0">
                <a:solidFill>
                  <a:srgbClr val="2CACE3"/>
                </a:solidFill>
              </a:rPr>
              <a:t>When a payer mandates that a specialty pharmacy ships medication directly to a prescribers office or infusion center for administration. </a:t>
            </a:r>
          </a:p>
        </p:txBody>
      </p:sp>
      <p:sp>
        <p:nvSpPr>
          <p:cNvPr id="9" name="TextBox 8">
            <a:extLst>
              <a:ext uri="{FF2B5EF4-FFF2-40B4-BE49-F238E27FC236}">
                <a16:creationId xmlns:a16="http://schemas.microsoft.com/office/drawing/2014/main" id="{C8EE1FA9-E374-4DD6-B520-3F475A73E484}"/>
              </a:ext>
            </a:extLst>
          </p:cNvPr>
          <p:cNvSpPr txBox="1"/>
          <p:nvPr/>
        </p:nvSpPr>
        <p:spPr>
          <a:xfrm>
            <a:off x="2585545" y="2241982"/>
            <a:ext cx="6669024" cy="1938992"/>
          </a:xfrm>
          <a:prstGeom prst="rect">
            <a:avLst/>
          </a:prstGeom>
          <a:noFill/>
        </p:spPr>
        <p:txBody>
          <a:bodyPr wrap="square" rtlCol="0">
            <a:spAutoFit/>
          </a:bodyPr>
          <a:lstStyle/>
          <a:p>
            <a:r>
              <a:rPr lang="en-US" sz="2400" dirty="0">
                <a:solidFill>
                  <a:srgbClr val="2CACE3"/>
                </a:solidFill>
              </a:rPr>
              <a:t>When a payer mandates that a medicine is shipped from their pharmacy of choice to be mailed to the patient directly.  The patient then is responsible for bringing the drug to the office or infusion center for treatment.</a:t>
            </a:r>
          </a:p>
        </p:txBody>
      </p:sp>
      <p:sp>
        <p:nvSpPr>
          <p:cNvPr id="12" name="TextBox 11">
            <a:extLst>
              <a:ext uri="{FF2B5EF4-FFF2-40B4-BE49-F238E27FC236}">
                <a16:creationId xmlns:a16="http://schemas.microsoft.com/office/drawing/2014/main" id="{8A6095A2-4902-A141-ADA2-85449BAAC3C3}"/>
              </a:ext>
            </a:extLst>
          </p:cNvPr>
          <p:cNvSpPr txBox="1"/>
          <p:nvPr/>
        </p:nvSpPr>
        <p:spPr>
          <a:xfrm>
            <a:off x="2869790" y="4483843"/>
            <a:ext cx="6100534" cy="923330"/>
          </a:xfrm>
          <a:prstGeom prst="rect">
            <a:avLst/>
          </a:prstGeom>
          <a:noFill/>
        </p:spPr>
        <p:txBody>
          <a:bodyPr wrap="square">
            <a:spAutoFit/>
          </a:bodyPr>
          <a:lstStyle/>
          <a:p>
            <a:r>
              <a:rPr lang="en-US" dirty="0"/>
              <a:t>Clear bagging: A provider’s internal specialty pharmacy dispenses the patient’s prescription and transports the product to the location of drug administration.</a:t>
            </a:r>
          </a:p>
        </p:txBody>
      </p:sp>
    </p:spTree>
    <p:extLst>
      <p:ext uri="{BB962C8B-B14F-4D97-AF65-F5344CB8AC3E}">
        <p14:creationId xmlns:p14="http://schemas.microsoft.com/office/powerpoint/2010/main" val="213400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61A7-5D03-4EB3-9313-CDB9D8FA5E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2EB686-B379-461A-8422-99D9112F3A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DC8E4A-2836-4DFA-BAA0-9932DF4DB906}"/>
              </a:ext>
            </a:extLst>
          </p:cNvPr>
          <p:cNvPicPr>
            <a:picLocks noChangeAspect="1"/>
          </p:cNvPicPr>
          <p:nvPr/>
        </p:nvPicPr>
        <p:blipFill>
          <a:blip r:embed="rId2"/>
          <a:stretch>
            <a:fillRect/>
          </a:stretch>
        </p:blipFill>
        <p:spPr>
          <a:xfrm>
            <a:off x="836612" y="107686"/>
            <a:ext cx="9348951" cy="6293114"/>
          </a:xfrm>
          <a:prstGeom prst="rect">
            <a:avLst/>
          </a:prstGeom>
        </p:spPr>
      </p:pic>
      <p:sp>
        <p:nvSpPr>
          <p:cNvPr id="4" name="Text Placeholder 3">
            <a:extLst>
              <a:ext uri="{FF2B5EF4-FFF2-40B4-BE49-F238E27FC236}">
                <a16:creationId xmlns:a16="http://schemas.microsoft.com/office/drawing/2014/main" id="{C6CB544A-EF61-40D6-AE5E-EAFFE65ECAE8}"/>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53783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928F90-CD49-4DF6-A430-C138EE666B2B}"/>
              </a:ext>
            </a:extLst>
          </p:cNvPr>
          <p:cNvSpPr>
            <a:spLocks noGrp="1"/>
          </p:cNvSpPr>
          <p:nvPr>
            <p:ph type="title"/>
          </p:nvPr>
        </p:nvSpPr>
        <p:spPr/>
        <p:txBody>
          <a:bodyPr/>
          <a:lstStyle/>
          <a:p>
            <a:r>
              <a:rPr lang="en-US" dirty="0"/>
              <a:t>White Bagging Hazards</a:t>
            </a:r>
          </a:p>
        </p:txBody>
      </p:sp>
      <p:sp>
        <p:nvSpPr>
          <p:cNvPr id="6" name="TextBox 5">
            <a:extLst>
              <a:ext uri="{FF2B5EF4-FFF2-40B4-BE49-F238E27FC236}">
                <a16:creationId xmlns:a16="http://schemas.microsoft.com/office/drawing/2014/main" id="{265608DD-1D13-45AD-925C-D263B54BB2B8}"/>
              </a:ext>
            </a:extLst>
          </p:cNvPr>
          <p:cNvSpPr txBox="1"/>
          <p:nvPr/>
        </p:nvSpPr>
        <p:spPr>
          <a:xfrm>
            <a:off x="395509" y="2038558"/>
            <a:ext cx="9979572" cy="3416320"/>
          </a:xfrm>
          <a:prstGeom prst="rect">
            <a:avLst/>
          </a:prstGeom>
          <a:noFill/>
        </p:spPr>
        <p:txBody>
          <a:bodyPr wrap="square" rtlCol="0">
            <a:spAutoFit/>
          </a:bodyPr>
          <a:lstStyle/>
          <a:p>
            <a:pPr marL="571500" indent="-571500">
              <a:buFont typeface="Arial" panose="020B0604020202020204" pitchFamily="34" charset="0"/>
              <a:buChar char="•"/>
            </a:pPr>
            <a:r>
              <a:rPr lang="en-US" sz="2400" dirty="0">
                <a:solidFill>
                  <a:srgbClr val="2CACE3"/>
                </a:solidFill>
              </a:rPr>
              <a:t>Supply chain safety</a:t>
            </a:r>
          </a:p>
          <a:p>
            <a:pPr marL="571500" indent="-571500">
              <a:buFont typeface="Arial" panose="020B0604020202020204" pitchFamily="34" charset="0"/>
              <a:buChar char="•"/>
            </a:pPr>
            <a:r>
              <a:rPr lang="en-US" sz="2400" dirty="0">
                <a:solidFill>
                  <a:srgbClr val="2CACE3"/>
                </a:solidFill>
              </a:rPr>
              <a:t>Just in time inventory to treat patients in a timely way. White bagging deliveries are often late or incorrect  creating treatment delays </a:t>
            </a:r>
          </a:p>
          <a:p>
            <a:pPr marL="571500" indent="-571500">
              <a:buFont typeface="Arial" panose="020B0604020202020204" pitchFamily="34" charset="0"/>
              <a:buChar char="•"/>
            </a:pPr>
            <a:r>
              <a:rPr lang="en-US" sz="2400" dirty="0">
                <a:solidFill>
                  <a:srgbClr val="2CACE3"/>
                </a:solidFill>
              </a:rPr>
              <a:t>Acute requirement for dose adjustments– weight, kidney function, liver function</a:t>
            </a:r>
          </a:p>
          <a:p>
            <a:pPr marL="571500" indent="-571500">
              <a:buFont typeface="Arial" panose="020B0604020202020204" pitchFamily="34" charset="0"/>
              <a:buChar char="•"/>
            </a:pPr>
            <a:r>
              <a:rPr lang="en-US" sz="2400" dirty="0">
                <a:solidFill>
                  <a:srgbClr val="2CACE3"/>
                </a:solidFill>
              </a:rPr>
              <a:t>Acute needs to change therapy. On-site lab blood chemistries could change or delay therapy </a:t>
            </a:r>
          </a:p>
          <a:p>
            <a:pPr marL="571500" indent="-571500">
              <a:buFont typeface="Arial" panose="020B0604020202020204" pitchFamily="34" charset="0"/>
              <a:buChar char="•"/>
            </a:pPr>
            <a:r>
              <a:rPr lang="en-US" sz="2400" dirty="0">
                <a:solidFill>
                  <a:srgbClr val="2CACE3"/>
                </a:solidFill>
              </a:rPr>
              <a:t>Patient out of pocket costs could be wasted creating more financial toxicities </a:t>
            </a:r>
          </a:p>
        </p:txBody>
      </p:sp>
    </p:spTree>
    <p:extLst>
      <p:ext uri="{BB962C8B-B14F-4D97-AF65-F5344CB8AC3E}">
        <p14:creationId xmlns:p14="http://schemas.microsoft.com/office/powerpoint/2010/main" val="768656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47EC-F65C-4BFA-90A1-A1351D9D622D}"/>
              </a:ext>
            </a:extLst>
          </p:cNvPr>
          <p:cNvSpPr>
            <a:spLocks noGrp="1"/>
          </p:cNvSpPr>
          <p:nvPr>
            <p:ph type="title"/>
          </p:nvPr>
        </p:nvSpPr>
        <p:spPr>
          <a:xfrm>
            <a:off x="349764" y="365125"/>
            <a:ext cx="10615670" cy="1325563"/>
          </a:xfrm>
        </p:spPr>
        <p:txBody>
          <a:bodyPr/>
          <a:lstStyle/>
          <a:p>
            <a:r>
              <a:rPr lang="en-US" dirty="0"/>
              <a:t>Brown Bagging Hazards</a:t>
            </a:r>
          </a:p>
        </p:txBody>
      </p:sp>
      <p:pic>
        <p:nvPicPr>
          <p:cNvPr id="3" name="Picture 2">
            <a:extLst>
              <a:ext uri="{FF2B5EF4-FFF2-40B4-BE49-F238E27FC236}">
                <a16:creationId xmlns:a16="http://schemas.microsoft.com/office/drawing/2014/main" id="{F82D5B7E-210E-48FB-B52E-644A481BE220}"/>
              </a:ext>
            </a:extLst>
          </p:cNvPr>
          <p:cNvPicPr>
            <a:picLocks noChangeAspect="1"/>
          </p:cNvPicPr>
          <p:nvPr/>
        </p:nvPicPr>
        <p:blipFill>
          <a:blip r:embed="rId2"/>
          <a:stretch>
            <a:fillRect/>
          </a:stretch>
        </p:blipFill>
        <p:spPr>
          <a:xfrm>
            <a:off x="349764" y="1690688"/>
            <a:ext cx="1956116" cy="2214399"/>
          </a:xfrm>
          <a:prstGeom prst="rect">
            <a:avLst/>
          </a:prstGeom>
        </p:spPr>
      </p:pic>
      <p:sp>
        <p:nvSpPr>
          <p:cNvPr id="4" name="TextBox 3">
            <a:extLst>
              <a:ext uri="{FF2B5EF4-FFF2-40B4-BE49-F238E27FC236}">
                <a16:creationId xmlns:a16="http://schemas.microsoft.com/office/drawing/2014/main" id="{25364B82-F128-1F4D-B065-DA0B3BDEA0F9}"/>
              </a:ext>
            </a:extLst>
          </p:cNvPr>
          <p:cNvSpPr txBox="1"/>
          <p:nvPr/>
        </p:nvSpPr>
        <p:spPr>
          <a:xfrm>
            <a:off x="2854712" y="2196790"/>
            <a:ext cx="5118410" cy="1200329"/>
          </a:xfrm>
          <a:prstGeom prst="rect">
            <a:avLst/>
          </a:prstGeom>
          <a:noFill/>
        </p:spPr>
        <p:txBody>
          <a:bodyPr wrap="square" rtlCol="0">
            <a:spAutoFit/>
          </a:bodyPr>
          <a:lstStyle/>
          <a:p>
            <a:r>
              <a:rPr lang="en-US" sz="2400" dirty="0">
                <a:solidFill>
                  <a:srgbClr val="2CACE3"/>
                </a:solidFill>
              </a:rPr>
              <a:t>Brown bagging delivers drug to patient that they then bring to clinic for administration</a:t>
            </a:r>
          </a:p>
        </p:txBody>
      </p:sp>
      <p:sp>
        <p:nvSpPr>
          <p:cNvPr id="6" name="TextBox 5">
            <a:extLst>
              <a:ext uri="{FF2B5EF4-FFF2-40B4-BE49-F238E27FC236}">
                <a16:creationId xmlns:a16="http://schemas.microsoft.com/office/drawing/2014/main" id="{F3325B97-8CB9-3842-9797-9539A499A396}"/>
              </a:ext>
            </a:extLst>
          </p:cNvPr>
          <p:cNvSpPr txBox="1"/>
          <p:nvPr/>
        </p:nvSpPr>
        <p:spPr>
          <a:xfrm>
            <a:off x="3977268" y="3903221"/>
            <a:ext cx="5118410" cy="1938992"/>
          </a:xfrm>
          <a:prstGeom prst="rect">
            <a:avLst/>
          </a:prstGeom>
          <a:noFill/>
        </p:spPr>
        <p:txBody>
          <a:bodyPr wrap="square" rtlCol="0">
            <a:spAutoFit/>
          </a:bodyPr>
          <a:lstStyle/>
          <a:p>
            <a:r>
              <a:rPr lang="en-US" sz="2400" dirty="0">
                <a:solidFill>
                  <a:srgbClr val="2CACE3"/>
                </a:solidFill>
              </a:rPr>
              <a:t>Would anyone eat food that someone left on your front doorstep at a temperature that was not controlled? Do you think about it differently with a highly sensitive biologic product?</a:t>
            </a:r>
          </a:p>
        </p:txBody>
      </p:sp>
      <p:pic>
        <p:nvPicPr>
          <p:cNvPr id="5" name="Picture 4">
            <a:extLst>
              <a:ext uri="{FF2B5EF4-FFF2-40B4-BE49-F238E27FC236}">
                <a16:creationId xmlns:a16="http://schemas.microsoft.com/office/drawing/2014/main" id="{C528FEC2-A086-3745-A940-220655A108A9}"/>
              </a:ext>
            </a:extLst>
          </p:cNvPr>
          <p:cNvPicPr>
            <a:picLocks noChangeAspect="1"/>
          </p:cNvPicPr>
          <p:nvPr/>
        </p:nvPicPr>
        <p:blipFill>
          <a:blip r:embed="rId3"/>
          <a:stretch>
            <a:fillRect/>
          </a:stretch>
        </p:blipFill>
        <p:spPr>
          <a:xfrm>
            <a:off x="260555" y="4174853"/>
            <a:ext cx="3097034" cy="1984917"/>
          </a:xfrm>
          <a:prstGeom prst="rect">
            <a:avLst/>
          </a:prstGeom>
        </p:spPr>
      </p:pic>
    </p:spTree>
    <p:extLst>
      <p:ext uri="{BB962C8B-B14F-4D97-AF65-F5344CB8AC3E}">
        <p14:creationId xmlns:p14="http://schemas.microsoft.com/office/powerpoint/2010/main" val="222390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846C54-7470-084F-9844-F8010D61093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lang="en-US" sz="4800" kern="1200" dirty="0">
                <a:solidFill>
                  <a:srgbClr val="1D6195"/>
                </a:solidFill>
                <a:latin typeface="Trebuchet MS" panose="020B0603020202020204" pitchFamily="34" charset="0"/>
                <a:ea typeface="+mj-ea"/>
                <a:cs typeface="Arial" panose="020B0604020202020204" pitchFamily="34" charset="0"/>
              </a:defRPr>
            </a:lvl1pPr>
          </a:lstStyle>
          <a:p>
            <a:r>
              <a:rPr lang="en-US"/>
              <a:t>Patient Safety </a:t>
            </a:r>
          </a:p>
        </p:txBody>
      </p:sp>
      <p:sp>
        <p:nvSpPr>
          <p:cNvPr id="5" name="Content Placeholder 2">
            <a:extLst>
              <a:ext uri="{FF2B5EF4-FFF2-40B4-BE49-F238E27FC236}">
                <a16:creationId xmlns:a16="http://schemas.microsoft.com/office/drawing/2014/main" id="{1373F7B9-361D-FD44-8576-3478932EFFE2}"/>
              </a:ext>
            </a:extLst>
          </p:cNvPr>
          <p:cNvSpPr txBox="1">
            <a:spLocks/>
          </p:cNvSpPr>
          <p:nvPr/>
        </p:nvSpPr>
        <p:spPr>
          <a:xfrm>
            <a:off x="532323" y="1469079"/>
            <a:ext cx="9237842"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CACE3"/>
                </a:solidFill>
                <a:latin typeface="Trebuchet MS" panose="020B0603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Non-medically integrated Specialty Pharmacies do not provide the same pharmaceutical surveillance and safeguards that medically integrated community pharmacies do </a:t>
            </a:r>
          </a:p>
          <a:p>
            <a:pPr lvl="1"/>
            <a:r>
              <a:rPr lang="en-US" dirty="0"/>
              <a:t> Lack up-to-date clinical information (labs, notes and medication lists)</a:t>
            </a:r>
          </a:p>
          <a:p>
            <a:pPr lvl="1"/>
            <a:r>
              <a:rPr lang="en-US" dirty="0"/>
              <a:t>Unable to accurately screen for drug interactions and contraindications </a:t>
            </a:r>
          </a:p>
          <a:p>
            <a:pPr lvl="1"/>
            <a:r>
              <a:rPr lang="en-US" dirty="0"/>
              <a:t> Unable to insure inadvertent or improper ordering of medication increasing the chances  of medication errors  </a:t>
            </a:r>
          </a:p>
          <a:p>
            <a:pPr lvl="1"/>
            <a:r>
              <a:rPr lang="en-US" dirty="0"/>
              <a:t>Makes it difficult to identify and quarantine recalled products </a:t>
            </a:r>
          </a:p>
          <a:p>
            <a:pPr lvl="1"/>
            <a:r>
              <a:rPr lang="en-US" dirty="0"/>
              <a:t> Drug pedigree, storage and handling of product from manufacturer to patient cannot be insured. (Pharmacy/Wholesaler law implications)</a:t>
            </a:r>
          </a:p>
          <a:p>
            <a:pPr lvl="1"/>
            <a:r>
              <a:rPr lang="en-US" dirty="0"/>
              <a:t>Practice must take liability for all of the above </a:t>
            </a:r>
          </a:p>
        </p:txBody>
      </p:sp>
    </p:spTree>
    <p:extLst>
      <p:ext uri="{BB962C8B-B14F-4D97-AF65-F5344CB8AC3E}">
        <p14:creationId xmlns:p14="http://schemas.microsoft.com/office/powerpoint/2010/main" val="171788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095DD908-9C4B-F34C-A1F5-0FB2AFEEE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827" y="129810"/>
            <a:ext cx="8747755" cy="5277461"/>
          </a:xfrm>
          <a:prstGeom prst="rect">
            <a:avLst/>
          </a:prstGeom>
        </p:spPr>
      </p:pic>
    </p:spTree>
    <p:extLst>
      <p:ext uri="{BB962C8B-B14F-4D97-AF65-F5344CB8AC3E}">
        <p14:creationId xmlns:p14="http://schemas.microsoft.com/office/powerpoint/2010/main" val="290084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D2F0AD1-5DC0-2B40-A025-F588EBBDA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10" y="405952"/>
            <a:ext cx="8016120" cy="5984331"/>
          </a:xfrm>
          <a:prstGeom prst="rect">
            <a:avLst/>
          </a:prstGeom>
        </p:spPr>
      </p:pic>
    </p:spTree>
    <p:extLst>
      <p:ext uri="{BB962C8B-B14F-4D97-AF65-F5344CB8AC3E}">
        <p14:creationId xmlns:p14="http://schemas.microsoft.com/office/powerpoint/2010/main" val="3030998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ing_forum_slide_deck" id="{71259442-4F82-4D54-9325-DBCAD18E874E}" vid="{A2DB7A73-5100-41E9-913D-D95EC8642E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TotalTime>
  <Words>444</Words>
  <Application>Microsoft Macintosh PowerPoint</Application>
  <PresentationFormat>Widescreen</PresentationFormat>
  <Paragraphs>35</Paragraphs>
  <Slides>11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Trebuchet MS</vt:lpstr>
      <vt:lpstr>Office Theme</vt:lpstr>
      <vt:lpstr>White (Brown &amp; Clear) Bagging</vt:lpstr>
      <vt:lpstr>Overview (White, Brown, Clear) Bagging Patient Risks Supply chain challenges Hazard Lack of Just in Time Inventory management Examples</vt:lpstr>
      <vt:lpstr>PowerPoint Presentation</vt:lpstr>
      <vt:lpstr>PowerPoint Presentation</vt:lpstr>
      <vt:lpstr>White Bagging Hazards</vt:lpstr>
      <vt:lpstr>Brown Bagging Hazards</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Ray</dc:creator>
  <cp:lastModifiedBy>Kristen Ray</cp:lastModifiedBy>
  <cp:revision>14</cp:revision>
  <dcterms:created xsi:type="dcterms:W3CDTF">2021-04-08T13:40:14Z</dcterms:created>
  <dcterms:modified xsi:type="dcterms:W3CDTF">2021-04-27T14:49:14Z</dcterms:modified>
</cp:coreProperties>
</file>