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735" r:id="rId4"/>
    <p:sldMasterId id="2147483789" r:id="rId5"/>
    <p:sldMasterId id="2147483835" r:id="rId6"/>
    <p:sldMasterId id="2147483847" r:id="rId7"/>
    <p:sldMasterId id="2147483895" r:id="rId8"/>
    <p:sldMasterId id="2147483939" r:id="rId9"/>
    <p:sldMasterId id="2147483952" r:id="rId10"/>
    <p:sldMasterId id="2147483967" r:id="rId11"/>
    <p:sldMasterId id="2147483997" r:id="rId12"/>
  </p:sldMasterIdLst>
  <p:notesMasterIdLst>
    <p:notesMasterId r:id="rId101"/>
  </p:notesMasterIdLst>
  <p:handoutMasterIdLst>
    <p:handoutMasterId r:id="rId102"/>
  </p:handoutMasterIdLst>
  <p:sldIdLst>
    <p:sldId id="592" r:id="rId13"/>
    <p:sldId id="589" r:id="rId14"/>
    <p:sldId id="593" r:id="rId15"/>
    <p:sldId id="599" r:id="rId16"/>
    <p:sldId id="257" r:id="rId17"/>
    <p:sldId id="444" r:id="rId18"/>
    <p:sldId id="598" r:id="rId19"/>
    <p:sldId id="522" r:id="rId20"/>
    <p:sldId id="491" r:id="rId21"/>
    <p:sldId id="492" r:id="rId22"/>
    <p:sldId id="493" r:id="rId23"/>
    <p:sldId id="494" r:id="rId24"/>
    <p:sldId id="504" r:id="rId25"/>
    <p:sldId id="495" r:id="rId26"/>
    <p:sldId id="416" r:id="rId27"/>
    <p:sldId id="419" r:id="rId28"/>
    <p:sldId id="417" r:id="rId29"/>
    <p:sldId id="418" r:id="rId30"/>
    <p:sldId id="498" r:id="rId31"/>
    <p:sldId id="473" r:id="rId32"/>
    <p:sldId id="500" r:id="rId33"/>
    <p:sldId id="501" r:id="rId34"/>
    <p:sldId id="502" r:id="rId35"/>
    <p:sldId id="496" r:id="rId36"/>
    <p:sldId id="505" r:id="rId37"/>
    <p:sldId id="506" r:id="rId38"/>
    <p:sldId id="433" r:id="rId39"/>
    <p:sldId id="445" r:id="rId40"/>
    <p:sldId id="260" r:id="rId41"/>
    <p:sldId id="261" r:id="rId42"/>
    <p:sldId id="368" r:id="rId43"/>
    <p:sldId id="514" r:id="rId44"/>
    <p:sldId id="515" r:id="rId45"/>
    <p:sldId id="516" r:id="rId46"/>
    <p:sldId id="374" r:id="rId47"/>
    <p:sldId id="521" r:id="rId48"/>
    <p:sldId id="378" r:id="rId49"/>
    <p:sldId id="434" r:id="rId50"/>
    <p:sldId id="435" r:id="rId51"/>
    <p:sldId id="383" r:id="rId52"/>
    <p:sldId id="437" r:id="rId53"/>
    <p:sldId id="423" r:id="rId54"/>
    <p:sldId id="386" r:id="rId55"/>
    <p:sldId id="387" r:id="rId56"/>
    <p:sldId id="468" r:id="rId57"/>
    <p:sldId id="470" r:id="rId58"/>
    <p:sldId id="438" r:id="rId59"/>
    <p:sldId id="266" r:id="rId60"/>
    <p:sldId id="394" r:id="rId61"/>
    <p:sldId id="396" r:id="rId62"/>
    <p:sldId id="471" r:id="rId63"/>
    <p:sldId id="447" r:id="rId64"/>
    <p:sldId id="449" r:id="rId65"/>
    <p:sldId id="450" r:id="rId66"/>
    <p:sldId id="464" r:id="rId67"/>
    <p:sldId id="280" r:id="rId68"/>
    <p:sldId id="405" r:id="rId69"/>
    <p:sldId id="586" r:id="rId70"/>
    <p:sldId id="600" r:id="rId71"/>
    <p:sldId id="528" r:id="rId72"/>
    <p:sldId id="529" r:id="rId73"/>
    <p:sldId id="530" r:id="rId74"/>
    <p:sldId id="582" r:id="rId75"/>
    <p:sldId id="537" r:id="rId76"/>
    <p:sldId id="583" r:id="rId77"/>
    <p:sldId id="584" r:id="rId78"/>
    <p:sldId id="573" r:id="rId79"/>
    <p:sldId id="601" r:id="rId80"/>
    <p:sldId id="541" r:id="rId81"/>
    <p:sldId id="543" r:id="rId82"/>
    <p:sldId id="542" r:id="rId83"/>
    <p:sldId id="546" r:id="rId84"/>
    <p:sldId id="547" r:id="rId85"/>
    <p:sldId id="548" r:id="rId86"/>
    <p:sldId id="549" r:id="rId87"/>
    <p:sldId id="551" r:id="rId88"/>
    <p:sldId id="552" r:id="rId89"/>
    <p:sldId id="556" r:id="rId90"/>
    <p:sldId id="575" r:id="rId91"/>
    <p:sldId id="576" r:id="rId92"/>
    <p:sldId id="577" r:id="rId93"/>
    <p:sldId id="578" r:id="rId94"/>
    <p:sldId id="579" r:id="rId95"/>
    <p:sldId id="565" r:id="rId96"/>
    <p:sldId id="566" r:id="rId97"/>
    <p:sldId id="581" r:id="rId98"/>
    <p:sldId id="606" r:id="rId99"/>
    <p:sldId id="403" r:id="rId100"/>
  </p:sldIdLst>
  <p:sldSz cx="12192000" cy="6858000"/>
  <p:notesSz cx="6858000" cy="9144000"/>
  <p:defaultText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CBCBC"/>
    <a:srgbClr val="61468B"/>
    <a:srgbClr val="FFB9FF"/>
    <a:srgbClr val="FFFFFF"/>
    <a:srgbClr val="2D3192"/>
    <a:srgbClr val="1E497E"/>
    <a:srgbClr val="002B82"/>
    <a:srgbClr val="07173C"/>
    <a:srgbClr val="07173A"/>
    <a:srgbClr val="102E5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91"/>
    <p:restoredTop sz="93613" autoAdjust="0"/>
  </p:normalViewPr>
  <p:slideViewPr>
    <p:cSldViewPr snapToGrid="0" snapToObjects="1">
      <p:cViewPr varScale="1">
        <p:scale>
          <a:sx n="80" d="100"/>
          <a:sy n="80" d="100"/>
        </p:scale>
        <p:origin x="-1344" y="-84"/>
      </p:cViewPr>
      <p:guideLst>
        <p:guide orient="horz" pos="2160"/>
        <p:guide pos="3840"/>
      </p:guideLst>
    </p:cSldViewPr>
  </p:slideViewPr>
  <p:notesTextViewPr>
    <p:cViewPr>
      <p:scale>
        <a:sx n="3" d="2"/>
        <a:sy n="3" d="2"/>
      </p:scale>
      <p:origin x="0" y="0"/>
    </p:cViewPr>
  </p:notesTextViewPr>
  <p:sorterViewPr>
    <p:cViewPr varScale="1">
      <p:scale>
        <a:sx n="1" d="1"/>
        <a:sy n="1" d="1"/>
      </p:scale>
      <p:origin x="0" y="-12492"/>
    </p:cViewPr>
  </p:sorterViewPr>
  <p:notesViewPr>
    <p:cSldViewPr snapToGrid="0" snapToObjects="1">
      <p:cViewPr varScale="1">
        <p:scale>
          <a:sx n="56" d="100"/>
          <a:sy n="56" d="100"/>
        </p:scale>
        <p:origin x="1890" y="72"/>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8DF678-E0FD-A541-924C-19DCF14236DA}"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8F58971F-3668-594E-BE9B-327F3DCE0173}">
      <dgm:prSet phldrT="[Text]"/>
      <dgm:spPr>
        <a:solidFill>
          <a:schemeClr val="accent1"/>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rgbClr val="FFFF00"/>
              </a:solidFill>
            </a:rPr>
            <a:t>1:1 Randomization</a:t>
          </a:r>
        </a:p>
        <a:p>
          <a:pPr defTabSz="488950">
            <a:lnSpc>
              <a:spcPct val="90000"/>
            </a:lnSpc>
            <a:spcBef>
              <a:spcPct val="0"/>
            </a:spcBef>
            <a:spcAft>
              <a:spcPct val="35000"/>
            </a:spcAft>
          </a:pPr>
          <a:r>
            <a:rPr lang="en-US" b="1" dirty="0" smtClean="0">
              <a:solidFill>
                <a:schemeClr val="tx1"/>
              </a:solidFill>
            </a:rPr>
            <a:t>Stratify:  </a:t>
          </a:r>
        </a:p>
        <a:p>
          <a:pPr defTabSz="488950">
            <a:lnSpc>
              <a:spcPct val="90000"/>
            </a:lnSpc>
            <a:spcBef>
              <a:spcPct val="0"/>
            </a:spcBef>
            <a:spcAft>
              <a:spcPct val="35000"/>
            </a:spcAft>
          </a:pPr>
          <a:r>
            <a:rPr lang="en-US" b="1" dirty="0" smtClean="0">
              <a:solidFill>
                <a:schemeClr val="tx1"/>
              </a:solidFill>
            </a:rPr>
            <a:t>ECOG PS: 0 vs. 1</a:t>
          </a:r>
        </a:p>
        <a:p>
          <a:pPr defTabSz="488950">
            <a:lnSpc>
              <a:spcPct val="90000"/>
            </a:lnSpc>
            <a:spcBef>
              <a:spcPct val="0"/>
            </a:spcBef>
            <a:spcAft>
              <a:spcPct val="35000"/>
            </a:spcAft>
          </a:pPr>
          <a:r>
            <a:rPr lang="en-US" b="1" dirty="0" smtClean="0">
              <a:solidFill>
                <a:schemeClr val="tx1"/>
              </a:solidFill>
            </a:rPr>
            <a:t>Measurable Disease (y/n) </a:t>
          </a:r>
        </a:p>
        <a:p>
          <a:pPr defTabSz="488950">
            <a:lnSpc>
              <a:spcPct val="90000"/>
            </a:lnSpc>
            <a:spcBef>
              <a:spcPct val="0"/>
            </a:spcBef>
            <a:spcAft>
              <a:spcPct val="35000"/>
            </a:spcAft>
          </a:pPr>
          <a:r>
            <a:rPr lang="en-US" b="1" dirty="0" smtClean="0">
              <a:solidFill>
                <a:schemeClr val="tx1"/>
              </a:solidFill>
            </a:rPr>
            <a:t>Prior Chemo for Mets (y/n)</a:t>
          </a:r>
        </a:p>
      </dgm:t>
    </dgm:pt>
    <dgm:pt modelId="{840FA5AC-604A-B24C-859A-155F0CD3B92D}" type="parTrans" cxnId="{A9D7B124-D574-3E49-B75C-214A7AD7E825}">
      <dgm:prSet/>
      <dgm:spPr/>
      <dgm:t>
        <a:bodyPr/>
        <a:lstStyle/>
        <a:p>
          <a:endParaRPr lang="en-US"/>
        </a:p>
      </dgm:t>
    </dgm:pt>
    <dgm:pt modelId="{F019F73D-765C-6142-9720-706D02F37E1F}" type="sibTrans" cxnId="{A9D7B124-D574-3E49-B75C-214A7AD7E825}">
      <dgm:prSet/>
      <dgm:spPr/>
      <dgm:t>
        <a:bodyPr/>
        <a:lstStyle/>
        <a:p>
          <a:endParaRPr lang="en-US"/>
        </a:p>
      </dgm:t>
    </dgm:pt>
    <dgm:pt modelId="{7F674EF2-A4A6-674F-A446-6D7AA659B914}">
      <dgm:prSet phldrT="[Text]"/>
      <dgm:spPr>
        <a:solidFill>
          <a:schemeClr val="accent1"/>
        </a:solidFill>
      </dgm:spPr>
      <dgm:t>
        <a:bodyPr/>
        <a:lstStyle/>
        <a:p>
          <a:r>
            <a:rPr lang="en-US" b="1" dirty="0" smtClean="0">
              <a:solidFill>
                <a:srgbClr val="FFFF00"/>
              </a:solidFill>
            </a:rPr>
            <a:t>Arm A</a:t>
          </a:r>
        </a:p>
        <a:p>
          <a:r>
            <a:rPr lang="en-US" b="1" dirty="0" smtClean="0">
              <a:solidFill>
                <a:srgbClr val="CCFFCC"/>
              </a:solidFill>
            </a:rPr>
            <a:t>Fulvestrant</a:t>
          </a:r>
          <a:r>
            <a:rPr lang="en-US" b="1" dirty="0" smtClean="0">
              <a:solidFill>
                <a:srgbClr val="FF6600"/>
              </a:solidFill>
            </a:rPr>
            <a:t> </a:t>
          </a:r>
          <a:r>
            <a:rPr lang="en-US" b="1" dirty="0" smtClean="0">
              <a:solidFill>
                <a:schemeClr val="tx1"/>
              </a:solidFill>
            </a:rPr>
            <a:t>500 mg day 1 and 15 of cycle 1, then day 1 of cycles 2-12 (28d cycles)</a:t>
          </a:r>
        </a:p>
        <a:p>
          <a:r>
            <a:rPr lang="en-US" b="1" dirty="0" smtClean="0">
              <a:solidFill>
                <a:srgbClr val="FFFF00"/>
              </a:solidFill>
            </a:rPr>
            <a:t>Everolimus </a:t>
          </a:r>
          <a:r>
            <a:rPr lang="en-US" b="1" dirty="0" smtClean="0">
              <a:solidFill>
                <a:schemeClr val="tx1"/>
              </a:solidFill>
            </a:rPr>
            <a:t>10 mg PO QD</a:t>
          </a:r>
        </a:p>
      </dgm:t>
    </dgm:pt>
    <dgm:pt modelId="{FD54B949-A5C1-D945-8EF6-73917AE4F671}" type="parTrans" cxnId="{474C13AC-01F8-D341-A36C-E536EE4A1DB9}">
      <dgm:prSet/>
      <dgm:spPr>
        <a:ln w="19050" cmpd="sng">
          <a:solidFill>
            <a:schemeClr val="tx1"/>
          </a:solidFill>
        </a:ln>
      </dgm:spPr>
      <dgm:t>
        <a:bodyPr/>
        <a:lstStyle/>
        <a:p>
          <a:endParaRPr lang="en-US" baseline="0">
            <a:solidFill>
              <a:schemeClr val="tx1"/>
            </a:solidFill>
          </a:endParaRPr>
        </a:p>
      </dgm:t>
    </dgm:pt>
    <dgm:pt modelId="{224C29F0-9017-A846-82C8-465DE1EB247E}" type="sibTrans" cxnId="{474C13AC-01F8-D341-A36C-E536EE4A1DB9}">
      <dgm:prSet/>
      <dgm:spPr/>
      <dgm:t>
        <a:bodyPr/>
        <a:lstStyle/>
        <a:p>
          <a:endParaRPr lang="en-US"/>
        </a:p>
      </dgm:t>
    </dgm:pt>
    <dgm:pt modelId="{0E120B3C-3A36-6E44-B9D7-370E9E58830C}">
      <dgm:prSet phldrT="[Text]" custT="1"/>
      <dgm:spPr>
        <a:solidFill>
          <a:schemeClr val="accent1"/>
        </a:solidFill>
      </dgm:spPr>
      <dgm:t>
        <a:bodyPr/>
        <a:lstStyle/>
        <a:p>
          <a:r>
            <a:rPr lang="en-US" sz="1200" b="1" dirty="0" smtClean="0">
              <a:solidFill>
                <a:srgbClr val="FFFF00"/>
              </a:solidFill>
            </a:rPr>
            <a:t>Arm A &amp; B (week 48)</a:t>
          </a:r>
        </a:p>
        <a:p>
          <a:r>
            <a:rPr lang="en-US" sz="1100" b="1" dirty="0" err="1" smtClean="0">
              <a:solidFill>
                <a:schemeClr val="tx1"/>
              </a:solidFill>
            </a:rPr>
            <a:t>Unblind</a:t>
          </a:r>
          <a:r>
            <a:rPr lang="en-US" sz="1100" b="1" dirty="0" smtClean="0">
              <a:solidFill>
                <a:schemeClr val="tx1"/>
              </a:solidFill>
            </a:rPr>
            <a:t> and continue </a:t>
          </a:r>
        </a:p>
        <a:p>
          <a:r>
            <a:rPr lang="en-US" sz="1100" b="1" dirty="0" err="1" smtClean="0">
              <a:solidFill>
                <a:schemeClr val="tx2"/>
              </a:solidFill>
            </a:rPr>
            <a:t>Fulvestrant</a:t>
          </a:r>
          <a:r>
            <a:rPr lang="en-US" sz="1100" b="1" dirty="0" smtClean="0">
              <a:solidFill>
                <a:schemeClr val="tx2"/>
              </a:solidFill>
            </a:rPr>
            <a:t> </a:t>
          </a:r>
          <a:r>
            <a:rPr lang="en-US" sz="1100" b="1" dirty="0" smtClean="0">
              <a:solidFill>
                <a:schemeClr val="tx1"/>
              </a:solidFill>
            </a:rPr>
            <a:t>+/- </a:t>
          </a:r>
          <a:r>
            <a:rPr lang="en-US" sz="1100" b="1" dirty="0" smtClean="0">
              <a:solidFill>
                <a:srgbClr val="FFFF00"/>
              </a:solidFill>
            </a:rPr>
            <a:t>Everolimus</a:t>
          </a:r>
          <a:r>
            <a:rPr lang="en-US" sz="1100" b="1" dirty="0" smtClean="0">
              <a:solidFill>
                <a:schemeClr val="tx1"/>
              </a:solidFill>
            </a:rPr>
            <a:t> </a:t>
          </a:r>
          <a:endParaRPr lang="en-US" sz="1100" b="1" dirty="0">
            <a:solidFill>
              <a:schemeClr val="tx1"/>
            </a:solidFill>
          </a:endParaRPr>
        </a:p>
      </dgm:t>
    </dgm:pt>
    <dgm:pt modelId="{72EA30CB-0421-664D-AF7D-9CBCC7DD0703}" type="parTrans" cxnId="{7564967B-29FB-634E-B7AA-30016DC352C9}">
      <dgm:prSet/>
      <dgm:spPr>
        <a:ln w="19050" cmpd="sng">
          <a:solidFill>
            <a:schemeClr val="tx1"/>
          </a:solidFill>
        </a:ln>
      </dgm:spPr>
      <dgm:t>
        <a:bodyPr/>
        <a:lstStyle/>
        <a:p>
          <a:endParaRPr lang="en-US" baseline="0">
            <a:solidFill>
              <a:schemeClr val="tx1"/>
            </a:solidFill>
          </a:endParaRPr>
        </a:p>
      </dgm:t>
    </dgm:pt>
    <dgm:pt modelId="{F5078400-2873-8540-9D2D-5860E26367F7}" type="sibTrans" cxnId="{7564967B-29FB-634E-B7AA-30016DC352C9}">
      <dgm:prSet/>
      <dgm:spPr/>
      <dgm:t>
        <a:bodyPr/>
        <a:lstStyle/>
        <a:p>
          <a:endParaRPr lang="en-US"/>
        </a:p>
      </dgm:t>
    </dgm:pt>
    <dgm:pt modelId="{ACDD6A53-7C55-D546-8B87-2F08F64D37DE}">
      <dgm:prSet phldrT="[Text]"/>
      <dgm:spPr>
        <a:solidFill>
          <a:schemeClr val="accent1"/>
        </a:solidFill>
      </dgm:spPr>
      <dgm:t>
        <a:bodyPr/>
        <a:lstStyle/>
        <a:p>
          <a:r>
            <a:rPr lang="en-US" b="1" dirty="0" smtClean="0">
              <a:solidFill>
                <a:schemeClr val="tx2">
                  <a:lumMod val="50000"/>
                </a:schemeClr>
              </a:solidFill>
            </a:rPr>
            <a:t>Arm B</a:t>
          </a:r>
        </a:p>
        <a:p>
          <a:r>
            <a:rPr lang="en-US" b="1" dirty="0" smtClean="0">
              <a:solidFill>
                <a:srgbClr val="CCFFCC"/>
              </a:solidFill>
            </a:rPr>
            <a:t>Fulvestrant </a:t>
          </a:r>
          <a:r>
            <a:rPr lang="en-US" b="1" dirty="0" smtClean="0">
              <a:solidFill>
                <a:schemeClr val="tx1"/>
              </a:solidFill>
            </a:rPr>
            <a:t>500 mg day 1 and 15 of cycle 1, then day 1 of cycles 2-12 (28d cycles)</a:t>
          </a:r>
        </a:p>
        <a:p>
          <a:r>
            <a:rPr lang="en-US" b="1" dirty="0" smtClean="0">
              <a:solidFill>
                <a:schemeClr val="tx2">
                  <a:lumMod val="75000"/>
                </a:schemeClr>
              </a:solidFill>
            </a:rPr>
            <a:t>Placebo</a:t>
          </a:r>
          <a:r>
            <a:rPr lang="en-US" b="1" dirty="0" smtClean="0">
              <a:solidFill>
                <a:schemeClr val="tx1"/>
              </a:solidFill>
            </a:rPr>
            <a:t> PO QD</a:t>
          </a:r>
          <a:endParaRPr lang="en-US" b="1" dirty="0">
            <a:solidFill>
              <a:schemeClr val="tx1"/>
            </a:solidFill>
          </a:endParaRPr>
        </a:p>
      </dgm:t>
    </dgm:pt>
    <dgm:pt modelId="{3D435ABC-534C-A649-88DE-997AB8E6CCE1}" type="parTrans" cxnId="{C2BA661B-E16D-6240-B843-CFEFB53C4C74}">
      <dgm:prSet/>
      <dgm:spPr>
        <a:ln w="19050" cmpd="sng">
          <a:solidFill>
            <a:schemeClr val="tx1"/>
          </a:solidFill>
        </a:ln>
      </dgm:spPr>
      <dgm:t>
        <a:bodyPr/>
        <a:lstStyle/>
        <a:p>
          <a:endParaRPr lang="en-US" baseline="0">
            <a:solidFill>
              <a:schemeClr val="tx1"/>
            </a:solidFill>
          </a:endParaRPr>
        </a:p>
      </dgm:t>
    </dgm:pt>
    <dgm:pt modelId="{4CCB1C88-BDF4-C245-B0F3-6A990278B9BF}" type="sibTrans" cxnId="{C2BA661B-E16D-6240-B843-CFEFB53C4C74}">
      <dgm:prSet/>
      <dgm:spPr/>
      <dgm:t>
        <a:bodyPr/>
        <a:lstStyle/>
        <a:p>
          <a:endParaRPr lang="en-US"/>
        </a:p>
      </dgm:t>
    </dgm:pt>
    <dgm:pt modelId="{00B4A4C7-0B1B-9644-B1D0-1CDC87ED0CE1}" type="pres">
      <dgm:prSet presAssocID="{478DF678-E0FD-A541-924C-19DCF14236DA}" presName="diagram" presStyleCnt="0">
        <dgm:presLayoutVars>
          <dgm:chPref val="1"/>
          <dgm:dir/>
          <dgm:animOne val="branch"/>
          <dgm:animLvl val="lvl"/>
          <dgm:resizeHandles val="exact"/>
        </dgm:presLayoutVars>
      </dgm:prSet>
      <dgm:spPr/>
      <dgm:t>
        <a:bodyPr/>
        <a:lstStyle/>
        <a:p>
          <a:endParaRPr lang="en-US"/>
        </a:p>
      </dgm:t>
    </dgm:pt>
    <dgm:pt modelId="{99E908B3-695A-164C-BBEF-3F5FC832DD02}" type="pres">
      <dgm:prSet presAssocID="{8F58971F-3668-594E-BE9B-327F3DCE0173}" presName="root1" presStyleCnt="0"/>
      <dgm:spPr/>
    </dgm:pt>
    <dgm:pt modelId="{BE58B32F-ACE1-7147-935B-51AAF4837133}" type="pres">
      <dgm:prSet presAssocID="{8F58971F-3668-594E-BE9B-327F3DCE0173}" presName="LevelOneTextNode" presStyleLbl="node0" presStyleIdx="0" presStyleCnt="1">
        <dgm:presLayoutVars>
          <dgm:chPref val="3"/>
        </dgm:presLayoutVars>
      </dgm:prSet>
      <dgm:spPr/>
      <dgm:t>
        <a:bodyPr/>
        <a:lstStyle/>
        <a:p>
          <a:endParaRPr lang="en-US"/>
        </a:p>
      </dgm:t>
    </dgm:pt>
    <dgm:pt modelId="{1D3F81DB-6F5B-914C-A029-53B24A810D05}" type="pres">
      <dgm:prSet presAssocID="{8F58971F-3668-594E-BE9B-327F3DCE0173}" presName="level2hierChild" presStyleCnt="0"/>
      <dgm:spPr/>
    </dgm:pt>
    <dgm:pt modelId="{BD6F17A4-5F6D-614D-B2FB-445A87DF7DAF}" type="pres">
      <dgm:prSet presAssocID="{FD54B949-A5C1-D945-8EF6-73917AE4F671}" presName="conn2-1" presStyleLbl="parChTrans1D2" presStyleIdx="0" presStyleCnt="2"/>
      <dgm:spPr/>
      <dgm:t>
        <a:bodyPr/>
        <a:lstStyle/>
        <a:p>
          <a:endParaRPr lang="en-US"/>
        </a:p>
      </dgm:t>
    </dgm:pt>
    <dgm:pt modelId="{24EF2F64-48BA-2B41-AD27-472C1A7F69A0}" type="pres">
      <dgm:prSet presAssocID="{FD54B949-A5C1-D945-8EF6-73917AE4F671}" presName="connTx" presStyleLbl="parChTrans1D2" presStyleIdx="0" presStyleCnt="2"/>
      <dgm:spPr/>
      <dgm:t>
        <a:bodyPr/>
        <a:lstStyle/>
        <a:p>
          <a:endParaRPr lang="en-US"/>
        </a:p>
      </dgm:t>
    </dgm:pt>
    <dgm:pt modelId="{5EB70792-B63E-1C4E-87EE-032CA83491D2}" type="pres">
      <dgm:prSet presAssocID="{7F674EF2-A4A6-674F-A446-6D7AA659B914}" presName="root2" presStyleCnt="0"/>
      <dgm:spPr/>
    </dgm:pt>
    <dgm:pt modelId="{60DE2AC0-26F3-6140-887E-6910543A0C00}" type="pres">
      <dgm:prSet presAssocID="{7F674EF2-A4A6-674F-A446-6D7AA659B914}" presName="LevelTwoTextNode" presStyleLbl="node2" presStyleIdx="0" presStyleCnt="2">
        <dgm:presLayoutVars>
          <dgm:chPref val="3"/>
        </dgm:presLayoutVars>
      </dgm:prSet>
      <dgm:spPr/>
      <dgm:t>
        <a:bodyPr/>
        <a:lstStyle/>
        <a:p>
          <a:endParaRPr lang="en-US"/>
        </a:p>
      </dgm:t>
    </dgm:pt>
    <dgm:pt modelId="{B867E34F-FD24-3446-A3BD-B7EB79E9CE32}" type="pres">
      <dgm:prSet presAssocID="{7F674EF2-A4A6-674F-A446-6D7AA659B914}" presName="level3hierChild" presStyleCnt="0"/>
      <dgm:spPr/>
    </dgm:pt>
    <dgm:pt modelId="{336A79AB-A0BB-D04C-86B1-B0C9DF1C8E10}" type="pres">
      <dgm:prSet presAssocID="{72EA30CB-0421-664D-AF7D-9CBCC7DD0703}" presName="conn2-1" presStyleLbl="parChTrans1D3" presStyleIdx="0" presStyleCnt="1"/>
      <dgm:spPr/>
      <dgm:t>
        <a:bodyPr/>
        <a:lstStyle/>
        <a:p>
          <a:endParaRPr lang="en-US"/>
        </a:p>
      </dgm:t>
    </dgm:pt>
    <dgm:pt modelId="{727B3B9A-D194-2E41-BD49-B284058D95C3}" type="pres">
      <dgm:prSet presAssocID="{72EA30CB-0421-664D-AF7D-9CBCC7DD0703}" presName="connTx" presStyleLbl="parChTrans1D3" presStyleIdx="0" presStyleCnt="1"/>
      <dgm:spPr/>
      <dgm:t>
        <a:bodyPr/>
        <a:lstStyle/>
        <a:p>
          <a:endParaRPr lang="en-US"/>
        </a:p>
      </dgm:t>
    </dgm:pt>
    <dgm:pt modelId="{E8546926-42BD-A844-8969-93B2BC0D64AC}" type="pres">
      <dgm:prSet presAssocID="{0E120B3C-3A36-6E44-B9D7-370E9E58830C}" presName="root2" presStyleCnt="0"/>
      <dgm:spPr/>
    </dgm:pt>
    <dgm:pt modelId="{73BB16C7-6BEE-D845-97CA-CB315205CD5D}" type="pres">
      <dgm:prSet presAssocID="{0E120B3C-3A36-6E44-B9D7-370E9E58830C}" presName="LevelTwoTextNode" presStyleLbl="node3" presStyleIdx="0" presStyleCnt="1" custLinFactNeighborX="-1550" custLinFactNeighborY="52853">
        <dgm:presLayoutVars>
          <dgm:chPref val="3"/>
        </dgm:presLayoutVars>
      </dgm:prSet>
      <dgm:spPr/>
      <dgm:t>
        <a:bodyPr/>
        <a:lstStyle/>
        <a:p>
          <a:endParaRPr lang="en-US"/>
        </a:p>
      </dgm:t>
    </dgm:pt>
    <dgm:pt modelId="{45E12C6B-E8FE-E14E-8A29-9EF23B698E28}" type="pres">
      <dgm:prSet presAssocID="{0E120B3C-3A36-6E44-B9D7-370E9E58830C}" presName="level3hierChild" presStyleCnt="0"/>
      <dgm:spPr/>
    </dgm:pt>
    <dgm:pt modelId="{8366D3D7-BB7A-5046-82F1-73479710DC51}" type="pres">
      <dgm:prSet presAssocID="{3D435ABC-534C-A649-88DE-997AB8E6CCE1}" presName="conn2-1" presStyleLbl="parChTrans1D2" presStyleIdx="1" presStyleCnt="2"/>
      <dgm:spPr/>
      <dgm:t>
        <a:bodyPr/>
        <a:lstStyle/>
        <a:p>
          <a:endParaRPr lang="en-US"/>
        </a:p>
      </dgm:t>
    </dgm:pt>
    <dgm:pt modelId="{31F2D254-74E6-CB4A-9C52-EFBB0E3E6726}" type="pres">
      <dgm:prSet presAssocID="{3D435ABC-534C-A649-88DE-997AB8E6CCE1}" presName="connTx" presStyleLbl="parChTrans1D2" presStyleIdx="1" presStyleCnt="2"/>
      <dgm:spPr/>
      <dgm:t>
        <a:bodyPr/>
        <a:lstStyle/>
        <a:p>
          <a:endParaRPr lang="en-US"/>
        </a:p>
      </dgm:t>
    </dgm:pt>
    <dgm:pt modelId="{E0EC25D3-7C87-6243-A1B3-D968AB6E006F}" type="pres">
      <dgm:prSet presAssocID="{ACDD6A53-7C55-D546-8B87-2F08F64D37DE}" presName="root2" presStyleCnt="0"/>
      <dgm:spPr/>
    </dgm:pt>
    <dgm:pt modelId="{E108BA4D-65BB-6149-A29F-24DA605FAFDA}" type="pres">
      <dgm:prSet presAssocID="{ACDD6A53-7C55-D546-8B87-2F08F64D37DE}" presName="LevelTwoTextNode" presStyleLbl="node2" presStyleIdx="1" presStyleCnt="2">
        <dgm:presLayoutVars>
          <dgm:chPref val="3"/>
        </dgm:presLayoutVars>
      </dgm:prSet>
      <dgm:spPr/>
      <dgm:t>
        <a:bodyPr/>
        <a:lstStyle/>
        <a:p>
          <a:endParaRPr lang="en-US"/>
        </a:p>
      </dgm:t>
    </dgm:pt>
    <dgm:pt modelId="{7AD1F120-2CD2-214E-ABB6-5459FF71709B}" type="pres">
      <dgm:prSet presAssocID="{ACDD6A53-7C55-D546-8B87-2F08F64D37DE}" presName="level3hierChild" presStyleCnt="0"/>
      <dgm:spPr/>
    </dgm:pt>
  </dgm:ptLst>
  <dgm:cxnLst>
    <dgm:cxn modelId="{7564967B-29FB-634E-B7AA-30016DC352C9}" srcId="{7F674EF2-A4A6-674F-A446-6D7AA659B914}" destId="{0E120B3C-3A36-6E44-B9D7-370E9E58830C}" srcOrd="0" destOrd="0" parTransId="{72EA30CB-0421-664D-AF7D-9CBCC7DD0703}" sibTransId="{F5078400-2873-8540-9D2D-5860E26367F7}"/>
    <dgm:cxn modelId="{F3A873BD-66B1-3841-AAFE-644839DE7BBF}" type="presOf" srcId="{3D435ABC-534C-A649-88DE-997AB8E6CCE1}" destId="{8366D3D7-BB7A-5046-82F1-73479710DC51}" srcOrd="0" destOrd="0" presId="urn:microsoft.com/office/officeart/2005/8/layout/hierarchy2"/>
    <dgm:cxn modelId="{A9D7B124-D574-3E49-B75C-214A7AD7E825}" srcId="{478DF678-E0FD-A541-924C-19DCF14236DA}" destId="{8F58971F-3668-594E-BE9B-327F3DCE0173}" srcOrd="0" destOrd="0" parTransId="{840FA5AC-604A-B24C-859A-155F0CD3B92D}" sibTransId="{F019F73D-765C-6142-9720-706D02F37E1F}"/>
    <dgm:cxn modelId="{11C8588F-88B0-794D-AFC5-613FF4A8B955}" type="presOf" srcId="{7F674EF2-A4A6-674F-A446-6D7AA659B914}" destId="{60DE2AC0-26F3-6140-887E-6910543A0C00}" srcOrd="0" destOrd="0" presId="urn:microsoft.com/office/officeart/2005/8/layout/hierarchy2"/>
    <dgm:cxn modelId="{105B1DFC-7C88-9647-82CC-5110CB15A1BE}" type="presOf" srcId="{FD54B949-A5C1-D945-8EF6-73917AE4F671}" destId="{24EF2F64-48BA-2B41-AD27-472C1A7F69A0}" srcOrd="1" destOrd="0" presId="urn:microsoft.com/office/officeart/2005/8/layout/hierarchy2"/>
    <dgm:cxn modelId="{4029095C-F89E-BA4D-A4DA-AFB0A34C1766}" type="presOf" srcId="{8F58971F-3668-594E-BE9B-327F3DCE0173}" destId="{BE58B32F-ACE1-7147-935B-51AAF4837133}" srcOrd="0" destOrd="0" presId="urn:microsoft.com/office/officeart/2005/8/layout/hierarchy2"/>
    <dgm:cxn modelId="{BD7CE663-6874-434D-B803-82A20067E9F2}" type="presOf" srcId="{ACDD6A53-7C55-D546-8B87-2F08F64D37DE}" destId="{E108BA4D-65BB-6149-A29F-24DA605FAFDA}" srcOrd="0" destOrd="0" presId="urn:microsoft.com/office/officeart/2005/8/layout/hierarchy2"/>
    <dgm:cxn modelId="{2CB1E12A-E981-6645-AE05-FD7CB7CEDB52}" type="presOf" srcId="{3D435ABC-534C-A649-88DE-997AB8E6CCE1}" destId="{31F2D254-74E6-CB4A-9C52-EFBB0E3E6726}" srcOrd="1" destOrd="0" presId="urn:microsoft.com/office/officeart/2005/8/layout/hierarchy2"/>
    <dgm:cxn modelId="{A6FECC20-F0A0-D24F-8A5C-A859955F4561}" type="presOf" srcId="{FD54B949-A5C1-D945-8EF6-73917AE4F671}" destId="{BD6F17A4-5F6D-614D-B2FB-445A87DF7DAF}" srcOrd="0" destOrd="0" presId="urn:microsoft.com/office/officeart/2005/8/layout/hierarchy2"/>
    <dgm:cxn modelId="{24A634D7-FE61-774E-BEC9-275D173919CE}" type="presOf" srcId="{72EA30CB-0421-664D-AF7D-9CBCC7DD0703}" destId="{336A79AB-A0BB-D04C-86B1-B0C9DF1C8E10}" srcOrd="0" destOrd="0" presId="urn:microsoft.com/office/officeart/2005/8/layout/hierarchy2"/>
    <dgm:cxn modelId="{531B5175-F799-D045-B89C-A6A95FC23A49}" type="presOf" srcId="{478DF678-E0FD-A541-924C-19DCF14236DA}" destId="{00B4A4C7-0B1B-9644-B1D0-1CDC87ED0CE1}" srcOrd="0" destOrd="0" presId="urn:microsoft.com/office/officeart/2005/8/layout/hierarchy2"/>
    <dgm:cxn modelId="{C2BA661B-E16D-6240-B843-CFEFB53C4C74}" srcId="{8F58971F-3668-594E-BE9B-327F3DCE0173}" destId="{ACDD6A53-7C55-D546-8B87-2F08F64D37DE}" srcOrd="1" destOrd="0" parTransId="{3D435ABC-534C-A649-88DE-997AB8E6CCE1}" sibTransId="{4CCB1C88-BDF4-C245-B0F3-6A990278B9BF}"/>
    <dgm:cxn modelId="{474C13AC-01F8-D341-A36C-E536EE4A1DB9}" srcId="{8F58971F-3668-594E-BE9B-327F3DCE0173}" destId="{7F674EF2-A4A6-674F-A446-6D7AA659B914}" srcOrd="0" destOrd="0" parTransId="{FD54B949-A5C1-D945-8EF6-73917AE4F671}" sibTransId="{224C29F0-9017-A846-82C8-465DE1EB247E}"/>
    <dgm:cxn modelId="{A2E8EF40-DA2C-9C47-939F-BF43C9AC585F}" type="presOf" srcId="{0E120B3C-3A36-6E44-B9D7-370E9E58830C}" destId="{73BB16C7-6BEE-D845-97CA-CB315205CD5D}" srcOrd="0" destOrd="0" presId="urn:microsoft.com/office/officeart/2005/8/layout/hierarchy2"/>
    <dgm:cxn modelId="{1106E4FA-9211-964D-A545-54CF0F2554B0}" type="presOf" srcId="{72EA30CB-0421-664D-AF7D-9CBCC7DD0703}" destId="{727B3B9A-D194-2E41-BD49-B284058D95C3}" srcOrd="1" destOrd="0" presId="urn:microsoft.com/office/officeart/2005/8/layout/hierarchy2"/>
    <dgm:cxn modelId="{F5769994-DA48-0743-ADE7-41232FD5ACBD}" type="presParOf" srcId="{00B4A4C7-0B1B-9644-B1D0-1CDC87ED0CE1}" destId="{99E908B3-695A-164C-BBEF-3F5FC832DD02}" srcOrd="0" destOrd="0" presId="urn:microsoft.com/office/officeart/2005/8/layout/hierarchy2"/>
    <dgm:cxn modelId="{89CB2044-9604-C448-BC2A-4CCD63A06C12}" type="presParOf" srcId="{99E908B3-695A-164C-BBEF-3F5FC832DD02}" destId="{BE58B32F-ACE1-7147-935B-51AAF4837133}" srcOrd="0" destOrd="0" presId="urn:microsoft.com/office/officeart/2005/8/layout/hierarchy2"/>
    <dgm:cxn modelId="{9A8E4EDB-CF6C-2844-90C3-54ED73593209}" type="presParOf" srcId="{99E908B3-695A-164C-BBEF-3F5FC832DD02}" destId="{1D3F81DB-6F5B-914C-A029-53B24A810D05}" srcOrd="1" destOrd="0" presId="urn:microsoft.com/office/officeart/2005/8/layout/hierarchy2"/>
    <dgm:cxn modelId="{B7CF90D7-5E2D-2343-8FAD-40A1F6079A25}" type="presParOf" srcId="{1D3F81DB-6F5B-914C-A029-53B24A810D05}" destId="{BD6F17A4-5F6D-614D-B2FB-445A87DF7DAF}" srcOrd="0" destOrd="0" presId="urn:microsoft.com/office/officeart/2005/8/layout/hierarchy2"/>
    <dgm:cxn modelId="{F3B51E99-4A51-5B4B-AE99-AF268C1AADC9}" type="presParOf" srcId="{BD6F17A4-5F6D-614D-B2FB-445A87DF7DAF}" destId="{24EF2F64-48BA-2B41-AD27-472C1A7F69A0}" srcOrd="0" destOrd="0" presId="urn:microsoft.com/office/officeart/2005/8/layout/hierarchy2"/>
    <dgm:cxn modelId="{1FE074D8-9A0D-114B-82A4-FA1B34F1BF88}" type="presParOf" srcId="{1D3F81DB-6F5B-914C-A029-53B24A810D05}" destId="{5EB70792-B63E-1C4E-87EE-032CA83491D2}" srcOrd="1" destOrd="0" presId="urn:microsoft.com/office/officeart/2005/8/layout/hierarchy2"/>
    <dgm:cxn modelId="{42616104-72B7-3F44-ADDB-A6218D3D1632}" type="presParOf" srcId="{5EB70792-B63E-1C4E-87EE-032CA83491D2}" destId="{60DE2AC0-26F3-6140-887E-6910543A0C00}" srcOrd="0" destOrd="0" presId="urn:microsoft.com/office/officeart/2005/8/layout/hierarchy2"/>
    <dgm:cxn modelId="{37E6859B-2C0B-B34F-BA9D-0F54B4B2E674}" type="presParOf" srcId="{5EB70792-B63E-1C4E-87EE-032CA83491D2}" destId="{B867E34F-FD24-3446-A3BD-B7EB79E9CE32}" srcOrd="1" destOrd="0" presId="urn:microsoft.com/office/officeart/2005/8/layout/hierarchy2"/>
    <dgm:cxn modelId="{5CC357B4-99DA-3A45-9729-E800A64D060E}" type="presParOf" srcId="{B867E34F-FD24-3446-A3BD-B7EB79E9CE32}" destId="{336A79AB-A0BB-D04C-86B1-B0C9DF1C8E10}" srcOrd="0" destOrd="0" presId="urn:microsoft.com/office/officeart/2005/8/layout/hierarchy2"/>
    <dgm:cxn modelId="{6CB72D1A-06E1-A746-A91B-E7945652FA09}" type="presParOf" srcId="{336A79AB-A0BB-D04C-86B1-B0C9DF1C8E10}" destId="{727B3B9A-D194-2E41-BD49-B284058D95C3}" srcOrd="0" destOrd="0" presId="urn:microsoft.com/office/officeart/2005/8/layout/hierarchy2"/>
    <dgm:cxn modelId="{7C11C055-3B45-7D44-AC76-2A6881264393}" type="presParOf" srcId="{B867E34F-FD24-3446-A3BD-B7EB79E9CE32}" destId="{E8546926-42BD-A844-8969-93B2BC0D64AC}" srcOrd="1" destOrd="0" presId="urn:microsoft.com/office/officeart/2005/8/layout/hierarchy2"/>
    <dgm:cxn modelId="{085F775B-C1FB-454F-AB77-91C56714267E}" type="presParOf" srcId="{E8546926-42BD-A844-8969-93B2BC0D64AC}" destId="{73BB16C7-6BEE-D845-97CA-CB315205CD5D}" srcOrd="0" destOrd="0" presId="urn:microsoft.com/office/officeart/2005/8/layout/hierarchy2"/>
    <dgm:cxn modelId="{4D8A0A55-AA08-D141-A55F-5091A0636429}" type="presParOf" srcId="{E8546926-42BD-A844-8969-93B2BC0D64AC}" destId="{45E12C6B-E8FE-E14E-8A29-9EF23B698E28}" srcOrd="1" destOrd="0" presId="urn:microsoft.com/office/officeart/2005/8/layout/hierarchy2"/>
    <dgm:cxn modelId="{E7BF6EA2-9CB8-4D49-9B7F-0B4C3426C779}" type="presParOf" srcId="{1D3F81DB-6F5B-914C-A029-53B24A810D05}" destId="{8366D3D7-BB7A-5046-82F1-73479710DC51}" srcOrd="2" destOrd="0" presId="urn:microsoft.com/office/officeart/2005/8/layout/hierarchy2"/>
    <dgm:cxn modelId="{B8023CCC-E9F8-AE4C-883E-5EB1C83B9E91}" type="presParOf" srcId="{8366D3D7-BB7A-5046-82F1-73479710DC51}" destId="{31F2D254-74E6-CB4A-9C52-EFBB0E3E6726}" srcOrd="0" destOrd="0" presId="urn:microsoft.com/office/officeart/2005/8/layout/hierarchy2"/>
    <dgm:cxn modelId="{F91E1A26-8426-6841-9BDD-9B7153178F55}" type="presParOf" srcId="{1D3F81DB-6F5B-914C-A029-53B24A810D05}" destId="{E0EC25D3-7C87-6243-A1B3-D968AB6E006F}" srcOrd="3" destOrd="0" presId="urn:microsoft.com/office/officeart/2005/8/layout/hierarchy2"/>
    <dgm:cxn modelId="{199D6042-CF00-5441-8000-B479F10A0CD1}" type="presParOf" srcId="{E0EC25D3-7C87-6243-A1B3-D968AB6E006F}" destId="{E108BA4D-65BB-6149-A29F-24DA605FAFDA}" srcOrd="0" destOrd="0" presId="urn:microsoft.com/office/officeart/2005/8/layout/hierarchy2"/>
    <dgm:cxn modelId="{FE18A9BE-CD58-1345-9668-3646143804FA}" type="presParOf" srcId="{E0EC25D3-7C87-6243-A1B3-D968AB6E006F}" destId="{7AD1F120-2CD2-214E-ABB6-5459FF71709B}" srcOrd="1" destOrd="0" presId="urn:microsoft.com/office/officeart/2005/8/layout/hierarchy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51476" y="8559144"/>
            <a:ext cx="6755048" cy="369332"/>
          </a:xfrm>
          <a:prstGeom prst="rect">
            <a:avLst/>
          </a:prstGeom>
        </p:spPr>
        <p:txBody>
          <a:bodyPr wrap="square">
            <a:spAutoFit/>
          </a:bodyPr>
          <a:lstStyle/>
          <a:p>
            <a:pPr algn="ctr" defTabSz="2131424">
              <a:tabLst>
                <a:tab pos="6384839" algn="ctr"/>
                <a:tab pos="12772819" algn="r"/>
              </a:tabLst>
              <a:defRPr/>
            </a:pPr>
            <a:r>
              <a:rPr lang="en-US" sz="900" dirty="0">
                <a:solidFill>
                  <a:prstClr val="black"/>
                </a:solidFill>
                <a:latin typeface="Arial" panose="020B0604020202020204" pitchFamily="34" charset="0"/>
                <a:ea typeface="Times New Roman" pitchFamily="-110" charset="0"/>
                <a:cs typeface="Arial" panose="020B0604020202020204" pitchFamily="34" charset="0"/>
              </a:rPr>
              <a:t>Copyright </a:t>
            </a:r>
            <a:r>
              <a:rPr lang="en-US" sz="900" dirty="0" smtClean="0">
                <a:solidFill>
                  <a:prstClr val="black"/>
                </a:solidFill>
                <a:latin typeface="Arial" panose="020B0604020202020204" pitchFamily="34" charset="0"/>
                <a:ea typeface="Times New Roman" pitchFamily="-110" charset="0"/>
                <a:cs typeface="Arial" panose="020B0604020202020204" pitchFamily="34" charset="0"/>
              </a:rPr>
              <a:t>2017©, </a:t>
            </a:r>
            <a:r>
              <a:rPr lang="en-US" sz="900" dirty="0">
                <a:solidFill>
                  <a:prstClr val="black"/>
                </a:solidFill>
                <a:latin typeface="Arial" panose="020B0604020202020204" pitchFamily="34" charset="0"/>
                <a:ea typeface="Times New Roman" pitchFamily="-110" charset="0"/>
                <a:cs typeface="Arial" panose="020B0604020202020204" pitchFamily="34" charset="0"/>
              </a:rPr>
              <a:t>National Comprehensive Cancer Network</a:t>
            </a:r>
            <a:r>
              <a:rPr lang="en-US" sz="900" baseline="30000" dirty="0">
                <a:solidFill>
                  <a:prstClr val="black"/>
                </a:solidFill>
                <a:latin typeface="Arial" panose="020B0604020202020204" pitchFamily="34" charset="0"/>
                <a:ea typeface="Times New Roman" pitchFamily="-110" charset="0"/>
                <a:cs typeface="Arial" panose="020B0604020202020204" pitchFamily="34" charset="0"/>
              </a:rPr>
              <a:t>®</a:t>
            </a:r>
            <a:r>
              <a:rPr lang="en-US" sz="900" dirty="0">
                <a:solidFill>
                  <a:prstClr val="black"/>
                </a:solidFill>
                <a:latin typeface="Arial" panose="020B0604020202020204" pitchFamily="34" charset="0"/>
                <a:ea typeface="Times New Roman" pitchFamily="-110" charset="0"/>
                <a:cs typeface="Arial" panose="020B0604020202020204" pitchFamily="34" charset="0"/>
              </a:rPr>
              <a:t>. All rights reserved. No part of this publication may be reproduced or transmitted in any other form or by any means, electronic or mechanical, without first obtaining written permission from NCCN</a:t>
            </a:r>
            <a:r>
              <a:rPr lang="en-US" sz="900" baseline="30000" dirty="0">
                <a:solidFill>
                  <a:prstClr val="black"/>
                </a:solidFill>
                <a:latin typeface="Arial" panose="020B0604020202020204" pitchFamily="34" charset="0"/>
                <a:ea typeface="Times New Roman" pitchFamily="-110" charset="0"/>
                <a:cs typeface="Arial" panose="020B0604020202020204" pitchFamily="34" charset="0"/>
              </a:rPr>
              <a:t>®</a:t>
            </a:r>
            <a:r>
              <a:rPr lang="en-US" sz="900" dirty="0">
                <a:solidFill>
                  <a:prstClr val="black"/>
                </a:solidFill>
                <a:latin typeface="Arial" panose="020B0604020202020204" pitchFamily="34" charset="0"/>
                <a:ea typeface="Times New Roman" pitchFamily="-110" charset="0"/>
                <a:cs typeface="Arial" panose="020B0604020202020204" pitchFamily="34" charset="0"/>
              </a:rPr>
              <a:t>.</a:t>
            </a:r>
          </a:p>
        </p:txBody>
      </p:sp>
    </p:spTree>
    <p:extLst>
      <p:ext uri="{BB962C8B-B14F-4D97-AF65-F5344CB8AC3E}">
        <p14:creationId xmlns:p14="http://schemas.microsoft.com/office/powerpoint/2010/main" xmlns="" val="587594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68F38-83C3-CD47-A3C7-674634F8D835}" type="datetimeFigureOut">
              <a:rPr lang="en-US" smtClean="0"/>
              <a:pPr/>
              <a:t>7/19/2018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514B4A-2483-9E4D-84BD-465F2DDD4A9C}" type="slidenum">
              <a:rPr lang="en-US" smtClean="0"/>
              <a:pPr/>
              <a:t>‹#›</a:t>
            </a:fld>
            <a:endParaRPr lang="en-US"/>
          </a:p>
        </p:txBody>
      </p:sp>
    </p:spTree>
    <p:extLst>
      <p:ext uri="{BB962C8B-B14F-4D97-AF65-F5344CB8AC3E}">
        <p14:creationId xmlns:p14="http://schemas.microsoft.com/office/powerpoint/2010/main" xmlns="" val="3799554881"/>
      </p:ext>
    </p:extLst>
  </p:cSld>
  <p:clrMap bg1="lt1" tx1="dk1" bg2="lt2" tx2="dk2" accent1="accent1" accent2="accent2" accent3="accent3" accent4="accent4" accent5="accent5" accent6="accent6" hlink="hlink" folHlink="folHlink"/>
  <p:notesStyle>
    <a:lvl1pPr marL="0" algn="l" defTabSz="457011" rtl="0" eaLnBrk="1" latinLnBrk="0" hangingPunct="1">
      <a:defRPr sz="1200" kern="1200">
        <a:solidFill>
          <a:schemeClr val="tx1"/>
        </a:solidFill>
        <a:latin typeface="+mn-lt"/>
        <a:ea typeface="+mn-ea"/>
        <a:cs typeface="+mn-cs"/>
      </a:defRPr>
    </a:lvl1pPr>
    <a:lvl2pPr marL="457011" algn="l" defTabSz="457011" rtl="0" eaLnBrk="1" latinLnBrk="0" hangingPunct="1">
      <a:defRPr sz="1200" kern="1200">
        <a:solidFill>
          <a:schemeClr val="tx1"/>
        </a:solidFill>
        <a:latin typeface="+mn-lt"/>
        <a:ea typeface="+mn-ea"/>
        <a:cs typeface="+mn-cs"/>
      </a:defRPr>
    </a:lvl2pPr>
    <a:lvl3pPr marL="914021" algn="l" defTabSz="457011" rtl="0" eaLnBrk="1" latinLnBrk="0" hangingPunct="1">
      <a:defRPr sz="1200" kern="1200">
        <a:solidFill>
          <a:schemeClr val="tx1"/>
        </a:solidFill>
        <a:latin typeface="+mn-lt"/>
        <a:ea typeface="+mn-ea"/>
        <a:cs typeface="+mn-cs"/>
      </a:defRPr>
    </a:lvl3pPr>
    <a:lvl4pPr marL="1371032" algn="l" defTabSz="457011" rtl="0" eaLnBrk="1" latinLnBrk="0" hangingPunct="1">
      <a:defRPr sz="1200" kern="1200">
        <a:solidFill>
          <a:schemeClr val="tx1"/>
        </a:solidFill>
        <a:latin typeface="+mn-lt"/>
        <a:ea typeface="+mn-ea"/>
        <a:cs typeface="+mn-cs"/>
      </a:defRPr>
    </a:lvl4pPr>
    <a:lvl5pPr marL="1828041" algn="l" defTabSz="457011" rtl="0" eaLnBrk="1" latinLnBrk="0" hangingPunct="1">
      <a:defRPr sz="1200" kern="1200">
        <a:solidFill>
          <a:schemeClr val="tx1"/>
        </a:solidFill>
        <a:latin typeface="+mn-lt"/>
        <a:ea typeface="+mn-ea"/>
        <a:cs typeface="+mn-cs"/>
      </a:defRPr>
    </a:lvl5pPr>
    <a:lvl6pPr marL="2285052" algn="l" defTabSz="457011" rtl="0" eaLnBrk="1" latinLnBrk="0" hangingPunct="1">
      <a:defRPr sz="1200" kern="1200">
        <a:solidFill>
          <a:schemeClr val="tx1"/>
        </a:solidFill>
        <a:latin typeface="+mn-lt"/>
        <a:ea typeface="+mn-ea"/>
        <a:cs typeface="+mn-cs"/>
      </a:defRPr>
    </a:lvl6pPr>
    <a:lvl7pPr marL="2742062" algn="l" defTabSz="457011" rtl="0" eaLnBrk="1" latinLnBrk="0" hangingPunct="1">
      <a:defRPr sz="1200" kern="1200">
        <a:solidFill>
          <a:schemeClr val="tx1"/>
        </a:solidFill>
        <a:latin typeface="+mn-lt"/>
        <a:ea typeface="+mn-ea"/>
        <a:cs typeface="+mn-cs"/>
      </a:defRPr>
    </a:lvl7pPr>
    <a:lvl8pPr marL="3199072" algn="l" defTabSz="457011" rtl="0" eaLnBrk="1" latinLnBrk="0" hangingPunct="1">
      <a:defRPr sz="1200" kern="1200">
        <a:solidFill>
          <a:schemeClr val="tx1"/>
        </a:solidFill>
        <a:latin typeface="+mn-lt"/>
        <a:ea typeface="+mn-ea"/>
        <a:cs typeface="+mn-cs"/>
      </a:defRPr>
    </a:lvl8pPr>
    <a:lvl9pPr marL="3656083" algn="l" defTabSz="4570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381000" y="685800"/>
            <a:ext cx="6096000" cy="3429000"/>
          </a:xfrm>
          <a:ln/>
        </p:spPr>
      </p:sp>
      <p:sp>
        <p:nvSpPr>
          <p:cNvPr id="8195"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xmlns="" val="837357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Were sensitive to</a:t>
            </a:r>
            <a:r>
              <a:rPr lang="en-US" baseline="0" dirty="0" smtClean="0"/>
              <a:t> prior AI.</a:t>
            </a:r>
          </a:p>
          <a:p>
            <a:r>
              <a:rPr lang="en-US" baseline="0" dirty="0" smtClean="0"/>
              <a:t>P </a:t>
            </a:r>
            <a:r>
              <a:rPr lang="en-US" baseline="0" dirty="0" err="1" smtClean="0"/>
              <a:t>interactton</a:t>
            </a:r>
            <a:r>
              <a:rPr lang="en-US" baseline="0" dirty="0" smtClean="0"/>
              <a:t>=0.07</a:t>
            </a:r>
          </a:p>
          <a:p>
            <a:r>
              <a:rPr lang="en-US" baseline="0" dirty="0" smtClean="0"/>
              <a:t>Sensitivity= 6months or more on prior AI in 1L setting, relapse &gt;12 months on adjuvant</a:t>
            </a:r>
          </a:p>
          <a:p>
            <a:endParaRPr lang="en-US" dirty="0"/>
          </a:p>
        </p:txBody>
      </p:sp>
      <p:sp>
        <p:nvSpPr>
          <p:cNvPr id="4" name="Slide Number Placeholder 3"/>
          <p:cNvSpPr>
            <a:spLocks noGrp="1"/>
          </p:cNvSpPr>
          <p:nvPr>
            <p:ph type="sldNum" sz="quarter" idx="10"/>
          </p:nvPr>
        </p:nvSpPr>
        <p:spPr/>
        <p:txBody>
          <a:bodyPr/>
          <a:lstStyle/>
          <a:p>
            <a:fld id="{434FF150-B3DD-8548-843C-E8AFA66909B6}" type="slidenum">
              <a:rPr lang="en-US" smtClean="0"/>
              <a:pPr/>
              <a:t>22</a:t>
            </a:fld>
            <a:endParaRPr lang="en-US"/>
          </a:p>
        </p:txBody>
      </p:sp>
    </p:spTree>
    <p:extLst>
      <p:ext uri="{BB962C8B-B14F-4D97-AF65-F5344CB8AC3E}">
        <p14:creationId xmlns:p14="http://schemas.microsoft.com/office/powerpoint/2010/main" xmlns="" val="174905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ESR1</a:t>
            </a:r>
            <a:r>
              <a:rPr lang="en-US" baseline="0" dirty="0" smtClean="0"/>
              <a:t> mutations were associated with prior sensitivity to </a:t>
            </a:r>
            <a:r>
              <a:rPr lang="en-US" baseline="0" dirty="0" err="1" smtClean="0"/>
              <a:t>Ais</a:t>
            </a:r>
            <a:endParaRPr lang="en-US" baseline="0" dirty="0" smtClean="0"/>
          </a:p>
          <a:p>
            <a:r>
              <a:rPr lang="en-US" baseline="0" dirty="0" smtClean="0"/>
              <a:t>Mutations were polyclonal in 49.1% </a:t>
            </a:r>
            <a:r>
              <a:rPr lang="en-US" baseline="0" dirty="0" err="1" smtClean="0"/>
              <a:t>sofea</a:t>
            </a:r>
            <a:r>
              <a:rPr lang="en-US" baseline="0" dirty="0" smtClean="0"/>
              <a:t> and 28.6% in Paloma-3</a:t>
            </a:r>
          </a:p>
          <a:p>
            <a:r>
              <a:rPr lang="en-US" baseline="0" dirty="0" smtClean="0"/>
              <a:t>This likely reflects inclusion of </a:t>
            </a:r>
            <a:r>
              <a:rPr lang="en-US" baseline="0" dirty="0" err="1" smtClean="0"/>
              <a:t>tamoxifen</a:t>
            </a:r>
            <a:r>
              <a:rPr lang="en-US" baseline="0" dirty="0" smtClean="0"/>
              <a:t> treated patients</a:t>
            </a:r>
          </a:p>
          <a:p>
            <a:r>
              <a:rPr lang="en-US" baseline="0" dirty="0" smtClean="0"/>
              <a:t>ESR1 mutations continue to drive cell cycle through CDK4 and CCND1</a:t>
            </a:r>
          </a:p>
          <a:p>
            <a:endParaRPr lang="en-US" baseline="0" dirty="0" smtClean="0"/>
          </a:p>
          <a:p>
            <a:r>
              <a:rPr lang="en-US" baseline="0" dirty="0" smtClean="0"/>
              <a:t>Understand some of the molecular heterogeneity that has underpinned results of phase III studies</a:t>
            </a:r>
            <a:endParaRPr lang="en-US" dirty="0"/>
          </a:p>
        </p:txBody>
      </p:sp>
      <p:sp>
        <p:nvSpPr>
          <p:cNvPr id="4" name="Slide Number Placeholder 3"/>
          <p:cNvSpPr>
            <a:spLocks noGrp="1"/>
          </p:cNvSpPr>
          <p:nvPr>
            <p:ph type="sldNum" sz="quarter" idx="10"/>
          </p:nvPr>
        </p:nvSpPr>
        <p:spPr/>
        <p:txBody>
          <a:bodyPr/>
          <a:lstStyle/>
          <a:p>
            <a:fld id="{434FF150-B3DD-8548-843C-E8AFA66909B6}" type="slidenum">
              <a:rPr lang="en-US" smtClean="0"/>
              <a:pPr/>
              <a:t>23</a:t>
            </a:fld>
            <a:endParaRPr lang="en-US"/>
          </a:p>
        </p:txBody>
      </p:sp>
    </p:spTree>
    <p:extLst>
      <p:ext uri="{BB962C8B-B14F-4D97-AF65-F5344CB8AC3E}">
        <p14:creationId xmlns:p14="http://schemas.microsoft.com/office/powerpoint/2010/main" xmlns="" val="182996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Change color of acquired to Red</a:t>
            </a:r>
          </a:p>
          <a:p>
            <a:r>
              <a:rPr lang="en-US" dirty="0" smtClean="0"/>
              <a:t>Un-known</a:t>
            </a:r>
            <a:r>
              <a:rPr lang="en-US" baseline="0" dirty="0" smtClean="0"/>
              <a:t> to Grey</a:t>
            </a:r>
            <a:endParaRPr lang="en-US" dirty="0" smtClean="0"/>
          </a:p>
          <a:p>
            <a:endParaRPr lang="en-US" dirty="0" smtClean="0"/>
          </a:p>
          <a:p>
            <a:r>
              <a:rPr lang="en-US" sz="1200" b="0" i="0" u="sng" strike="noStrike" kern="1200" dirty="0" err="1" smtClean="0">
                <a:solidFill>
                  <a:schemeClr val="tx1"/>
                </a:solidFill>
                <a:effectLst/>
                <a:latin typeface="+mn-lt"/>
                <a:ea typeface="+mn-ea"/>
                <a:cs typeface="+mn-cs"/>
              </a:rPr>
              <a:t>Acquired.all</a:t>
            </a:r>
            <a:r>
              <a:rPr lang="en-US" u="sng" dirty="0" smtClean="0"/>
              <a:t> </a:t>
            </a:r>
          </a:p>
          <a:p>
            <a:r>
              <a:rPr lang="en-US" sz="1200" b="0" i="0" u="none" strike="noStrike" kern="1200" dirty="0" smtClean="0">
                <a:solidFill>
                  <a:schemeClr val="tx1"/>
                </a:solidFill>
                <a:effectLst/>
                <a:latin typeface="+mn-lt"/>
                <a:ea typeface="+mn-ea"/>
                <a:cs typeface="+mn-cs"/>
              </a:rPr>
              <a:t>144_Prospective1.p.L755S, 252_Prospective1.p.V777L, 252_Prospective1.p.G727A, 074_Prospective1.p.R143G</a:t>
            </a:r>
            <a:r>
              <a:rPr lang="en-US" dirty="0" smtClean="0"/>
              <a:t> </a:t>
            </a:r>
          </a:p>
          <a:p>
            <a:r>
              <a:rPr lang="en-US" dirty="0" smtClean="0"/>
              <a:t>+315_T1. .p.V777L</a:t>
            </a:r>
          </a:p>
          <a:p>
            <a:endParaRPr lang="en-US" dirty="0" smtClean="0"/>
          </a:p>
          <a:p>
            <a:endParaRPr lang="en-US" dirty="0" smtClean="0"/>
          </a:p>
          <a:p>
            <a:r>
              <a:rPr lang="en-US" sz="1200" b="0" i="0" u="sng" strike="noStrike" kern="1200" dirty="0" err="1" smtClean="0">
                <a:solidFill>
                  <a:schemeClr val="tx1"/>
                </a:solidFill>
                <a:effectLst/>
                <a:latin typeface="+mn-lt"/>
                <a:ea typeface="+mn-ea"/>
                <a:cs typeface="+mn-cs"/>
              </a:rPr>
              <a:t>PreExisting</a:t>
            </a:r>
            <a:r>
              <a:rPr lang="en-US" u="sng" dirty="0" smtClean="0"/>
              <a:t> </a:t>
            </a:r>
          </a:p>
          <a:p>
            <a:r>
              <a:rPr lang="pl-PL" sz="1200" b="0" i="0" u="none" strike="noStrike" kern="1200" dirty="0" smtClean="0">
                <a:solidFill>
                  <a:schemeClr val="tx1"/>
                </a:solidFill>
                <a:effectLst/>
                <a:latin typeface="+mn-lt"/>
                <a:ea typeface="+mn-ea"/>
                <a:cs typeface="+mn-cs"/>
              </a:rPr>
              <a:t>316_T1.p.R1153L</a:t>
            </a:r>
            <a:r>
              <a:rPr lang="pl-PL" dirty="0" smtClean="0"/>
              <a:t> </a:t>
            </a:r>
          </a:p>
          <a:p>
            <a:endParaRPr lang="pl-PL" dirty="0" smtClean="0"/>
          </a:p>
          <a:p>
            <a:r>
              <a:rPr lang="pl-PL" sz="1200" b="0" i="0" u="sng" strike="noStrike" kern="1200" dirty="0" err="1" smtClean="0">
                <a:solidFill>
                  <a:schemeClr val="tx1"/>
                </a:solidFill>
                <a:effectLst/>
                <a:latin typeface="+mn-lt"/>
                <a:ea typeface="+mn-ea"/>
                <a:cs typeface="+mn-cs"/>
              </a:rPr>
              <a:t>NotPowered.Arc</a:t>
            </a:r>
            <a:r>
              <a:rPr lang="pl-PL" u="sng" dirty="0" smtClean="0"/>
              <a:t> </a:t>
            </a:r>
          </a:p>
          <a:p>
            <a:r>
              <a:rPr lang="nb-NO" sz="1200" b="0" i="0" u="none" strike="noStrike" kern="1200" dirty="0" smtClean="0">
                <a:solidFill>
                  <a:schemeClr val="tx1"/>
                </a:solidFill>
                <a:effectLst/>
                <a:latin typeface="+mn-lt"/>
                <a:ea typeface="+mn-ea"/>
                <a:cs typeface="+mn-cs"/>
              </a:rPr>
              <a:t>322_T1.p.S653C</a:t>
            </a:r>
            <a:r>
              <a:rPr lang="nb-NO" dirty="0" smtClean="0"/>
              <a:t> (40% </a:t>
            </a:r>
            <a:r>
              <a:rPr lang="nb-NO" dirty="0" err="1" smtClean="0"/>
              <a:t>power</a:t>
            </a:r>
            <a:r>
              <a:rPr lang="nb-NO" baseline="0" dirty="0" smtClean="0"/>
              <a:t> to </a:t>
            </a:r>
            <a:r>
              <a:rPr lang="nb-NO" baseline="0" dirty="0" err="1" smtClean="0"/>
              <a:t>detect</a:t>
            </a:r>
            <a:r>
              <a:rPr lang="nb-NO" baseline="0" dirty="0" smtClean="0"/>
              <a:t>. </a:t>
            </a:r>
            <a:r>
              <a:rPr lang="nb-NO" baseline="0" dirty="0" err="1" smtClean="0"/>
              <a:t>Very</a:t>
            </a:r>
            <a:r>
              <a:rPr lang="nb-NO" baseline="0" dirty="0" smtClean="0"/>
              <a:t> </a:t>
            </a:r>
            <a:r>
              <a:rPr lang="nb-NO" baseline="0" dirty="0" err="1" smtClean="0"/>
              <a:t>low</a:t>
            </a:r>
            <a:r>
              <a:rPr lang="nb-NO" dirty="0" smtClean="0"/>
              <a:t>)</a:t>
            </a:r>
          </a:p>
          <a:p>
            <a:r>
              <a:rPr lang="nb-NO" sz="1200" b="0" i="0" u="sng" strike="noStrike" kern="1200" dirty="0" err="1" smtClean="0">
                <a:solidFill>
                  <a:schemeClr val="tx1"/>
                </a:solidFill>
                <a:effectLst/>
                <a:latin typeface="+mn-lt"/>
                <a:ea typeface="+mn-ea"/>
                <a:cs typeface="+mn-cs"/>
              </a:rPr>
              <a:t>No.Arc</a:t>
            </a:r>
            <a:r>
              <a:rPr lang="nb-NO" u="sng" dirty="0" smtClean="0"/>
              <a:t> </a:t>
            </a:r>
          </a:p>
          <a:p>
            <a:r>
              <a:rPr lang="nb-NO" sz="1200" b="0" i="0" u="none" strike="noStrike" kern="1200" dirty="0" smtClean="0">
                <a:solidFill>
                  <a:schemeClr val="tx1"/>
                </a:solidFill>
                <a:effectLst/>
                <a:latin typeface="+mn-lt"/>
                <a:ea typeface="+mn-ea"/>
                <a:cs typeface="+mn-cs"/>
              </a:rPr>
              <a:t>319_T2.p.V777L, 348_T1.p.I628M, 349_T1.p.P1074L, 387_T1.p.L869R, 397_T1.p.L869R</a:t>
            </a:r>
            <a:r>
              <a:rPr lang="nb-NO" dirty="0" smtClean="0"/>
              <a:t> </a:t>
            </a:r>
            <a:endParaRPr lang="en-US" dirty="0" smtClean="0"/>
          </a:p>
        </p:txBody>
      </p:sp>
      <p:sp>
        <p:nvSpPr>
          <p:cNvPr id="4" name="Slide Number Placeholder 3"/>
          <p:cNvSpPr>
            <a:spLocks noGrp="1"/>
          </p:cNvSpPr>
          <p:nvPr>
            <p:ph type="sldNum" sz="quarter" idx="10"/>
          </p:nvPr>
        </p:nvSpPr>
        <p:spPr/>
        <p:txBody>
          <a:bodyPr/>
          <a:lstStyle/>
          <a:p>
            <a:fld id="{50EBABC2-AC59-0B45-B51A-99C8B61033B8}" type="slidenum">
              <a:rPr lang="en-US" smtClean="0"/>
              <a:pPr/>
              <a:t>24</a:t>
            </a:fld>
            <a:endParaRPr lang="en-US"/>
          </a:p>
        </p:txBody>
      </p:sp>
    </p:spTree>
    <p:extLst>
      <p:ext uri="{BB962C8B-B14F-4D97-AF65-F5344CB8AC3E}">
        <p14:creationId xmlns:p14="http://schemas.microsoft.com/office/powerpoint/2010/main" xmlns="" val="2001691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F768F6-8DC3-407B-95A4-5101AF4F5DD7}"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xmlns="" val="122801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F768F6-8DC3-407B-95A4-5101AF4F5DD7}"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xmlns="" val="124505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23900"/>
            <a:ext cx="6408738" cy="3605213"/>
          </a:xfrm>
          <a:prstGeom prst="rect">
            <a:avLst/>
          </a:prstGeom>
          <a:ln>
            <a:tailEnd type="arrow"/>
          </a:ln>
        </p:spPr>
      </p:sp>
      <p:sp>
        <p:nvSpPr>
          <p:cNvPr id="3" name="Notes Placeholder 2"/>
          <p:cNvSpPr>
            <a:spLocks noGrp="1"/>
          </p:cNvSpPr>
          <p:nvPr>
            <p:ph type="body" idx="1"/>
          </p:nvPr>
        </p:nvSpPr>
        <p:spPr>
          <a:xfrm>
            <a:off x="1243461" y="4340816"/>
            <a:ext cx="5410528" cy="4998130"/>
          </a:xfrm>
        </p:spPr>
        <p:txBody>
          <a:bodyPr/>
          <a:lstStyle/>
          <a:p>
            <a:pPr>
              <a:spcBef>
                <a:spcPts val="415"/>
              </a:spcBef>
            </a:pPr>
            <a:r>
              <a:rPr lang="en-US" sz="1000" b="1" dirty="0">
                <a:latin typeface="Arial" panose="020B0604020202020204" pitchFamily="34" charset="0"/>
                <a:cs typeface="Arial" panose="020B0604020202020204" pitchFamily="34" charset="0"/>
              </a:rPr>
              <a:t>CONVERGENCE ON CDK4/6</a:t>
            </a:r>
          </a:p>
          <a:p>
            <a:pPr marL="181926" indent="-181926">
              <a:spcBef>
                <a:spcPts val="415"/>
              </a:spcBef>
              <a:buFont typeface="Arial" panose="020B0604020202020204" pitchFamily="34" charset="0"/>
              <a:buChar char="•"/>
            </a:pPr>
            <a:r>
              <a:rPr lang="en-US" sz="1000" dirty="0">
                <a:latin typeface="Arial" panose="020B0604020202020204" pitchFamily="34" charset="0"/>
                <a:cs typeface="Arial" panose="020B0604020202020204" pitchFamily="34" charset="0"/>
              </a:rPr>
              <a:t>CDK4/6 and cyclin D are downstream of signaling pathways that lead to cellular proliferation</a:t>
            </a:r>
            <a:r>
              <a:rPr lang="en-US" sz="1000" baseline="30000" dirty="0">
                <a:latin typeface="Arial" panose="020B0604020202020204" pitchFamily="34" charset="0"/>
                <a:cs typeface="Arial" panose="020B0604020202020204" pitchFamily="34" charset="0"/>
              </a:rPr>
              <a:t>1</a:t>
            </a:r>
            <a:endParaRPr lang="en-US" sz="1000" dirty="0">
              <a:latin typeface="Arial" panose="020B0604020202020204" pitchFamily="34" charset="0"/>
              <a:cs typeface="Arial" panose="020B0604020202020204" pitchFamily="34" charset="0"/>
            </a:endParaRPr>
          </a:p>
          <a:p>
            <a:pPr marL="181926" indent="-181926">
              <a:spcBef>
                <a:spcPts val="415"/>
              </a:spcBef>
              <a:buFont typeface="Arial" panose="020B0604020202020204" pitchFamily="34" charset="0"/>
              <a:buChar char="•"/>
            </a:pPr>
            <a:r>
              <a:rPr lang="en-US" sz="1000" dirty="0">
                <a:latin typeface="Arial" panose="020B0604020202020204" pitchFamily="34" charset="0"/>
                <a:cs typeface="Arial" panose="020B0604020202020204" pitchFamily="34" charset="0"/>
              </a:rPr>
              <a:t>This image is a schematic representation of cyclin D1 and CDK4/6 and the key cellular players that this complex interacts with to affect cellular proliferation</a:t>
            </a:r>
            <a:r>
              <a:rPr lang="en-US" sz="1000" baseline="30000" dirty="0">
                <a:latin typeface="Arial" panose="020B0604020202020204" pitchFamily="34" charset="0"/>
                <a:cs typeface="Arial" panose="020B0604020202020204" pitchFamily="34" charset="0"/>
              </a:rPr>
              <a:t>2-4</a:t>
            </a:r>
          </a:p>
          <a:p>
            <a:pPr marL="181926" indent="-181926">
              <a:spcBef>
                <a:spcPts val="415"/>
              </a:spcBef>
              <a:buFont typeface="Arial" panose="020B0604020202020204" pitchFamily="34" charset="0"/>
              <a:buChar char="•"/>
            </a:pPr>
            <a:r>
              <a:rPr lang="en-US" sz="1000" dirty="0">
                <a:latin typeface="Arial" panose="020B0604020202020204" pitchFamily="34" charset="0"/>
                <a:cs typeface="Arial" panose="020B0604020202020204" pitchFamily="34" charset="0"/>
              </a:rPr>
              <a:t>The CDK4/6-cyclin D1 complex acts as the central node that processes the upstream cellular signaling and then emits the signal, which permits cell cycle progression</a:t>
            </a:r>
            <a:r>
              <a:rPr lang="en-US" sz="1000" baseline="30000" dirty="0">
                <a:latin typeface="Arial" panose="020B0604020202020204" pitchFamily="34" charset="0"/>
                <a:cs typeface="Arial" panose="020B0604020202020204" pitchFamily="34" charset="0"/>
              </a:rPr>
              <a:t>4,5</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REFERENCES</a:t>
            </a:r>
          </a:p>
          <a:p>
            <a:pPr marL="242568" indent="-242568">
              <a:buFont typeface="+mj-lt"/>
              <a:buAutoNum type="arabicPeriod"/>
            </a:pPr>
            <a:r>
              <a:rPr lang="en-US" sz="1000" dirty="0">
                <a:latin typeface="Arial" panose="020B0604020202020204" pitchFamily="34" charset="0"/>
                <a:ea typeface="ＭＳ Ｐゴシック"/>
                <a:cs typeface="Arial" panose="020B0604020202020204" pitchFamily="34" charset="0"/>
              </a:rPr>
              <a:t>IBRANCE</a:t>
            </a:r>
            <a:r>
              <a:rPr lang="en-US" sz="1000" baseline="30000" dirty="0">
                <a:latin typeface="Arial" panose="020B0604020202020204" pitchFamily="34" charset="0"/>
                <a:ea typeface="ＭＳ Ｐゴシック"/>
                <a:cs typeface="Arial" panose="020B0604020202020204" pitchFamily="34" charset="0"/>
              </a:rPr>
              <a:t>®</a:t>
            </a:r>
            <a:r>
              <a:rPr lang="en-US" sz="1000" dirty="0">
                <a:latin typeface="Arial" panose="020B0604020202020204" pitchFamily="34" charset="0"/>
                <a:ea typeface="ＭＳ Ｐゴシック"/>
                <a:cs typeface="Arial" panose="020B0604020202020204" pitchFamily="34" charset="0"/>
              </a:rPr>
              <a:t> Prescribing Information. New York, NY: Pfizer Inc; 2016</a:t>
            </a:r>
            <a:r>
              <a:rPr lang="en-US" sz="1000" dirty="0">
                <a:latin typeface="Arial" panose="020B0604020202020204" pitchFamily="34" charset="0"/>
                <a:cs typeface="Arial" panose="020B0604020202020204" pitchFamily="34" charset="0"/>
              </a:rPr>
              <a:t>. </a:t>
            </a:r>
          </a:p>
          <a:p>
            <a:pPr marL="242568" indent="-242568">
              <a:buFont typeface="+mj-lt"/>
              <a:buAutoNum type="arabicPeriod"/>
            </a:pPr>
            <a:r>
              <a:rPr lang="en-US" sz="1000" dirty="0">
                <a:latin typeface="Arial" panose="020B0604020202020204" pitchFamily="34" charset="0"/>
                <a:cs typeface="Arial" panose="020B0604020202020204" pitchFamily="34" charset="0"/>
              </a:rPr>
              <a:t>Osborne CK, Schiff R. Mechanisms of endocrine resistance in breast cancer. </a:t>
            </a:r>
            <a:r>
              <a:rPr lang="en-US" sz="1000" i="1" dirty="0">
                <a:latin typeface="Arial" panose="020B0604020202020204" pitchFamily="34" charset="0"/>
                <a:cs typeface="Arial" panose="020B0604020202020204" pitchFamily="34" charset="0"/>
              </a:rPr>
              <a:t>Annu Rev Med. </a:t>
            </a:r>
            <a:r>
              <a:rPr lang="en-US" sz="1000" dirty="0">
                <a:latin typeface="Arial" panose="020B0604020202020204" pitchFamily="34" charset="0"/>
                <a:cs typeface="Arial" panose="020B0604020202020204" pitchFamily="34" charset="0"/>
              </a:rPr>
              <a:t>2011;62:233-247.</a:t>
            </a:r>
          </a:p>
          <a:p>
            <a:pPr marL="242568" indent="-242568">
              <a:buFont typeface="+mj-lt"/>
              <a:buAutoNum type="arabicPeriod"/>
            </a:pPr>
            <a:r>
              <a:rPr lang="en-US" sz="1000" dirty="0">
                <a:latin typeface="Arial" panose="020B0604020202020204" pitchFamily="34" charset="0"/>
                <a:cs typeface="Arial" panose="020B0604020202020204" pitchFamily="34" charset="0"/>
              </a:rPr>
              <a:t>Baselga J. Targeting the phosphoinositide-3 (PI3) kinase pathway in breast cancer. </a:t>
            </a:r>
            <a:r>
              <a:rPr lang="en-US" sz="1000" i="1" dirty="0">
                <a:latin typeface="Arial" panose="020B0604020202020204" pitchFamily="34" charset="0"/>
                <a:cs typeface="Arial" panose="020B0604020202020204" pitchFamily="34" charset="0"/>
              </a:rPr>
              <a:t>Oncologist</a:t>
            </a:r>
            <a:r>
              <a:rPr lang="en-US" sz="1000" dirty="0">
                <a:latin typeface="Arial" panose="020B0604020202020204" pitchFamily="34" charset="0"/>
                <a:cs typeface="Arial" panose="020B0604020202020204" pitchFamily="34" charset="0"/>
              </a:rPr>
              <a:t>. 2011;16(suppl 1):12-19.</a:t>
            </a:r>
          </a:p>
          <a:p>
            <a:pPr marL="242568" indent="-242568">
              <a:buFont typeface="+mj-lt"/>
              <a:buAutoNum type="arabicPeriod"/>
            </a:pPr>
            <a:r>
              <a:rPr lang="da-DK" sz="1000" dirty="0">
                <a:latin typeface="Arial" panose="020B0604020202020204" pitchFamily="34" charset="0"/>
                <a:cs typeface="Arial" panose="020B0604020202020204" pitchFamily="34" charset="0"/>
              </a:rPr>
              <a:t>Asghar U, Witkiewicz AK, Turner NC, Knudsen ES. The history and future of targeting cyclin-dependent kinases in cancer therapy. </a:t>
            </a:r>
            <a:r>
              <a:rPr lang="da-DK" sz="1000" i="1" dirty="0">
                <a:latin typeface="Arial" panose="020B0604020202020204" pitchFamily="34" charset="0"/>
                <a:cs typeface="Arial" panose="020B0604020202020204" pitchFamily="34" charset="0"/>
              </a:rPr>
              <a:t>Nat Rev Drug Discov</a:t>
            </a:r>
            <a:r>
              <a:rPr lang="da-DK" sz="1000" dirty="0">
                <a:latin typeface="Arial" panose="020B0604020202020204" pitchFamily="34" charset="0"/>
                <a:cs typeface="Arial" panose="020B0604020202020204" pitchFamily="34" charset="0"/>
              </a:rPr>
              <a:t>. 2015;14(2):130-146.</a:t>
            </a:r>
            <a:endParaRPr lang="en-US" sz="1000" dirty="0">
              <a:latin typeface="Arial" panose="020B0604020202020204" pitchFamily="34" charset="0"/>
              <a:cs typeface="Arial" panose="020B0604020202020204" pitchFamily="34" charset="0"/>
            </a:endParaRPr>
          </a:p>
          <a:p>
            <a:pPr marL="242568" indent="-242568">
              <a:buAutoNum type="arabicPeriod"/>
            </a:pPr>
            <a:r>
              <a:rPr lang="en-US" sz="1000" dirty="0">
                <a:latin typeface="Arial" panose="020B0604020202020204" pitchFamily="34" charset="0"/>
                <a:cs typeface="Arial" panose="020B0604020202020204" pitchFamily="34" charset="0"/>
              </a:rPr>
              <a:t>Lange CA, Yee D. Killing the second messenger: targeting loss of cell cycle control in endocrine-resistant breast cancer. </a:t>
            </a:r>
            <a:r>
              <a:rPr lang="en-US" sz="1000" i="1" dirty="0">
                <a:latin typeface="Arial" panose="020B0604020202020204" pitchFamily="34" charset="0"/>
                <a:cs typeface="Arial" panose="020B0604020202020204" pitchFamily="34" charset="0"/>
              </a:rPr>
              <a:t>Endocr Relat Cancer. </a:t>
            </a:r>
            <a:r>
              <a:rPr lang="en-US" sz="1000" dirty="0">
                <a:latin typeface="Arial" panose="020B0604020202020204" pitchFamily="34" charset="0"/>
                <a:cs typeface="Arial" panose="020B0604020202020204" pitchFamily="34" charset="0"/>
              </a:rPr>
              <a:t>2011;18(4):C19-C24.</a:t>
            </a:r>
          </a:p>
          <a:p>
            <a:endParaRPr lang="en-US" sz="1000" b="1" i="1"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4214192" y="9426034"/>
            <a:ext cx="3101009" cy="175167"/>
          </a:xfrm>
        </p:spPr>
        <p:txBody>
          <a:bodyPr/>
          <a:lstStyle/>
          <a:p>
            <a:fld id="{732DD1F8-4F37-4882-A555-26F0D8CC5010}"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xmlns="" val="178117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36" tIns="45918" rIns="91836" bIns="45918"/>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4B6B63A2-A23F-414E-B45D-2FAADD31C6E0}" type="slidenum">
              <a:rPr lang="en-US" sz="1200">
                <a:solidFill>
                  <a:srgbClr val="000000"/>
                </a:solidFill>
                <a:latin typeface="Times New Roman" charset="0"/>
              </a:rPr>
              <a:pPr/>
              <a:t>32</a:t>
            </a:fld>
            <a:endParaRPr lang="en-US" sz="1200">
              <a:solidFill>
                <a:srgbClr val="000000"/>
              </a:solidFill>
              <a:latin typeface="Times New Roman" charset="0"/>
            </a:endParaRPr>
          </a:p>
        </p:txBody>
      </p:sp>
      <p:sp>
        <p:nvSpPr>
          <p:cNvPr id="38093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09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sz="1100">
                <a:latin typeface="Calibri" charset="0"/>
                <a:ea typeface="MS PGothic" charset="0"/>
              </a:rPr>
              <a:t>Notes</a:t>
            </a:r>
          </a:p>
          <a:p>
            <a:pPr eaLnBrk="1" hangingPunct="1">
              <a:lnSpc>
                <a:spcPct val="90000"/>
              </a:lnSpc>
              <a:buFontTx/>
              <a:buChar char="•"/>
            </a:pPr>
            <a:r>
              <a:rPr lang="en-US" sz="1100">
                <a:latin typeface="Calibri" charset="0"/>
                <a:ea typeface="MS PGothic" charset="0"/>
              </a:rPr>
              <a:t>PALOMA-1/TRIO-18 is an international, multicenter, open-label, randomized, phase 2 trial designed to assess the efficacy and tolerability of letrozole in combination with palbociclib versus letrozole alone in the first-line treatment of ER+/HER2- postmenopausal women with advanced breast cancer. </a:t>
            </a:r>
          </a:p>
          <a:p>
            <a:pPr eaLnBrk="1" hangingPunct="1">
              <a:lnSpc>
                <a:spcPct val="90000"/>
              </a:lnSpc>
              <a:buFontTx/>
              <a:buChar char="•"/>
            </a:pPr>
            <a:r>
              <a:rPr lang="en-US" sz="1100">
                <a:latin typeface="Calibri" charset="0"/>
                <a:ea typeface="MS PGothic" charset="0"/>
              </a:rPr>
              <a:t>The study consisted of 2 sequential cohorts. Cohort 1 enrolled patients selected based on classification of ER+/HER2-; Cohort 2 included additional biomarker criteria for enrollment: cyclin D1 (</a:t>
            </a:r>
            <a:r>
              <a:rPr lang="en-US" sz="1100" i="1">
                <a:latin typeface="Calibri" charset="0"/>
                <a:ea typeface="MS PGothic" charset="0"/>
              </a:rPr>
              <a:t>CCND1</a:t>
            </a:r>
            <a:r>
              <a:rPr lang="en-US" sz="1100">
                <a:latin typeface="Calibri" charset="0"/>
                <a:ea typeface="MS PGothic" charset="0"/>
              </a:rPr>
              <a:t>) gene amplification and/or loss of p16 (</a:t>
            </a:r>
            <a:r>
              <a:rPr lang="en-US" sz="1100" i="1">
                <a:latin typeface="Calibri" charset="0"/>
                <a:ea typeface="MS PGothic" charset="0"/>
              </a:rPr>
              <a:t>CDKN2A</a:t>
            </a:r>
            <a:r>
              <a:rPr lang="en-US" sz="1100">
                <a:latin typeface="Calibri" charset="0"/>
                <a:ea typeface="MS PGothic" charset="0"/>
              </a:rPr>
              <a:t>). </a:t>
            </a:r>
          </a:p>
          <a:p>
            <a:pPr eaLnBrk="1" hangingPunct="1">
              <a:lnSpc>
                <a:spcPct val="90000"/>
              </a:lnSpc>
              <a:buFontTx/>
              <a:buChar char="•"/>
            </a:pPr>
            <a:r>
              <a:rPr lang="en-US" sz="1100">
                <a:latin typeface="Calibri" charset="0"/>
                <a:ea typeface="MS PGothic" charset="0"/>
              </a:rPr>
              <a:t>Enrollment in Cohort 2 was halted (n=99) based on retrospective analysis of biomarkers from an unplanned interim analysis of Cohort 1 (based on 31 PFS events), which demonstrated clinically meaningful activity of the combination versus letrozole alone (HR: 0.35; 95% CI: 0.17–0.72; </a:t>
            </a:r>
            <a:r>
              <a:rPr lang="en-US" sz="1100" i="1">
                <a:latin typeface="Calibri" charset="0"/>
                <a:ea typeface="MS PGothic" charset="0"/>
              </a:rPr>
              <a:t>P</a:t>
            </a:r>
            <a:r>
              <a:rPr lang="en-US" sz="1100">
                <a:latin typeface="Calibri" charset="0"/>
                <a:ea typeface="MS PGothic" charset="0"/>
              </a:rPr>
              <a:t>=0.006). </a:t>
            </a:r>
          </a:p>
          <a:p>
            <a:pPr eaLnBrk="1" hangingPunct="1">
              <a:lnSpc>
                <a:spcPct val="90000"/>
              </a:lnSpc>
              <a:buFontTx/>
              <a:buChar char="•"/>
            </a:pPr>
            <a:r>
              <a:rPr lang="en-US" sz="1100">
                <a:latin typeface="Calibri" charset="0"/>
                <a:ea typeface="MS PGothic" charset="0"/>
              </a:rPr>
              <a:t>The final analysis reports results from both cohorts combined (Cohort 1, n=66; Cohort 2, n=99) and was performed when 95 PFS events accumulated.</a:t>
            </a:r>
          </a:p>
          <a:p>
            <a:pPr eaLnBrk="1" hangingPunct="1">
              <a:lnSpc>
                <a:spcPct val="90000"/>
              </a:lnSpc>
              <a:buFontTx/>
              <a:buChar char="•"/>
            </a:pPr>
            <a:r>
              <a:rPr lang="en-US" sz="1100">
                <a:latin typeface="Calibri" charset="0"/>
                <a:ea typeface="MS PGothic" charset="0"/>
              </a:rPr>
              <a:t>Patients were randomized 1:1 within each cohort to receive either letrozole 2.5 mg/day orally or letrozole 2.5 mg/day orally plus palbociclib 125 mg/day orally, given once daily for 3 weeks on treatment and 1 week off treatment over a 28-day cycle. </a:t>
            </a:r>
          </a:p>
          <a:p>
            <a:pPr eaLnBrk="1" hangingPunct="1">
              <a:lnSpc>
                <a:spcPct val="90000"/>
              </a:lnSpc>
              <a:buFontTx/>
              <a:buChar char="•"/>
            </a:pPr>
            <a:r>
              <a:rPr lang="en-US" sz="1100">
                <a:latin typeface="Calibri" charset="0"/>
                <a:ea typeface="MS PGothic" charset="0"/>
              </a:rPr>
              <a:t>Randomization was stratified by disease site (visceral, bone-only, or other) and disease-free interval (DFI&gt;12 months from the end of adjuvant treatment to disease recurrence or ≤12 months from the end of adjuvant treatment to disease recurrence or de novo presentation with advanced disease). </a:t>
            </a:r>
          </a:p>
        </p:txBody>
      </p:sp>
    </p:spTree>
    <p:extLst>
      <p:ext uri="{BB962C8B-B14F-4D97-AF65-F5344CB8AC3E}">
        <p14:creationId xmlns:p14="http://schemas.microsoft.com/office/powerpoint/2010/main" xmlns="" val="749437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36" tIns="45918" rIns="91836" bIns="45918" anchor="b"/>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fontAlgn="base">
              <a:spcBef>
                <a:spcPct val="0"/>
              </a:spcBef>
              <a:spcAft>
                <a:spcPct val="0"/>
              </a:spcAft>
            </a:pPr>
            <a:fld id="{CE8C5A9B-880E-8643-9855-F36F79C108CD}" type="slidenum">
              <a:rPr lang="en-US" sz="1300" smtClean="0">
                <a:solidFill>
                  <a:srgbClr val="000000"/>
                </a:solidFill>
                <a:latin typeface="Times New Roman" charset="0"/>
              </a:rPr>
              <a:pPr algn="r" defTabSz="914400" fontAlgn="base">
                <a:spcBef>
                  <a:spcPct val="0"/>
                </a:spcBef>
                <a:spcAft>
                  <a:spcPct val="0"/>
                </a:spcAft>
              </a:pPr>
              <a:t>33</a:t>
            </a:fld>
            <a:endParaRPr lang="en-US" sz="1300" smtClean="0">
              <a:solidFill>
                <a:srgbClr val="000000"/>
              </a:solidFill>
              <a:latin typeface="Times New Roman" charset="0"/>
            </a:endParaRPr>
          </a:p>
        </p:txBody>
      </p:sp>
      <p:sp>
        <p:nvSpPr>
          <p:cNvPr id="3829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29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Notes</a:t>
            </a:r>
          </a:p>
          <a:p>
            <a:pPr>
              <a:buFontTx/>
              <a:buChar char="•"/>
            </a:pPr>
            <a:r>
              <a:rPr lang="en-US">
                <a:latin typeface="Calibri" charset="0"/>
                <a:ea typeface="MS PGothic" charset="0"/>
              </a:rPr>
              <a:t>At the time of this analysis, median PFS was 20.2 months (95% CI, 13.8-27.5) for the palbociclib plus letrozole arm and 10.2 months (95% CI, 5.7-12.6) for the letrozole alone arm demonstrating a significant decrease in the risk of progression by the addition of palbociclib to letrozole (HR=0.488; 95% CI, 0.319 -0.748; 1-sided </a:t>
            </a:r>
            <a:r>
              <a:rPr lang="en-US" i="1">
                <a:latin typeface="Calibri" charset="0"/>
                <a:ea typeface="MS PGothic" charset="0"/>
              </a:rPr>
              <a:t>P</a:t>
            </a:r>
            <a:r>
              <a:rPr lang="en-US">
                <a:latin typeface="Calibri" charset="0"/>
                <a:ea typeface="MS PGothic" charset="0"/>
              </a:rPr>
              <a:t>=0.0004).</a:t>
            </a:r>
          </a:p>
        </p:txBody>
      </p:sp>
    </p:spTree>
    <p:extLst>
      <p:ext uri="{BB962C8B-B14F-4D97-AF65-F5344CB8AC3E}">
        <p14:creationId xmlns:p14="http://schemas.microsoft.com/office/powerpoint/2010/main" xmlns="" val="70092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014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ea typeface="MS PGothic" charset="0"/>
              </a:rPr>
              <a:t>Notes</a:t>
            </a:r>
          </a:p>
          <a:p>
            <a:pPr>
              <a:buFontTx/>
              <a:buChar char="•"/>
            </a:pPr>
            <a:r>
              <a:rPr lang="en-US">
                <a:latin typeface="Calibri" charset="0"/>
                <a:ea typeface="MS PGothic" charset="0"/>
              </a:rPr>
              <a:t>All adverse events, regardless of causality were collected and analyzed. The most common AEs reported for the combination arm were neutropenia, leukopenia, and fatigue. </a:t>
            </a:r>
          </a:p>
          <a:p>
            <a:pPr>
              <a:buFontTx/>
              <a:buChar char="•"/>
            </a:pPr>
            <a:r>
              <a:rPr lang="en-US">
                <a:latin typeface="Calibri" charset="0"/>
                <a:ea typeface="MS PGothic" charset="0"/>
              </a:rPr>
              <a:t>Despite the increase in all grades of neutropenia and leukopenia, no cases of neutropenic fever were reported. </a:t>
            </a:r>
          </a:p>
          <a:p>
            <a:pPr>
              <a:buFontTx/>
              <a:buChar char="•"/>
            </a:pPr>
            <a:r>
              <a:rPr lang="en-US">
                <a:latin typeface="Calibri" charset="0"/>
                <a:ea typeface="MS PGothic" charset="0"/>
              </a:rPr>
              <a:t>Other adverse events (all causality) that were increased in the palbociclib plus letrozole treatment arm included anemia (29 patients; 35%), nausea (21 patients; 25%), arthralgia (19 patients; 23%), and alopecia (18 patients; 22%), but these were all generally of low grade. Of these, anemia and alopecia were statistically different with 2-sided </a:t>
            </a:r>
            <a:r>
              <a:rPr lang="en-US" i="1">
                <a:latin typeface="Calibri" charset="0"/>
                <a:ea typeface="MS PGothic" charset="0"/>
              </a:rPr>
              <a:t>P</a:t>
            </a:r>
            <a:r>
              <a:rPr lang="en-US">
                <a:latin typeface="Calibri" charset="0"/>
                <a:ea typeface="MS PGothic" charset="0"/>
              </a:rPr>
              <a:t> values of </a:t>
            </a:r>
            <a:r>
              <a:rPr lang="en-US" i="1">
                <a:latin typeface="Calibri" charset="0"/>
                <a:ea typeface="MS PGothic" charset="0"/>
              </a:rPr>
              <a:t>P</a:t>
            </a:r>
            <a:r>
              <a:rPr lang="en-US">
                <a:latin typeface="Calibri" charset="0"/>
                <a:ea typeface="MS PGothic" charset="0"/>
              </a:rPr>
              <a:t>&lt;0.0001 and </a:t>
            </a:r>
            <a:r>
              <a:rPr lang="en-US" i="1">
                <a:latin typeface="Calibri" charset="0"/>
                <a:ea typeface="MS PGothic" charset="0"/>
              </a:rPr>
              <a:t>P</a:t>
            </a:r>
            <a:r>
              <a:rPr lang="en-US">
                <a:latin typeface="Calibri" charset="0"/>
                <a:ea typeface="MS PGothic" charset="0"/>
              </a:rPr>
              <a:t>=0.0002, respectively. </a:t>
            </a:r>
          </a:p>
          <a:p>
            <a:pPr>
              <a:buFontTx/>
              <a:buChar char="•"/>
            </a:pPr>
            <a:endParaRPr lang="en-GB">
              <a:latin typeface="Calibri" charset="0"/>
              <a:ea typeface="MS PGothic" charset="0"/>
            </a:endParaRPr>
          </a:p>
        </p:txBody>
      </p:sp>
    </p:spTree>
    <p:extLst>
      <p:ext uri="{BB962C8B-B14F-4D97-AF65-F5344CB8AC3E}">
        <p14:creationId xmlns:p14="http://schemas.microsoft.com/office/powerpoint/2010/main" xmlns="" val="1359645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PALOMA-1: Finn</a:t>
            </a:r>
            <a:r>
              <a:rPr lang="en-US" baseline="0" dirty="0" smtClean="0"/>
              <a:t> 2015 pg. 32/A paragraph 2 –</a:t>
            </a:r>
            <a:r>
              <a:rPr lang="en-US" b="1" baseline="0" dirty="0" smtClean="0"/>
              <a:t>Verified JVS 5/15/16</a:t>
            </a:r>
          </a:p>
          <a:p>
            <a:r>
              <a:rPr lang="en-US" baseline="0" dirty="0" smtClean="0"/>
              <a:t>PALOMA-2: </a:t>
            </a:r>
          </a:p>
          <a:p>
            <a:r>
              <a:rPr lang="en-US" sz="1200" kern="1200" baseline="0" dirty="0" smtClean="0">
                <a:solidFill>
                  <a:schemeClr val="tx1"/>
                </a:solidFill>
                <a:effectLst/>
                <a:latin typeface="+mn-lt"/>
                <a:ea typeface="ＭＳ Ｐゴシック" pitchFamily="80" charset="-128"/>
                <a:cs typeface="ＭＳ Ｐゴシック" pitchFamily="80" charset="-128"/>
              </a:rPr>
              <a:t>   </a:t>
            </a:r>
            <a:r>
              <a:rPr lang="en-US" sz="1200" kern="1200" dirty="0" smtClean="0">
                <a:solidFill>
                  <a:schemeClr val="tx1"/>
                </a:solidFill>
                <a:effectLst/>
                <a:latin typeface="+mn-lt"/>
                <a:ea typeface="ＭＳ Ｐゴシック" pitchFamily="80" charset="-128"/>
                <a:cs typeface="ＭＳ Ｐゴシック" pitchFamily="80" charset="-128"/>
              </a:rPr>
              <a:t>ITT Pop: Table 14.2.3.1.1 (</a:t>
            </a:r>
            <a:r>
              <a:rPr lang="en-US" sz="1200" kern="1200" dirty="0" err="1" smtClean="0">
                <a:solidFill>
                  <a:schemeClr val="tx1"/>
                </a:solidFill>
                <a:effectLst/>
                <a:latin typeface="+mn-lt"/>
                <a:ea typeface="ＭＳ Ｐゴシック" pitchFamily="80" charset="-128"/>
                <a:cs typeface="ＭＳ Ｐゴシック" pitchFamily="80" charset="-128"/>
              </a:rPr>
              <a:t>BOR_Confirmed</a:t>
            </a:r>
            <a:r>
              <a:rPr lang="en-US" sz="1200" kern="1200" dirty="0" smtClean="0">
                <a:solidFill>
                  <a:schemeClr val="tx1"/>
                </a:solidFill>
                <a:effectLst/>
                <a:latin typeface="+mn-lt"/>
                <a:ea typeface="ＭＳ Ｐゴシック" pitchFamily="80" charset="-128"/>
                <a:cs typeface="ＭＳ Ｐゴシック" pitchFamily="80" charset="-128"/>
              </a:rPr>
              <a:t> file); Table 14.2.5.1.1_conf_CBR – </a:t>
            </a:r>
            <a:r>
              <a:rPr lang="en-US" sz="1200" b="1" kern="1200" dirty="0" smtClean="0">
                <a:solidFill>
                  <a:schemeClr val="tx1"/>
                </a:solidFill>
                <a:effectLst/>
                <a:latin typeface="+mn-lt"/>
                <a:ea typeface="ＭＳ Ｐゴシック" pitchFamily="80" charset="-128"/>
                <a:cs typeface="ＭＳ Ｐゴシック" pitchFamily="80" charset="-128"/>
              </a:rPr>
              <a:t>Verified JVS 5/15/16</a:t>
            </a:r>
          </a:p>
          <a:p>
            <a:r>
              <a:rPr lang="en-US" dirty="0" smtClean="0"/>
              <a:t>   </a:t>
            </a:r>
            <a:r>
              <a:rPr lang="en-US" dirty="0" err="1" smtClean="0"/>
              <a:t>MesDis</a:t>
            </a:r>
            <a:r>
              <a:rPr lang="en-US" dirty="0" smtClean="0"/>
              <a:t>: </a:t>
            </a:r>
            <a:r>
              <a:rPr lang="en-US" sz="1200" kern="1200" dirty="0" smtClean="0">
                <a:solidFill>
                  <a:schemeClr val="tx1"/>
                </a:solidFill>
                <a:effectLst/>
                <a:latin typeface="+mn-lt"/>
                <a:ea typeface="ＭＳ Ｐゴシック" pitchFamily="80" charset="-128"/>
                <a:cs typeface="ＭＳ Ｐゴシック" pitchFamily="80" charset="-128"/>
              </a:rPr>
              <a:t>Table 14.2.3.2.1_conf_Meas.DisBOR -</a:t>
            </a:r>
            <a:r>
              <a:rPr lang="en-US" sz="1200" b="1" kern="1200" dirty="0" smtClean="0">
                <a:solidFill>
                  <a:schemeClr val="tx1"/>
                </a:solidFill>
                <a:effectLst/>
                <a:latin typeface="+mn-lt"/>
                <a:ea typeface="ＭＳ Ｐゴシック" pitchFamily="80" charset="-128"/>
                <a:cs typeface="ＭＳ Ｐゴシック" pitchFamily="80" charset="-128"/>
              </a:rPr>
              <a:t>Verified OR but not CBR JVS 5/15/16</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PALOMA-3: Cristofanilli 2016  pg.</a:t>
            </a:r>
            <a:r>
              <a:rPr lang="en-US" baseline="0" dirty="0" smtClean="0"/>
              <a:t> 8 Table – </a:t>
            </a:r>
            <a:r>
              <a:rPr lang="en-US" sz="1200" b="1" kern="1200" dirty="0" smtClean="0">
                <a:solidFill>
                  <a:schemeClr val="tx1"/>
                </a:solidFill>
                <a:effectLst/>
                <a:latin typeface="+mn-lt"/>
                <a:ea typeface="ＭＳ Ｐゴシック" pitchFamily="80" charset="-128"/>
                <a:cs typeface="ＭＳ Ｐゴシック" pitchFamily="80" charset="-128"/>
              </a:rPr>
              <a:t>Verified JVS 5/15/16</a:t>
            </a:r>
          </a:p>
          <a:p>
            <a:endParaRPr lang="en-US" b="1" dirty="0"/>
          </a:p>
        </p:txBody>
      </p:sp>
      <p:sp>
        <p:nvSpPr>
          <p:cNvPr id="4" name="Slide Number Placeholder 3"/>
          <p:cNvSpPr>
            <a:spLocks noGrp="1"/>
          </p:cNvSpPr>
          <p:nvPr>
            <p:ph type="sldNum" sz="quarter" idx="10"/>
          </p:nvPr>
        </p:nvSpPr>
        <p:spPr/>
        <p:txBody>
          <a:bodyPr/>
          <a:lstStyle/>
          <a:p>
            <a:fld id="{09E249F7-7F5E-4D28-A186-D37CB1834D48}" type="slidenum">
              <a:rPr lang="en-US" smtClean="0">
                <a:solidFill>
                  <a:prstClr val="black"/>
                </a:solidFill>
                <a:latin typeface="Calibri"/>
              </a:rPr>
              <a:pPr/>
              <a:t>35</a:t>
            </a:fld>
            <a:endParaRPr lang="en-US" dirty="0">
              <a:solidFill>
                <a:prstClr val="black"/>
              </a:solidFill>
              <a:latin typeface="Calibri"/>
            </a:endParaRPr>
          </a:p>
        </p:txBody>
      </p:sp>
      <p:sp>
        <p:nvSpPr>
          <p:cNvPr id="5" name="TextBox 4"/>
          <p:cNvSpPr txBox="1"/>
          <p:nvPr/>
        </p:nvSpPr>
        <p:spPr>
          <a:xfrm>
            <a:off x="5659573" y="2059307"/>
            <a:ext cx="1196840" cy="553998"/>
          </a:xfrm>
          <a:prstGeom prst="rect">
            <a:avLst/>
          </a:prstGeom>
          <a:noFill/>
          <a:ln>
            <a:solidFill>
              <a:schemeClr val="tx1"/>
            </a:solidFill>
          </a:ln>
        </p:spPr>
        <p:txBody>
          <a:bodyPr wrap="square" rtlCol="0">
            <a:spAutoFit/>
          </a:bodyPr>
          <a:lstStyle/>
          <a:p>
            <a:pPr defTabSz="457200" fontAlgn="base">
              <a:spcBef>
                <a:spcPct val="0"/>
              </a:spcBef>
              <a:spcAft>
                <a:spcPct val="0"/>
              </a:spcAft>
            </a:pPr>
            <a:r>
              <a:rPr lang="en-US" sz="1000" dirty="0">
                <a:solidFill>
                  <a:prstClr val="black"/>
                </a:solidFill>
                <a:latin typeface="Arial" charset="0"/>
                <a:ea typeface="ＭＳ Ｐゴシック" charset="0"/>
              </a:rPr>
              <a:t>Turner et al 2015/p1/Summary/Methods</a:t>
            </a:r>
          </a:p>
        </p:txBody>
      </p:sp>
      <p:sp>
        <p:nvSpPr>
          <p:cNvPr id="6" name="Left Brace 5"/>
          <p:cNvSpPr/>
          <p:nvPr/>
        </p:nvSpPr>
        <p:spPr>
          <a:xfrm>
            <a:off x="2450168" y="2013526"/>
            <a:ext cx="257727" cy="14934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dirty="0">
              <a:solidFill>
                <a:prstClr val="black"/>
              </a:solidFill>
              <a:latin typeface="Calibri"/>
            </a:endParaRPr>
          </a:p>
        </p:txBody>
      </p:sp>
      <p:sp>
        <p:nvSpPr>
          <p:cNvPr id="7" name="TextBox 6"/>
          <p:cNvSpPr txBox="1"/>
          <p:nvPr/>
        </p:nvSpPr>
        <p:spPr>
          <a:xfrm>
            <a:off x="28244" y="3388579"/>
            <a:ext cx="1196840" cy="553998"/>
          </a:xfrm>
          <a:prstGeom prst="rect">
            <a:avLst/>
          </a:prstGeom>
          <a:noFill/>
          <a:ln>
            <a:solidFill>
              <a:schemeClr val="tx1"/>
            </a:solidFill>
          </a:ln>
        </p:spPr>
        <p:txBody>
          <a:bodyPr wrap="square" rtlCol="0">
            <a:spAutoFit/>
          </a:bodyPr>
          <a:lstStyle/>
          <a:p>
            <a:pPr defTabSz="457200" fontAlgn="base">
              <a:spcBef>
                <a:spcPct val="0"/>
              </a:spcBef>
              <a:spcAft>
                <a:spcPct val="0"/>
              </a:spcAft>
            </a:pPr>
            <a:r>
              <a:rPr lang="en-US" sz="1000" dirty="0">
                <a:solidFill>
                  <a:prstClr val="black"/>
                </a:solidFill>
                <a:latin typeface="Arial" charset="0"/>
                <a:ea typeface="ＭＳ Ｐゴシック" charset="0"/>
              </a:rPr>
              <a:t>Finn et al 2015/p1/Summary/Findings</a:t>
            </a:r>
          </a:p>
        </p:txBody>
      </p:sp>
      <p:sp>
        <p:nvSpPr>
          <p:cNvPr id="8" name="Left Brace 7"/>
          <p:cNvSpPr/>
          <p:nvPr/>
        </p:nvSpPr>
        <p:spPr>
          <a:xfrm>
            <a:off x="2478411" y="3483829"/>
            <a:ext cx="201239" cy="314992"/>
          </a:xfrm>
          <a:prstGeom prst="leftBrace">
            <a:avLst>
              <a:gd name="adj1" fmla="val 9307"/>
              <a:gd name="adj2" fmla="val 5224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dirty="0">
              <a:solidFill>
                <a:prstClr val="black"/>
              </a:solidFill>
              <a:latin typeface="Calibri"/>
            </a:endParaRPr>
          </a:p>
        </p:txBody>
      </p:sp>
      <p:sp>
        <p:nvSpPr>
          <p:cNvPr id="9" name="TextBox 8"/>
          <p:cNvSpPr txBox="1"/>
          <p:nvPr/>
        </p:nvSpPr>
        <p:spPr>
          <a:xfrm>
            <a:off x="101502" y="2605101"/>
            <a:ext cx="1196840" cy="553998"/>
          </a:xfrm>
          <a:prstGeom prst="rect">
            <a:avLst/>
          </a:prstGeom>
          <a:noFill/>
          <a:ln>
            <a:solidFill>
              <a:schemeClr val="tx1"/>
            </a:solidFill>
          </a:ln>
        </p:spPr>
        <p:txBody>
          <a:bodyPr wrap="square" rtlCol="0">
            <a:spAutoFit/>
          </a:bodyPr>
          <a:lstStyle/>
          <a:p>
            <a:pPr defTabSz="457200" fontAlgn="base">
              <a:spcBef>
                <a:spcPct val="0"/>
              </a:spcBef>
              <a:spcAft>
                <a:spcPct val="0"/>
              </a:spcAft>
            </a:pPr>
            <a:r>
              <a:rPr lang="en-US" sz="1000" dirty="0">
                <a:solidFill>
                  <a:prstClr val="black"/>
                </a:solidFill>
                <a:latin typeface="Arial" charset="0"/>
                <a:ea typeface="ＭＳ Ｐゴシック" charset="0"/>
              </a:rPr>
              <a:t>Finn et al 2015/p1/Summary/Methods</a:t>
            </a:r>
          </a:p>
        </p:txBody>
      </p:sp>
      <p:cxnSp>
        <p:nvCxnSpPr>
          <p:cNvPr id="10" name="Straight Connector 9"/>
          <p:cNvCxnSpPr>
            <a:stCxn id="6" idx="1"/>
            <a:endCxn id="9" idx="3"/>
          </p:cNvCxnSpPr>
          <p:nvPr/>
        </p:nvCxnSpPr>
        <p:spPr>
          <a:xfrm flipH="1">
            <a:off x="1298342" y="2760227"/>
            <a:ext cx="1151826" cy="121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 idx="3"/>
          </p:cNvCxnSpPr>
          <p:nvPr/>
        </p:nvCxnSpPr>
        <p:spPr>
          <a:xfrm flipH="1">
            <a:off x="1225084" y="3651294"/>
            <a:ext cx="1225084" cy="14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a:off x="5218081" y="2013526"/>
            <a:ext cx="56489" cy="147030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dirty="0">
              <a:solidFill>
                <a:prstClr val="black"/>
              </a:solidFill>
              <a:latin typeface="Calibri"/>
            </a:endParaRPr>
          </a:p>
        </p:txBody>
      </p:sp>
      <p:sp>
        <p:nvSpPr>
          <p:cNvPr id="13" name="TextBox 12"/>
          <p:cNvSpPr txBox="1"/>
          <p:nvPr/>
        </p:nvSpPr>
        <p:spPr>
          <a:xfrm>
            <a:off x="5632916" y="3439338"/>
            <a:ext cx="1196840" cy="553998"/>
          </a:xfrm>
          <a:prstGeom prst="rect">
            <a:avLst/>
          </a:prstGeom>
          <a:noFill/>
          <a:ln>
            <a:solidFill>
              <a:schemeClr val="tx1"/>
            </a:solidFill>
          </a:ln>
        </p:spPr>
        <p:txBody>
          <a:bodyPr wrap="square" rtlCol="0">
            <a:spAutoFit/>
          </a:bodyPr>
          <a:lstStyle/>
          <a:p>
            <a:pPr defTabSz="457200" fontAlgn="base">
              <a:spcBef>
                <a:spcPct val="0"/>
              </a:spcBef>
              <a:spcAft>
                <a:spcPct val="0"/>
              </a:spcAft>
            </a:pPr>
            <a:r>
              <a:rPr lang="en-US" sz="1000" dirty="0">
                <a:solidFill>
                  <a:prstClr val="black"/>
                </a:solidFill>
                <a:latin typeface="Arial" charset="0"/>
                <a:ea typeface="ＭＳ Ｐゴシック" charset="0"/>
              </a:rPr>
              <a:t>Turner et al 2015/p1/Summary/Results</a:t>
            </a:r>
          </a:p>
        </p:txBody>
      </p:sp>
      <p:sp>
        <p:nvSpPr>
          <p:cNvPr id="14" name="Right Brace 13"/>
          <p:cNvSpPr/>
          <p:nvPr/>
        </p:nvSpPr>
        <p:spPr>
          <a:xfrm>
            <a:off x="5212785" y="3483829"/>
            <a:ext cx="61785" cy="31255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dirty="0">
              <a:solidFill>
                <a:prstClr val="black"/>
              </a:solidFill>
              <a:latin typeface="Calibri"/>
            </a:endParaRPr>
          </a:p>
        </p:txBody>
      </p:sp>
      <p:cxnSp>
        <p:nvCxnSpPr>
          <p:cNvPr id="15" name="Straight Connector 14"/>
          <p:cNvCxnSpPr>
            <a:stCxn id="5" idx="1"/>
          </p:cNvCxnSpPr>
          <p:nvPr/>
        </p:nvCxnSpPr>
        <p:spPr>
          <a:xfrm flipH="1">
            <a:off x="5309875" y="2336306"/>
            <a:ext cx="349698" cy="412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1"/>
          </p:cNvCxnSpPr>
          <p:nvPr/>
        </p:nvCxnSpPr>
        <p:spPr>
          <a:xfrm flipH="1" flipV="1">
            <a:off x="5287809" y="3640104"/>
            <a:ext cx="345107" cy="762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0004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Section break/subtitle slide</a:t>
            </a:r>
            <a:endParaRPr lang="en-US" dirty="0"/>
          </a:p>
        </p:txBody>
      </p:sp>
      <p:sp>
        <p:nvSpPr>
          <p:cNvPr id="4" name="Slide Number Placeholder 3"/>
          <p:cNvSpPr>
            <a:spLocks noGrp="1"/>
          </p:cNvSpPr>
          <p:nvPr>
            <p:ph type="sldNum" sz="quarter" idx="10"/>
          </p:nvPr>
        </p:nvSpPr>
        <p:spPr/>
        <p:txBody>
          <a:bodyPr/>
          <a:lstStyle/>
          <a:p>
            <a:pPr>
              <a:defRPr/>
            </a:pPr>
            <a:fld id="{A2E2C7C1-E6CD-4F2F-BEB3-51D095CC073F}" type="slidenum">
              <a:rPr lang="en-US" smtClean="0"/>
              <a:pPr>
                <a:defRPr/>
              </a:pPr>
              <a:t>2</a:t>
            </a:fld>
            <a:endParaRPr lang="en-US" dirty="0"/>
          </a:p>
        </p:txBody>
      </p:sp>
    </p:spTree>
    <p:extLst>
      <p:ext uri="{BB962C8B-B14F-4D97-AF65-F5344CB8AC3E}">
        <p14:creationId xmlns:p14="http://schemas.microsoft.com/office/powerpoint/2010/main" xmlns="" val="75852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39FF62A-9CEE-FA4E-B8C1-994651CFFA46}" type="slidenum">
              <a:rPr lang="en-US"/>
              <a:pPr>
                <a:defRPr/>
              </a:pPr>
              <a:t>38</a:t>
            </a:fld>
            <a:endParaRPr lang="en-US"/>
          </a:p>
        </p:txBody>
      </p:sp>
      <p:sp>
        <p:nvSpPr>
          <p:cNvPr id="4097" name="Text Box 1"/>
          <p:cNvSpPr txBox="1">
            <a:spLocks noGrp="1" noRot="1" noChangeAspect="1" noChangeArrowheads="1"/>
          </p:cNvSpPr>
          <p:nvPr>
            <p:ph type="sldImg"/>
          </p:nvPr>
        </p:nvSpPr>
        <p:spPr>
          <a:xfrm>
            <a:off x="290513" y="641350"/>
            <a:ext cx="5624512" cy="31638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20527" y="4009159"/>
            <a:ext cx="4965606" cy="379845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tIns="7915"/>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defRPr/>
            </a:pPr>
            <a:r>
              <a:rPr lang="en-US" sz="900">
                <a:latin typeface="Arial Unicode MS" charset="0"/>
                <a:cs typeface="Arial Unicode MS" charset="0"/>
              </a:rPr>
              <a:t>Figure 1. Kaplan–Meier Analysis of Progression-free Survival. After 18 months, the progression-free survival rate was 63.0% (95% CI, 54.6 to 70.3) in the ribociclib group and 42.2% (95% CI, 34.8 to 49.5) in the placebo group. The median duration of progression-free survival was not reached in the ribociclib group and was 14.7 months in the placebo group.</a:t>
            </a:r>
          </a:p>
        </p:txBody>
      </p:sp>
    </p:spTree>
    <p:extLst>
      <p:ext uri="{BB962C8B-B14F-4D97-AF65-F5344CB8AC3E}">
        <p14:creationId xmlns:p14="http://schemas.microsoft.com/office/powerpoint/2010/main" xmlns="" val="962694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A68D2889-CE95-3244-B23D-8AADCFC15239}" type="slidenum">
              <a:rPr lang="en-US"/>
              <a:pPr>
                <a:defRPr/>
              </a:pPr>
              <a:t>39</a:t>
            </a:fld>
            <a:endParaRPr lang="en-US"/>
          </a:p>
        </p:txBody>
      </p:sp>
      <p:sp>
        <p:nvSpPr>
          <p:cNvPr id="4097" name="Text Box 1"/>
          <p:cNvSpPr txBox="1">
            <a:spLocks noGrp="1" noRot="1" noChangeAspect="1" noChangeArrowheads="1"/>
          </p:cNvSpPr>
          <p:nvPr>
            <p:ph type="sldImg"/>
          </p:nvPr>
        </p:nvSpPr>
        <p:spPr>
          <a:xfrm>
            <a:off x="290513" y="641350"/>
            <a:ext cx="5624512" cy="31638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20527" y="4009159"/>
            <a:ext cx="4965606" cy="379845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tIns="15830" anchor="ctr"/>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marL="193749" indent="-192324">
              <a:lnSpc>
                <a:spcPct val="93000"/>
              </a:lnSpc>
              <a:spcBef>
                <a:spcPct val="0"/>
              </a:spcBef>
              <a:defRPr/>
            </a:pPr>
            <a:endParaRPr lang="en-US" sz="1800">
              <a:latin typeface="Arial" charset="0"/>
              <a:cs typeface="IPAMincho" charset="0"/>
            </a:endParaRPr>
          </a:p>
        </p:txBody>
      </p:sp>
    </p:spTree>
    <p:extLst>
      <p:ext uri="{BB962C8B-B14F-4D97-AF65-F5344CB8AC3E}">
        <p14:creationId xmlns:p14="http://schemas.microsoft.com/office/powerpoint/2010/main" xmlns="" val="86535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5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35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B419ECA-FC78-426A-A0FD-DBEBFA606F02}" type="slidenum">
              <a:rPr lang="en-US" altLang="en-US">
                <a:solidFill>
                  <a:prstClr val="black"/>
                </a:solidFill>
                <a:latin typeface="Calibri" pitchFamily="34" charset="0"/>
              </a:rPr>
              <a:pPr/>
              <a:t>40</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xmlns="" val="177748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65887" lvl="1"/>
            <a:r>
              <a:rPr lang="en-US" sz="1400" u="sng" dirty="0"/>
              <a:t>The study schema is shown here:</a:t>
            </a:r>
          </a:p>
          <a:p>
            <a:pPr marL="308553" lvl="0" indent="-291179">
              <a:buFont typeface="Arial" panose="020B0604020202020204" pitchFamily="34" charset="0"/>
              <a:buChar char="•"/>
            </a:pPr>
            <a:r>
              <a:rPr lang="en-US" sz="1400" dirty="0"/>
              <a:t>Patients were stratified by ECOG performance status, presence of measurable disease, and prior chemotherapy status</a:t>
            </a:r>
          </a:p>
          <a:p>
            <a:pPr marL="308553" lvl="0" indent="-291179">
              <a:buFont typeface="Arial" panose="020B0604020202020204" pitchFamily="34" charset="0"/>
              <a:buChar char="•"/>
            </a:pPr>
            <a:r>
              <a:rPr lang="en-US" sz="1400" dirty="0"/>
              <a:t>They were then randomized </a:t>
            </a:r>
            <a:r>
              <a:rPr lang="en-US" sz="1400" dirty="0" smtClean="0"/>
              <a:t>1:1 for </a:t>
            </a:r>
            <a:r>
              <a:rPr lang="en-US" sz="1400" dirty="0"/>
              <a:t>treatment with high dose </a:t>
            </a:r>
            <a:r>
              <a:rPr lang="en-US" sz="1400" dirty="0" err="1"/>
              <a:t>fulvestrant</a:t>
            </a:r>
            <a:r>
              <a:rPr lang="en-US" sz="1400" dirty="0"/>
              <a:t> with </a:t>
            </a:r>
            <a:r>
              <a:rPr lang="en-US" sz="1400" dirty="0" smtClean="0"/>
              <a:t>either</a:t>
            </a:r>
            <a:r>
              <a:rPr lang="en-US" sz="1400" baseline="0" dirty="0" smtClean="0"/>
              <a:t> </a:t>
            </a:r>
            <a:r>
              <a:rPr lang="en-US" sz="1400" dirty="0" smtClean="0"/>
              <a:t>everolimus </a:t>
            </a:r>
            <a:r>
              <a:rPr lang="en-US" sz="1400" i="1" dirty="0"/>
              <a:t>or</a:t>
            </a:r>
            <a:r>
              <a:rPr lang="en-US" sz="1400" dirty="0"/>
              <a:t> </a:t>
            </a:r>
            <a:r>
              <a:rPr lang="en-US" sz="1400" dirty="0" smtClean="0"/>
              <a:t> matching </a:t>
            </a:r>
            <a:r>
              <a:rPr lang="en-US" sz="1400" dirty="0"/>
              <a:t>placebo</a:t>
            </a:r>
          </a:p>
          <a:p>
            <a:pPr marL="174708" indent="-174708">
              <a:buFont typeface="Arial" panose="020B0604020202020204" pitchFamily="34" charset="0"/>
              <a:buChar char="•"/>
            </a:pPr>
            <a:r>
              <a:rPr lang="en-US" sz="1400" dirty="0"/>
              <a:t>In the </a:t>
            </a:r>
            <a:r>
              <a:rPr lang="en-US" sz="1400" b="1" dirty="0"/>
              <a:t>induction phase </a:t>
            </a:r>
            <a:r>
              <a:rPr lang="en-US" sz="1400" dirty="0"/>
              <a:t>patients received their assigned treatments until evidence of </a:t>
            </a:r>
            <a:r>
              <a:rPr lang="en-US" sz="1400" dirty="0" smtClean="0"/>
              <a:t>POD</a:t>
            </a:r>
            <a:r>
              <a:rPr lang="en-US" sz="1400" baseline="0" dirty="0" smtClean="0"/>
              <a:t> </a:t>
            </a:r>
            <a:r>
              <a:rPr lang="en-US" sz="1400" i="1" baseline="0" dirty="0" smtClean="0"/>
              <a:t>or </a:t>
            </a:r>
            <a:r>
              <a:rPr lang="en-US" sz="1400" dirty="0" smtClean="0"/>
              <a:t>unacceptable toxicity, </a:t>
            </a:r>
            <a:r>
              <a:rPr lang="en-US" sz="1400" dirty="0"/>
              <a:t>for a maximum of 12 cycles (48 weeks)</a:t>
            </a:r>
          </a:p>
          <a:p>
            <a:pPr marL="174708" indent="-174708">
              <a:buFont typeface="Arial" panose="020B0604020202020204" pitchFamily="34" charset="0"/>
              <a:buChar char="•"/>
            </a:pPr>
            <a:r>
              <a:rPr lang="en-US" sz="1400" dirty="0"/>
              <a:t>Patients  who did not experience </a:t>
            </a:r>
            <a:r>
              <a:rPr lang="en-US" sz="1400" dirty="0" smtClean="0"/>
              <a:t>Progression </a:t>
            </a:r>
            <a:r>
              <a:rPr lang="en-US" sz="1400" i="1" dirty="0" smtClean="0"/>
              <a:t>or </a:t>
            </a:r>
            <a:r>
              <a:rPr lang="en-US" sz="1400" dirty="0" smtClean="0"/>
              <a:t>unacceptable </a:t>
            </a:r>
            <a:r>
              <a:rPr lang="en-US" sz="1400" dirty="0"/>
              <a:t>toxicity were </a:t>
            </a:r>
            <a:r>
              <a:rPr lang="en-US" sz="1400" dirty="0" smtClean="0"/>
              <a:t>un-blinded </a:t>
            </a:r>
            <a:r>
              <a:rPr lang="en-US" sz="1400" dirty="0"/>
              <a:t>and allowed to proceed to the </a:t>
            </a:r>
            <a:r>
              <a:rPr lang="en-US" sz="1400" b="1" dirty="0"/>
              <a:t>continuation phase </a:t>
            </a:r>
            <a:r>
              <a:rPr lang="en-US" sz="1400" dirty="0"/>
              <a:t>of the study </a:t>
            </a:r>
            <a:r>
              <a:rPr lang="en-US" sz="1400" dirty="0" smtClean="0"/>
              <a:t>and</a:t>
            </a:r>
            <a:r>
              <a:rPr lang="en-US" sz="1400" baseline="0" dirty="0" smtClean="0"/>
              <a:t> remain on </a:t>
            </a:r>
            <a:r>
              <a:rPr lang="en-US" sz="1400" dirty="0" err="1" smtClean="0"/>
              <a:t>fulvestrant</a:t>
            </a:r>
            <a:r>
              <a:rPr lang="en-US" sz="1400" dirty="0" smtClean="0"/>
              <a:t> </a:t>
            </a:r>
            <a:r>
              <a:rPr lang="en-US" sz="1400" i="1" dirty="0" smtClean="0"/>
              <a:t>with</a:t>
            </a:r>
            <a:r>
              <a:rPr lang="en-US" sz="1400" i="1" baseline="0" dirty="0" smtClean="0"/>
              <a:t> or without</a:t>
            </a:r>
            <a:r>
              <a:rPr lang="en-US" sz="1400" i="1" dirty="0" smtClean="0"/>
              <a:t> </a:t>
            </a:r>
            <a:r>
              <a:rPr lang="en-US" sz="1400" dirty="0"/>
              <a:t>everolimus </a:t>
            </a:r>
          </a:p>
          <a:p>
            <a:pPr marL="174708" indent="-174708">
              <a:buFont typeface="Arial" panose="020B0604020202020204" pitchFamily="34" charset="0"/>
              <a:buChar char="•"/>
            </a:pPr>
            <a:r>
              <a:rPr lang="en-US" sz="1400" dirty="0"/>
              <a:t>Tumor measurements were performed every 12 </a:t>
            </a:r>
            <a:r>
              <a:rPr lang="en-US" sz="1400" dirty="0" smtClean="0"/>
              <a:t>weeks</a:t>
            </a:r>
          </a:p>
          <a:p>
            <a:pPr marL="174708" indent="-174708">
              <a:buFont typeface="Arial" panose="020B0604020202020204" pitchFamily="34" charset="0"/>
              <a:buChar char="•"/>
            </a:pPr>
            <a:r>
              <a:rPr lang="en-US" sz="1400" dirty="0" smtClean="0">
                <a:solidFill>
                  <a:schemeClr val="accent3">
                    <a:lumMod val="20000"/>
                    <a:lumOff val="80000"/>
                  </a:schemeClr>
                </a:solidFill>
              </a:rPr>
              <a:t>Of </a:t>
            </a:r>
            <a:r>
              <a:rPr lang="en-US" sz="1400" dirty="0">
                <a:solidFill>
                  <a:schemeClr val="accent3">
                    <a:lumMod val="20000"/>
                    <a:lumOff val="80000"/>
                  </a:schemeClr>
                </a:solidFill>
              </a:rPr>
              <a:t>note, Corticosteroid mouthwash prophylaxis was not used </a:t>
            </a:r>
          </a:p>
          <a:p>
            <a:pPr marL="1688840" lvl="3" indent="-2911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595A14A-C47E-439B-BCBB-55D7ED52826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1648653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sz="1400" u="sng" dirty="0" smtClean="0"/>
              <a:t>Here we see the Kaplan-Meier curve of progression free survival</a:t>
            </a:r>
            <a:r>
              <a:rPr lang="en-US" sz="1400" u="sng" baseline="0" dirty="0" smtClean="0"/>
              <a:t> the primary study endpoint</a:t>
            </a:r>
            <a:endParaRPr lang="en-US" sz="1400" u="sng" dirty="0" smtClean="0"/>
          </a:p>
          <a:p>
            <a:pPr marL="285750" indent="-285750">
              <a:buFont typeface="Arial"/>
              <a:buChar char="•"/>
            </a:pPr>
            <a:r>
              <a:rPr lang="en-US" sz="1400" dirty="0" smtClean="0"/>
              <a:t>There</a:t>
            </a:r>
            <a:r>
              <a:rPr lang="en-US" sz="1400" baseline="0" dirty="0" smtClean="0"/>
              <a:t> were </a:t>
            </a:r>
            <a:r>
              <a:rPr lang="en-US" sz="1400" dirty="0" smtClean="0"/>
              <a:t>101 events at the</a:t>
            </a:r>
            <a:r>
              <a:rPr lang="en-US" sz="1400" baseline="0" dirty="0" smtClean="0"/>
              <a:t> time of the analysis, which exceeded the minimum of 98 events required</a:t>
            </a:r>
          </a:p>
          <a:p>
            <a:pPr marL="285750" indent="-285750">
              <a:buFont typeface="Arial"/>
              <a:buChar char="•"/>
            </a:pPr>
            <a:r>
              <a:rPr lang="en-US" sz="1400" dirty="0" smtClean="0"/>
              <a:t>The addition of </a:t>
            </a:r>
            <a:r>
              <a:rPr lang="en-US" sz="1400" dirty="0" err="1" smtClean="0"/>
              <a:t>everolimus</a:t>
            </a:r>
            <a:r>
              <a:rPr lang="en-US" sz="1400" dirty="0" smtClean="0"/>
              <a:t> improved the</a:t>
            </a:r>
            <a:r>
              <a:rPr lang="en-US" sz="1400" baseline="0" dirty="0" smtClean="0"/>
              <a:t> median </a:t>
            </a:r>
            <a:r>
              <a:rPr lang="en-US" sz="1400" dirty="0" smtClean="0"/>
              <a:t>PFS from 5.1 to 10.4 months</a:t>
            </a:r>
          </a:p>
          <a:p>
            <a:pPr marL="285750" indent="-285750">
              <a:buFont typeface="Arial"/>
              <a:buChar char="•"/>
            </a:pPr>
            <a:r>
              <a:rPr lang="en-US" sz="1400" dirty="0" smtClean="0"/>
              <a:t>The</a:t>
            </a:r>
            <a:r>
              <a:rPr lang="en-US" sz="1400" baseline="0" dirty="0" smtClean="0"/>
              <a:t> hazard ratio for PFS was </a:t>
            </a:r>
            <a:r>
              <a:rPr lang="en-US" sz="1400" dirty="0" smtClean="0"/>
              <a:t>0.60 favoring the everolimus</a:t>
            </a:r>
            <a:r>
              <a:rPr lang="en-US" sz="1400" baseline="0" dirty="0" smtClean="0"/>
              <a:t> arm, with 95% confidence intervals of .40 to .92</a:t>
            </a:r>
          </a:p>
          <a:p>
            <a:pPr marL="285750" indent="-285750">
              <a:buFont typeface="Arial"/>
              <a:buChar char="•"/>
            </a:pPr>
            <a:r>
              <a:rPr lang="en-US" sz="1400" baseline="0" dirty="0" smtClean="0"/>
              <a:t>The stratified long rank p value was .02, indicating that the primary trial endpoint was met</a:t>
            </a:r>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7595A14A-C47E-439B-BCBB-55D7ED52826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16560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14B4A-2483-9E4D-84BD-465F2DDD4A9C}" type="slidenum">
              <a:rPr lang="en-US" smtClean="0"/>
              <a:pPr/>
              <a:t>48</a:t>
            </a:fld>
            <a:endParaRPr lang="en-US"/>
          </a:p>
        </p:txBody>
      </p:sp>
    </p:spTree>
    <p:extLst>
      <p:ext uri="{BB962C8B-B14F-4D97-AF65-F5344CB8AC3E}">
        <p14:creationId xmlns:p14="http://schemas.microsoft.com/office/powerpoint/2010/main" xmlns="" val="1105325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522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MS PGothic" charset="0"/>
            </a:endParaRPr>
          </a:p>
        </p:txBody>
      </p:sp>
      <p:sp>
        <p:nvSpPr>
          <p:cNvPr id="3522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Calibri" charset="0"/>
                <a:ea typeface="MS PGothic" charset="0"/>
                <a:cs typeface="MS PGothic" charset="0"/>
              </a:defRPr>
            </a:lvl1pPr>
            <a:lvl2pPr marL="742950" indent="-285750" defTabSz="931863">
              <a:defRPr sz="2400">
                <a:solidFill>
                  <a:schemeClr val="tx1"/>
                </a:solidFill>
                <a:latin typeface="Calibri" charset="0"/>
                <a:ea typeface="MS PGothic" charset="0"/>
                <a:cs typeface="MS PGothic" charset="0"/>
              </a:defRPr>
            </a:lvl2pPr>
            <a:lvl3pPr marL="1143000" indent="-228600" defTabSz="931863">
              <a:defRPr sz="2400">
                <a:solidFill>
                  <a:schemeClr val="tx1"/>
                </a:solidFill>
                <a:latin typeface="Calibri" charset="0"/>
                <a:ea typeface="MS PGothic" charset="0"/>
                <a:cs typeface="MS PGothic" charset="0"/>
              </a:defRPr>
            </a:lvl3pPr>
            <a:lvl4pPr marL="1600200" indent="-228600" defTabSz="931863">
              <a:defRPr sz="2400">
                <a:solidFill>
                  <a:schemeClr val="tx1"/>
                </a:solidFill>
                <a:latin typeface="Calibri" charset="0"/>
                <a:ea typeface="MS PGothic" charset="0"/>
                <a:cs typeface="MS PGothic" charset="0"/>
              </a:defRPr>
            </a:lvl4pPr>
            <a:lvl5pPr marL="2057400" indent="-228600" defTabSz="931863">
              <a:defRPr sz="2400">
                <a:solidFill>
                  <a:schemeClr val="tx1"/>
                </a:solidFill>
                <a:latin typeface="Calibri" charset="0"/>
                <a:ea typeface="MS PGothic" charset="0"/>
                <a:cs typeface="MS PGothic" charset="0"/>
              </a:defRPr>
            </a:lvl5pPr>
            <a:lvl6pPr marL="25146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4E8FE808-8FC0-1E4B-9032-3CF799BC3013}" type="slidenum">
              <a:rPr lang="en-US" sz="1200">
                <a:solidFill>
                  <a:srgbClr val="000000"/>
                </a:solidFill>
                <a:latin typeface="Times New Roman" charset="0"/>
              </a:rPr>
              <a:pPr/>
              <a:t>49</a:t>
            </a:fld>
            <a:endParaRPr lang="en-US" sz="1200">
              <a:solidFill>
                <a:srgbClr val="000000"/>
              </a:solidFill>
              <a:latin typeface="Times New Roman" charset="0"/>
            </a:endParaRPr>
          </a:p>
        </p:txBody>
      </p:sp>
    </p:spTree>
    <p:extLst>
      <p:ext uri="{BB962C8B-B14F-4D97-AF65-F5344CB8AC3E}">
        <p14:creationId xmlns:p14="http://schemas.microsoft.com/office/powerpoint/2010/main" xmlns="" val="815731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563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MS PGothic" charset="0"/>
            </a:endParaRPr>
          </a:p>
        </p:txBody>
      </p:sp>
      <p:sp>
        <p:nvSpPr>
          <p:cNvPr id="3563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Calibri" charset="0"/>
                <a:ea typeface="MS PGothic" charset="0"/>
                <a:cs typeface="MS PGothic" charset="0"/>
              </a:defRPr>
            </a:lvl1pPr>
            <a:lvl2pPr marL="742950" indent="-285750" defTabSz="931863">
              <a:defRPr sz="2400">
                <a:solidFill>
                  <a:schemeClr val="tx1"/>
                </a:solidFill>
                <a:latin typeface="Calibri" charset="0"/>
                <a:ea typeface="MS PGothic" charset="0"/>
                <a:cs typeface="MS PGothic" charset="0"/>
              </a:defRPr>
            </a:lvl2pPr>
            <a:lvl3pPr marL="1143000" indent="-228600" defTabSz="931863">
              <a:defRPr sz="2400">
                <a:solidFill>
                  <a:schemeClr val="tx1"/>
                </a:solidFill>
                <a:latin typeface="Calibri" charset="0"/>
                <a:ea typeface="MS PGothic" charset="0"/>
                <a:cs typeface="MS PGothic" charset="0"/>
              </a:defRPr>
            </a:lvl3pPr>
            <a:lvl4pPr marL="1600200" indent="-228600" defTabSz="931863">
              <a:defRPr sz="2400">
                <a:solidFill>
                  <a:schemeClr val="tx1"/>
                </a:solidFill>
                <a:latin typeface="Calibri" charset="0"/>
                <a:ea typeface="MS PGothic" charset="0"/>
                <a:cs typeface="MS PGothic" charset="0"/>
              </a:defRPr>
            </a:lvl4pPr>
            <a:lvl5pPr marL="2057400" indent="-228600" defTabSz="931863">
              <a:defRPr sz="2400">
                <a:solidFill>
                  <a:schemeClr val="tx1"/>
                </a:solidFill>
                <a:latin typeface="Calibri" charset="0"/>
                <a:ea typeface="MS PGothic" charset="0"/>
                <a:cs typeface="MS PGothic" charset="0"/>
              </a:defRPr>
            </a:lvl5pPr>
            <a:lvl6pPr marL="25146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931863"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24E7CB34-C3B5-F444-B037-AFD8496AE177}" type="slidenum">
              <a:rPr lang="en-US" sz="1200">
                <a:solidFill>
                  <a:srgbClr val="000000"/>
                </a:solidFill>
                <a:latin typeface="Times New Roman" charset="0"/>
              </a:rPr>
              <a:pPr/>
              <a:t>50</a:t>
            </a:fld>
            <a:endParaRPr lang="en-US" sz="1200">
              <a:solidFill>
                <a:srgbClr val="000000"/>
              </a:solidFill>
              <a:latin typeface="Times New Roman" charset="0"/>
            </a:endParaRPr>
          </a:p>
        </p:txBody>
      </p:sp>
    </p:spTree>
    <p:extLst>
      <p:ext uri="{BB962C8B-B14F-4D97-AF65-F5344CB8AC3E}">
        <p14:creationId xmlns:p14="http://schemas.microsoft.com/office/powerpoint/2010/main" xmlns="" val="457684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14B4A-2483-9E4D-84BD-465F2DDD4A9C}" type="slidenum">
              <a:rPr lang="en-US" smtClean="0"/>
              <a:pPr/>
              <a:t>55</a:t>
            </a:fld>
            <a:endParaRPr lang="en-US"/>
          </a:p>
        </p:txBody>
      </p:sp>
    </p:spTree>
    <p:extLst>
      <p:ext uri="{BB962C8B-B14F-4D97-AF65-F5344CB8AC3E}">
        <p14:creationId xmlns:p14="http://schemas.microsoft.com/office/powerpoint/2010/main" xmlns="" val="2534396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14B4A-2483-9E4D-84BD-465F2DDD4A9C}" type="slidenum">
              <a:rPr lang="en-US" smtClean="0"/>
              <a:pPr/>
              <a:t>56</a:t>
            </a:fld>
            <a:endParaRPr lang="en-US"/>
          </a:p>
        </p:txBody>
      </p:sp>
    </p:spTree>
    <p:extLst>
      <p:ext uri="{BB962C8B-B14F-4D97-AF65-F5344CB8AC3E}">
        <p14:creationId xmlns:p14="http://schemas.microsoft.com/office/powerpoint/2010/main" xmlns="" val="8547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696913"/>
            <a:ext cx="6411912" cy="3606800"/>
          </a:xfrm>
        </p:spPr>
      </p:sp>
      <p:sp>
        <p:nvSpPr>
          <p:cNvPr id="4" name="Slide Number Placeholder 3"/>
          <p:cNvSpPr>
            <a:spLocks noGrp="1"/>
          </p:cNvSpPr>
          <p:nvPr>
            <p:ph type="sldNum" sz="quarter" idx="10"/>
          </p:nvPr>
        </p:nvSpPr>
        <p:spPr>
          <a:xfrm>
            <a:off x="4145282" y="9121140"/>
            <a:ext cx="3169920" cy="480060"/>
          </a:xfrm>
        </p:spPr>
        <p:txBody>
          <a:bodyPr/>
          <a:lstStyle/>
          <a:p>
            <a:fld id="{5CAE7168-D68C-4785-BF80-686C5EAD9BE3}" type="slidenum">
              <a:rPr lang="en-US" smtClean="0">
                <a:solidFill>
                  <a:prstClr val="black"/>
                </a:solidFill>
              </a:rPr>
              <a:pPr/>
              <a:t>6</a:t>
            </a:fld>
            <a:endParaRPr lang="en-US" dirty="0">
              <a:solidFill>
                <a:prstClr val="black"/>
              </a:solidFill>
            </a:endParaRPr>
          </a:p>
        </p:txBody>
      </p:sp>
      <p:sp>
        <p:nvSpPr>
          <p:cNvPr id="34" name="Notes Placeholder 2"/>
          <p:cNvSpPr>
            <a:spLocks noGrp="1"/>
          </p:cNvSpPr>
          <p:nvPr>
            <p:ph type="body" idx="3"/>
          </p:nvPr>
        </p:nvSpPr>
        <p:spPr>
          <a:xfrm>
            <a:off x="1243951" y="4345023"/>
            <a:ext cx="5395388" cy="4494004"/>
          </a:xfrm>
        </p:spPr>
        <p:txBody>
          <a:bodyPr/>
          <a:lstStyle/>
          <a:p>
            <a:pPr>
              <a:spcBef>
                <a:spcPts val="414"/>
              </a:spcBef>
            </a:pPr>
            <a:r>
              <a:rPr lang="en-US" sz="1000" b="1" cap="all" dirty="0">
                <a:latin typeface="Arial" panose="020B0604020202020204" pitchFamily="34" charset="0"/>
                <a:cs typeface="Arial" panose="020B0604020202020204" pitchFamily="34" charset="0"/>
              </a:rPr>
              <a:t>For HR+/HER2- MBC, IBRANCE + LETROZOLE IS THE first advance in </a:t>
            </a:r>
            <a:br>
              <a:rPr lang="en-US" sz="1000" b="1" cap="all" dirty="0">
                <a:latin typeface="Arial" panose="020B0604020202020204" pitchFamily="34" charset="0"/>
                <a:cs typeface="Arial" panose="020B0604020202020204" pitchFamily="34" charset="0"/>
              </a:rPr>
            </a:br>
            <a:r>
              <a:rPr lang="en-US" sz="1000" b="1" cap="all" dirty="0">
                <a:latin typeface="Arial" panose="020B0604020202020204" pitchFamily="34" charset="0"/>
                <a:cs typeface="Arial" panose="020B0604020202020204" pitchFamily="34" charset="0"/>
              </a:rPr>
              <a:t>FIRST-LINE TREATMENT IN OVER A DECADE</a:t>
            </a:r>
          </a:p>
          <a:p>
            <a:pPr marL="177821" indent="-177821">
              <a:spcBef>
                <a:spcPts val="414"/>
              </a:spcBef>
              <a:buFont typeface="Arial" panose="020B0604020202020204" pitchFamily="34" charset="0"/>
              <a:buChar char="•"/>
            </a:pPr>
            <a:r>
              <a:rPr lang="en-US" sz="1000" dirty="0">
                <a:latin typeface="Arial" panose="020B0604020202020204" pitchFamily="34" charset="0"/>
                <a:cs typeface="Arial" panose="020B0604020202020204" pitchFamily="34" charset="0"/>
              </a:rPr>
              <a:t>The aromatase inhibitors anastrozole, letrozole, and exemestane; the antiestrogen, or selective ER downregulator (SERD), fulvestrant; and the estrogen agonists and antagonists, or selective ER modulators (SERMs), toremifene and tamoxifen, were approved between 1977 and 2002 for the treatment of MBC</a:t>
            </a:r>
            <a:r>
              <a:rPr lang="en-US" sz="1000" baseline="30000" dirty="0">
                <a:latin typeface="Arial" panose="020B0604020202020204" pitchFamily="34" charset="0"/>
                <a:cs typeface="Arial" panose="020B0604020202020204" pitchFamily="34" charset="0"/>
              </a:rPr>
              <a:t>1,2</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REFERENCES</a:t>
            </a:r>
          </a:p>
          <a:p>
            <a:pPr marL="237094" indent="-237094">
              <a:buAutoNum type="arabicPeriod"/>
            </a:pPr>
            <a:r>
              <a:rPr lang="en-US" sz="1000" dirty="0">
                <a:latin typeface="Arial" panose="020B0604020202020204" pitchFamily="34" charset="0"/>
                <a:cs typeface="Arial" panose="020B0604020202020204" pitchFamily="34" charset="0"/>
              </a:rPr>
              <a:t>American Cancer Society. Breast cancer. http://www.cancer.org/acs/groups/cid/documents/webcontent/003090-pdf.pdf. Accessed April 19, 2016. </a:t>
            </a:r>
          </a:p>
          <a:p>
            <a:pPr marL="237094" indent="-237094">
              <a:buAutoNum type="arabicPeriod"/>
            </a:pPr>
            <a:r>
              <a:rPr lang="en-US" sz="1000" dirty="0">
                <a:latin typeface="Arial" panose="020B0604020202020204" pitchFamily="34" charset="0"/>
                <a:cs typeface="Arial" panose="020B0604020202020204" pitchFamily="34" charset="0"/>
              </a:rPr>
              <a:t>US Food and Drug Administration. FDA approved drug products. http://www.accessdata.fda.gov/scripts/cder/drugsatfda/index.cfm?fuseaction=Search.DrugDetails. Accessed April 19, 2016.</a:t>
            </a:r>
          </a:p>
          <a:p>
            <a:endParaRPr lang="en-US" dirty="0" smtClean="0"/>
          </a:p>
          <a:p>
            <a:endParaRPr lang="en-US" dirty="0"/>
          </a:p>
          <a:p>
            <a:endParaRPr lang="en-US" dirty="0" smtClean="0"/>
          </a:p>
        </p:txBody>
      </p:sp>
      <p:sp>
        <p:nvSpPr>
          <p:cNvPr id="33" name="Footer Placeholder 11"/>
          <p:cNvSpPr>
            <a:spLocks noGrp="1"/>
          </p:cNvSpPr>
          <p:nvPr>
            <p:ph type="ftr" sz="quarter" idx="4"/>
          </p:nvPr>
        </p:nvSpPr>
        <p:spPr>
          <a:xfrm>
            <a:off x="0" y="9135048"/>
            <a:ext cx="6893453" cy="480880"/>
          </a:xfrm>
        </p:spPr>
        <p:txBody>
          <a:bodyPr/>
          <a:lstStyle/>
          <a:p>
            <a:r>
              <a:rPr lang="en-US" dirty="0"/>
              <a:t>Please see full Prescribing Information available at this presentation or </a:t>
            </a:r>
            <a:r>
              <a:rPr lang="en-US" dirty="0" smtClean="0"/>
              <a:t>at www.IbranceHCP.com</a:t>
            </a:r>
            <a:endParaRPr lang="en-US" dirty="0"/>
          </a:p>
        </p:txBody>
      </p:sp>
    </p:spTree>
    <p:extLst>
      <p:ext uri="{BB962C8B-B14F-4D97-AF65-F5344CB8AC3E}">
        <p14:creationId xmlns:p14="http://schemas.microsoft.com/office/powerpoint/2010/main" xmlns="" val="151784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577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defTabSz="2193925" eaLnBrk="1" hangingPunct="1">
              <a:lnSpc>
                <a:spcPct val="90000"/>
              </a:lnSpc>
            </a:pPr>
            <a:endParaRPr lang="en-US" sz="900">
              <a:solidFill>
                <a:schemeClr val="bg2"/>
              </a:solidFill>
              <a:latin typeface="Calibri" charset="0"/>
              <a:cs typeface="ＭＳ Ｐゴシック" charset="0"/>
            </a:endParaRPr>
          </a:p>
        </p:txBody>
      </p:sp>
    </p:spTree>
    <p:extLst>
      <p:ext uri="{BB962C8B-B14F-4D97-AF65-F5344CB8AC3E}">
        <p14:creationId xmlns:p14="http://schemas.microsoft.com/office/powerpoint/2010/main" xmlns="" val="1475225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TNT is a large phase III trial in advanced Triple Negative or BRCA1/2 associated breast cancer of any receptor status seeking to test hypotheses of differential platinum sensitivity  in biological sub-groups within this </a:t>
            </a:r>
            <a:r>
              <a:rPr lang="en-GB" baseline="0" dirty="0" err="1" smtClean="0"/>
              <a:t>heterogenous</a:t>
            </a:r>
            <a:r>
              <a:rPr lang="en-GB" baseline="0" dirty="0" smtClean="0"/>
              <a:t> Triple Negative group </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We pre-specified sub-group analyses testing the hypothesis in those with BRCA  </a:t>
            </a:r>
            <a:r>
              <a:rPr lang="en-GB" baseline="0" dirty="0" err="1" smtClean="0"/>
              <a:t>germline</a:t>
            </a:r>
            <a:r>
              <a:rPr lang="en-GB" baseline="0" dirty="0" smtClean="0"/>
              <a:t> mutation, mutational signatures of HR Deficiency or methylation of BRCA1 causing epigenetic silencing of BRCA1 mRNA.</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latter are new analyses reported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6A92CF6C-796E-DB41-B01E-6E0DB075B099}"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xmlns="" val="864666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en-US" sz="220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Biological and clinical consequences of tumor heterogeneity. </a:t>
            </a:r>
            <a:r>
              <a:rPr lang="en-GB" sz="1300" b="1">
                <a:latin typeface="Arial" charset="0"/>
                <a:cs typeface="msgothic" charset="0"/>
              </a:rPr>
              <a:t>(A):</a:t>
            </a:r>
            <a:r>
              <a:rPr lang="en-GB">
                <a:latin typeface="Arial" charset="0"/>
                <a:cs typeface="msgothic" charset="0"/>
              </a:rPr>
              <a:t> Tumor dissemination may occur at earlier stages of cancer progression, resulting in substantial divergences between primary and metastatic lesions. Alternatively, cell subpopulations in the primary tumor evolve by acquiring multiple genetic aberrations and aggressive phenotypes, ultimately leading to a late-stage metastatic dissemination. </a:t>
            </a:r>
            <a:r>
              <a:rPr lang="en-GB" sz="1300" b="1">
                <a:latin typeface="Arial" charset="0"/>
                <a:cs typeface="msgothic" charset="0"/>
              </a:rPr>
              <a:t>(B):</a:t>
            </a:r>
            <a:r>
              <a:rPr lang="en-GB">
                <a:latin typeface="Arial" charset="0"/>
                <a:cs typeface="msgothic" charset="0"/>
              </a:rPr>
              <a:t> Distinct subclones may harbor constitutive alterations that confer different drug sensitivity. Cancer therapy may trigger clonal evolution and increase intratumoral heterogeneity, allowing for the selection of cells with advantageous genetic aberrations. Further evolution of the resistant clone in response to therapy may lead to relapse after initial treatment response.</a:t>
            </a:r>
          </a:p>
        </p:txBody>
      </p:sp>
    </p:spTree>
    <p:extLst>
      <p:ext uri="{BB962C8B-B14F-4D97-AF65-F5344CB8AC3E}">
        <p14:creationId xmlns:p14="http://schemas.microsoft.com/office/powerpoint/2010/main" xmlns="" val="105313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0EBABC2-AC59-0B45-B51A-99C8B61033B8}" type="slidenum">
              <a:rPr lang="en-US" smtClean="0"/>
              <a:pPr/>
              <a:t>9</a:t>
            </a:fld>
            <a:endParaRPr lang="en-US"/>
          </a:p>
        </p:txBody>
      </p:sp>
    </p:spTree>
    <p:extLst>
      <p:ext uri="{BB962C8B-B14F-4D97-AF65-F5344CB8AC3E}">
        <p14:creationId xmlns:p14="http://schemas.microsoft.com/office/powerpoint/2010/main" xmlns="" val="200564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latin typeface="Helvetica Light"/>
                <a:cs typeface="Helvetica Light"/>
              </a:rPr>
              <a:t>44</a:t>
            </a:r>
            <a:r>
              <a:rPr lang="en-US" sz="1200" baseline="0" dirty="0" smtClean="0">
                <a:latin typeface="Helvetica Light"/>
                <a:cs typeface="Helvetica Light"/>
              </a:rPr>
              <a:t> matched from 40 patients.</a:t>
            </a:r>
            <a:endParaRPr lang="en-US" sz="1200" dirty="0">
              <a:latin typeface="Helvetica Light"/>
              <a:cs typeface="Helvetica Light"/>
            </a:endParaRPr>
          </a:p>
        </p:txBody>
      </p:sp>
      <p:sp>
        <p:nvSpPr>
          <p:cNvPr id="4" name="Slide Number Placeholder 3"/>
          <p:cNvSpPr>
            <a:spLocks noGrp="1"/>
          </p:cNvSpPr>
          <p:nvPr>
            <p:ph type="sldNum" sz="quarter" idx="10"/>
          </p:nvPr>
        </p:nvSpPr>
        <p:spPr/>
        <p:txBody>
          <a:bodyPr/>
          <a:lstStyle/>
          <a:p>
            <a:fld id="{FCFFF895-F3FE-8B42-970A-26EBDF64ECF0}" type="slidenum">
              <a:rPr lang="en-US" smtClean="0"/>
              <a:pPr/>
              <a:t>10</a:t>
            </a:fld>
            <a:endParaRPr lang="en-US"/>
          </a:p>
        </p:txBody>
      </p:sp>
    </p:spTree>
    <p:extLst>
      <p:ext uri="{BB962C8B-B14F-4D97-AF65-F5344CB8AC3E}">
        <p14:creationId xmlns:p14="http://schemas.microsoft.com/office/powerpoint/2010/main" xmlns="" val="175219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285750" indent="-285750">
              <a:buFont typeface="Arial" charset="0"/>
              <a:buChar char="•"/>
            </a:pPr>
            <a:r>
              <a:rPr lang="en-US" sz="1200" dirty="0" smtClean="0"/>
              <a:t>highlight ER changes as percent of total, HER2 gain as percent of HER2-, </a:t>
            </a:r>
          </a:p>
          <a:p>
            <a:pPr marL="285750" indent="-285750">
              <a:buFont typeface="Arial" charset="0"/>
              <a:buChar char="•"/>
            </a:pPr>
            <a:r>
              <a:rPr lang="en-US" sz="1200" dirty="0" smtClean="0"/>
              <a:t>HER2 loss of percent of HER2+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sz="1200" dirty="0">
              <a:latin typeface="Helvetica Light"/>
              <a:cs typeface="Helvetica Light"/>
            </a:endParaRPr>
          </a:p>
        </p:txBody>
      </p:sp>
      <p:sp>
        <p:nvSpPr>
          <p:cNvPr id="4" name="Slide Number Placeholder 3"/>
          <p:cNvSpPr>
            <a:spLocks noGrp="1"/>
          </p:cNvSpPr>
          <p:nvPr>
            <p:ph type="sldNum" sz="quarter" idx="10"/>
          </p:nvPr>
        </p:nvSpPr>
        <p:spPr/>
        <p:txBody>
          <a:bodyPr/>
          <a:lstStyle/>
          <a:p>
            <a:fld id="{FCFFF895-F3FE-8B42-970A-26EBDF64ECF0}" type="slidenum">
              <a:rPr lang="en-US" smtClean="0"/>
              <a:pPr/>
              <a:t>11</a:t>
            </a:fld>
            <a:endParaRPr lang="en-US"/>
          </a:p>
        </p:txBody>
      </p:sp>
    </p:spTree>
    <p:extLst>
      <p:ext uri="{BB962C8B-B14F-4D97-AF65-F5344CB8AC3E}">
        <p14:creationId xmlns:p14="http://schemas.microsoft.com/office/powerpoint/2010/main" xmlns="" val="172717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These</a:t>
            </a:r>
            <a:r>
              <a:rPr lang="en-US" baseline="0" dirty="0" smtClean="0"/>
              <a:t> are the significant recurrently mutated genes in the MBC cohort</a:t>
            </a:r>
          </a:p>
          <a:p>
            <a:endParaRPr lang="en-US" baseline="0" dirty="0" smtClean="0"/>
          </a:p>
          <a:p>
            <a:r>
              <a:rPr lang="en-US" baseline="0" dirty="0" smtClean="0"/>
              <a:t>Explain plot</a:t>
            </a:r>
          </a:p>
          <a:p>
            <a:endParaRPr lang="en-US" baseline="0" dirty="0" smtClean="0"/>
          </a:p>
          <a:p>
            <a:r>
              <a:rPr lang="en-US" dirty="0" smtClean="0"/>
              <a:t>Many of the genes we see here as significantly mutated are also found to be significantly</a:t>
            </a:r>
            <a:r>
              <a:rPr lang="en-US" baseline="0" dirty="0" smtClean="0"/>
              <a:t> mutated in primary ER+ breast cancer – for example TP53, GATA3, PIK3CA [Animations with arrows outside these specific genes]</a:t>
            </a:r>
          </a:p>
          <a:p>
            <a:endParaRPr lang="en-US" baseline="0" dirty="0" smtClean="0"/>
          </a:p>
          <a:p>
            <a:r>
              <a:rPr lang="en-US" baseline="0" dirty="0" smtClean="0"/>
              <a:t>We also see genes on this </a:t>
            </a:r>
          </a:p>
          <a:p>
            <a:endParaRPr lang="en-US" baseline="0" dirty="0" smtClean="0"/>
          </a:p>
          <a:p>
            <a:endParaRPr lang="en-US" baseline="0" dirty="0" smtClean="0"/>
          </a:p>
          <a:p>
            <a:r>
              <a:rPr lang="en-US" baseline="0" dirty="0" smtClean="0"/>
              <a:t>-- additional novel genes are being prioritized by integration with functional genomic screens from our group and (and collaborators) and others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0EBABC2-AC59-0B45-B51A-99C8B61033B8}" type="slidenum">
              <a:rPr lang="en-US" smtClean="0"/>
              <a:pPr/>
              <a:t>12</a:t>
            </a:fld>
            <a:endParaRPr lang="en-US"/>
          </a:p>
        </p:txBody>
      </p:sp>
    </p:spTree>
    <p:extLst>
      <p:ext uri="{BB962C8B-B14F-4D97-AF65-F5344CB8AC3E}">
        <p14:creationId xmlns:p14="http://schemas.microsoft.com/office/powerpoint/2010/main" xmlns="" val="131275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EBABC2-AC59-0B45-B51A-99C8B61033B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xmlns="" val="98270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0" i="1" u="none" strike="noStrike" kern="1200" dirty="0" smtClean="0">
                <a:solidFill>
                  <a:schemeClr val="tx1"/>
                </a:solidFill>
                <a:effectLst/>
                <a:latin typeface="+mn-lt"/>
                <a:ea typeface="+mn-ea"/>
                <a:cs typeface="+mn-cs"/>
              </a:rPr>
              <a:t>537: 11+7</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1" u="none" strike="noStrike" kern="1200" dirty="0" smtClean="0">
                <a:solidFill>
                  <a:schemeClr val="tx1"/>
                </a:solidFill>
                <a:effectLst/>
                <a:latin typeface="+mn-lt"/>
                <a:ea typeface="+mn-ea"/>
                <a:cs typeface="+mn-cs"/>
              </a:rPr>
              <a:t>538: 6+3</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1" u="none" strike="noStrike" kern="1200" dirty="0" smtClean="0">
                <a:solidFill>
                  <a:schemeClr val="tx1"/>
                </a:solidFill>
                <a:effectLst/>
                <a:latin typeface="+mn-lt"/>
                <a:ea typeface="+mn-ea"/>
                <a:cs typeface="+mn-cs"/>
              </a:rPr>
              <a:t>380: 2+3+1</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1" u="none" strike="noStrike" kern="1200" dirty="0" smtClean="0">
                <a:solidFill>
                  <a:schemeClr val="tx1"/>
                </a:solidFill>
                <a:effectLst/>
                <a:latin typeface="+mn-lt"/>
                <a:ea typeface="+mn-ea"/>
                <a:cs typeface="+mn-cs"/>
              </a:rPr>
              <a:t>11+7+6+3+2+3+1+3 = 36</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1" u="none" strike="noStrike" kern="1200" dirty="0" smtClean="0">
                <a:solidFill>
                  <a:schemeClr val="tx1"/>
                </a:solidFill>
                <a:effectLst/>
                <a:latin typeface="+mn-lt"/>
                <a:ea typeface="+mn-ea"/>
                <a:cs typeface="+mn-cs"/>
              </a:rPr>
              <a:t>+1 </a:t>
            </a:r>
            <a:r>
              <a:rPr lang="pt-BR" sz="1200" b="0" i="1" u="none" strike="noStrike" kern="1200" dirty="0" err="1" smtClean="0">
                <a:solidFill>
                  <a:schemeClr val="tx1"/>
                </a:solidFill>
                <a:effectLst/>
                <a:latin typeface="+mn-lt"/>
                <a:ea typeface="+mn-ea"/>
                <a:cs typeface="+mn-cs"/>
              </a:rPr>
              <a:t>in_frame_del</a:t>
            </a: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1"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1" u="none" strike="noStrike" kern="1200" dirty="0" smtClean="0">
                <a:solidFill>
                  <a:schemeClr val="tx1"/>
                </a:solidFill>
                <a:effectLst/>
                <a:latin typeface="+mn-lt"/>
                <a:ea typeface="+mn-ea"/>
                <a:cs typeface="+mn-cs"/>
              </a:rPr>
              <a:t>Nick: in</a:t>
            </a:r>
            <a:r>
              <a:rPr lang="pt-BR" sz="1200" b="0" i="1" u="none" strike="noStrike"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260_T1</a:t>
            </a:r>
            <a:r>
              <a:rPr lang="en-US" sz="1200" i="1" kern="1200" baseline="0" dirty="0" smtClean="0">
                <a:solidFill>
                  <a:schemeClr val="tx1"/>
                </a:solidFill>
                <a:effectLst/>
                <a:latin typeface="+mn-lt"/>
                <a:ea typeface="+mn-ea"/>
                <a:cs typeface="+mn-cs"/>
              </a:rPr>
              <a:t> we have observed </a:t>
            </a:r>
            <a:r>
              <a:rPr lang="pl-PL" sz="1200" i="1" kern="1200" baseline="0" dirty="0" smtClean="0">
                <a:solidFill>
                  <a:schemeClr val="tx1"/>
                </a:solidFill>
                <a:effectLst/>
                <a:latin typeface="+mn-lt"/>
                <a:ea typeface="+mn-ea"/>
                <a:cs typeface="+mn-cs"/>
              </a:rPr>
              <a:t>"p.E380Q” and </a:t>
            </a:r>
            <a:r>
              <a:rPr lang="pl-PL" sz="1200" i="1" kern="1200" baseline="0" dirty="0" err="1" smtClean="0">
                <a:solidFill>
                  <a:schemeClr val="tx1"/>
                </a:solidFill>
                <a:effectLst/>
                <a:latin typeface="+mn-lt"/>
                <a:ea typeface="+mn-ea"/>
                <a:cs typeface="+mn-cs"/>
              </a:rPr>
              <a:t>also</a:t>
            </a:r>
            <a:r>
              <a:rPr lang="pl-PL" sz="1200" i="1" kern="1200" baseline="0" dirty="0" smtClean="0">
                <a:solidFill>
                  <a:schemeClr val="tx1"/>
                </a:solidFill>
                <a:effectLst/>
                <a:latin typeface="+mn-lt"/>
                <a:ea typeface="+mn-ea"/>
                <a:cs typeface="+mn-cs"/>
              </a:rPr>
              <a:t> in </a:t>
            </a:r>
            <a:r>
              <a:rPr lang="pl-PL" sz="1200" i="1" kern="1200" dirty="0" smtClean="0">
                <a:solidFill>
                  <a:schemeClr val="tx1"/>
                </a:solidFill>
                <a:effectLst/>
                <a:latin typeface="+mn-lt"/>
                <a:ea typeface="+mn-ea"/>
                <a:cs typeface="+mn-cs"/>
              </a:rPr>
              <a:t>260_Archival1.</a:t>
            </a:r>
          </a:p>
          <a:p>
            <a:pPr marL="0" marR="0" indent="0" algn="l" defTabSz="914400" rtl="0" eaLnBrk="1" fontAlgn="auto" latinLnBrk="0" hangingPunct="1">
              <a:lnSpc>
                <a:spcPct val="100000"/>
              </a:lnSpc>
              <a:spcBef>
                <a:spcPts val="0"/>
              </a:spcBef>
              <a:spcAft>
                <a:spcPts val="0"/>
              </a:spcAft>
              <a:buClrTx/>
              <a:buSzTx/>
              <a:buFontTx/>
              <a:buNone/>
              <a:tabLst/>
              <a:defRPr/>
            </a:pPr>
            <a:r>
              <a:rPr lang="pl-PL" sz="1200" i="1" kern="1200" dirty="0" smtClean="0">
                <a:solidFill>
                  <a:schemeClr val="tx1"/>
                </a:solidFill>
                <a:effectLst/>
                <a:latin typeface="+mn-lt"/>
                <a:ea typeface="+mn-ea"/>
                <a:cs typeface="+mn-cs"/>
              </a:rPr>
              <a:t>But </a:t>
            </a:r>
            <a:r>
              <a:rPr lang="en-US" sz="1200" i="1" kern="1200" dirty="0" smtClean="0">
                <a:solidFill>
                  <a:schemeClr val="tx1"/>
                </a:solidFill>
                <a:effectLst/>
                <a:latin typeface="+mn-lt"/>
                <a:ea typeface="+mn-ea"/>
                <a:cs typeface="+mn-cs"/>
              </a:rPr>
              <a:t>260_T1</a:t>
            </a:r>
            <a:r>
              <a:rPr lang="en-US" sz="1200" i="1" kern="1200" baseline="0" dirty="0" smtClean="0">
                <a:solidFill>
                  <a:schemeClr val="tx1"/>
                </a:solidFill>
                <a:effectLst/>
                <a:latin typeface="+mn-lt"/>
                <a:ea typeface="+mn-ea"/>
                <a:cs typeface="+mn-cs"/>
              </a:rPr>
              <a:t> is denote as Breast (thus, actually not in the key samples set.</a:t>
            </a:r>
          </a:p>
          <a:p>
            <a:endParaRPr lang="en-US" dirty="0" smtClean="0"/>
          </a:p>
          <a:p>
            <a:r>
              <a:rPr lang="en-US" sz="1200" b="0" i="0" u="sng" strike="noStrike" kern="1200" dirty="0" err="1" smtClean="0">
                <a:solidFill>
                  <a:schemeClr val="tx1"/>
                </a:solidFill>
                <a:effectLst/>
                <a:latin typeface="+mn-lt"/>
                <a:ea typeface="+mn-ea"/>
                <a:cs typeface="+mn-cs"/>
              </a:rPr>
              <a:t>Acquired.all</a:t>
            </a:r>
            <a:r>
              <a:rPr lang="en-US" u="sng" dirty="0" smtClean="0"/>
              <a:t> </a:t>
            </a:r>
          </a:p>
          <a:p>
            <a:r>
              <a:rPr lang="pt-BR" sz="1200" b="0" i="0" u="none" strike="noStrike" kern="1200" dirty="0" smtClean="0">
                <a:solidFill>
                  <a:schemeClr val="tx1"/>
                </a:solidFill>
                <a:effectLst/>
                <a:latin typeface="+mn-lt"/>
                <a:ea typeface="+mn-ea"/>
                <a:cs typeface="+mn-cs"/>
              </a:rPr>
              <a:t>043_Prospective1.p.D538G, 320_T1.p.M0del, 318_T1.p.D538G, 316_T2.p.Y537N, 313_T1.p.D538G, 295_T2.p.E380Q, 295_T1.p.E380Q, 288_T2.p.Y537S, 288_T1.p.Y537S, 284_T1.p.E380Q, 259_Prospective1.p.Y537N, 191_Prospective1.p.Y537S, 191_T1.p.Y537S, 177_Prospective1.p.Y537S</a:t>
            </a:r>
            <a:r>
              <a:rPr lang="pt-BR" dirty="0" smtClean="0"/>
              <a:t> </a:t>
            </a:r>
          </a:p>
          <a:p>
            <a:endParaRPr lang="en-US" dirty="0" smtClean="0"/>
          </a:p>
          <a:p>
            <a:r>
              <a:rPr lang="en-US" sz="1200" b="0" i="0" u="sng" strike="noStrike" kern="1200" dirty="0" err="1" smtClean="0">
                <a:solidFill>
                  <a:schemeClr val="tx1"/>
                </a:solidFill>
                <a:effectLst/>
                <a:latin typeface="+mn-lt"/>
                <a:ea typeface="+mn-ea"/>
                <a:cs typeface="+mn-cs"/>
              </a:rPr>
              <a:t>PreExisting</a:t>
            </a:r>
            <a:r>
              <a:rPr lang="en-US" u="sng" dirty="0" smtClean="0"/>
              <a:t> </a:t>
            </a:r>
          </a:p>
          <a:p>
            <a:r>
              <a:rPr lang="nb-NO" sz="1200" b="0" i="0" u="none" strike="noStrike" kern="1200" dirty="0" smtClean="0">
                <a:solidFill>
                  <a:schemeClr val="tx1"/>
                </a:solidFill>
                <a:effectLst/>
                <a:latin typeface="+mn-lt"/>
                <a:ea typeface="+mn-ea"/>
                <a:cs typeface="+mn-cs"/>
              </a:rPr>
              <a:t>260_T1.p.E380Q</a:t>
            </a:r>
            <a:r>
              <a:rPr lang="nb-NO" dirty="0" smtClean="0"/>
              <a:t> </a:t>
            </a:r>
            <a:endParaRPr lang="pl-PL" dirty="0" smtClean="0"/>
          </a:p>
          <a:p>
            <a:endParaRPr lang="pl-PL" dirty="0" smtClean="0"/>
          </a:p>
          <a:p>
            <a:endParaRPr lang="nb-NO" u="none" dirty="0" smtClean="0"/>
          </a:p>
          <a:p>
            <a:r>
              <a:rPr lang="nb-NO" b="1" u="sng" dirty="0" err="1" smtClean="0"/>
              <a:t>Unknown</a:t>
            </a:r>
            <a:endParaRPr lang="nb-NO" b="1" u="sng" dirty="0" smtClean="0"/>
          </a:p>
          <a:p>
            <a:r>
              <a:rPr lang="pt-BR" sz="1200" b="0" i="0" u="none" strike="noStrike" kern="1200" dirty="0" smtClean="0">
                <a:solidFill>
                  <a:schemeClr val="tx1"/>
                </a:solidFill>
                <a:effectLst/>
                <a:latin typeface="+mn-lt"/>
                <a:ea typeface="+mn-ea"/>
                <a:cs typeface="+mn-cs"/>
              </a:rPr>
              <a:t>013_Prospective1.p.V51A, 048_Prospective1.p.D538G, 071_T1.p.D538G, 157_Prospective1.p.E380Q, 169_Prospective1.p.D538G, 190_Prospective1.p.E380Q, 268_T1.p.Y537S, 294_T2.p.G442R, 329_T1.p.D538G, 333_T1.p.Y537C, 335_T1.p.Y537S, 374_T1.p.Y537C, 386_T1.p.Y537S, 386_T1.p.D538G, 397_T1.p.Y537S, 425_T1.p.Y537S, 075_Prospective1.p.S463P, 102_Prospective1.p.Y537S, 103_Prospective1.p.D538G, 136_Prospective1.p.Y537S, 143_Prospective1.p.Y537N, 214_Prospective1.p.Y537S</a:t>
            </a:r>
            <a:r>
              <a:rPr lang="pt-BR" dirty="0" smtClean="0"/>
              <a:t> </a:t>
            </a:r>
          </a:p>
          <a:p>
            <a:endParaRPr lang="pt-BR" b="1" u="sng" dirty="0" smtClean="0"/>
          </a:p>
          <a:p>
            <a:endParaRPr lang="nb-NO" b="1" u="sng" dirty="0" smtClean="0"/>
          </a:p>
        </p:txBody>
      </p:sp>
      <p:sp>
        <p:nvSpPr>
          <p:cNvPr id="4" name="Slide Number Placeholder 3"/>
          <p:cNvSpPr>
            <a:spLocks noGrp="1"/>
          </p:cNvSpPr>
          <p:nvPr>
            <p:ph type="sldNum" sz="quarter" idx="10"/>
          </p:nvPr>
        </p:nvSpPr>
        <p:spPr/>
        <p:txBody>
          <a:bodyPr/>
          <a:lstStyle/>
          <a:p>
            <a:fld id="{50EBABC2-AC59-0B45-B51A-99C8B61033B8}" type="slidenum">
              <a:rPr lang="en-US" smtClean="0"/>
              <a:pPr/>
              <a:t>14</a:t>
            </a:fld>
            <a:endParaRPr lang="en-US"/>
          </a:p>
        </p:txBody>
      </p:sp>
    </p:spTree>
    <p:extLst>
      <p:ext uri="{BB962C8B-B14F-4D97-AF65-F5344CB8AC3E}">
        <p14:creationId xmlns:p14="http://schemas.microsoft.com/office/powerpoint/2010/main" xmlns="" val="180460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55A6CE-72F7-BE4C-AB92-A8F941698811}" type="datetimeFigureOut">
              <a:rPr lang="en-US" smtClean="0"/>
              <a:pPr/>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187093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55A6CE-72F7-BE4C-AB92-A8F941698811}" type="datetimeFigureOut">
              <a:rPr lang="en-US" smtClean="0"/>
              <a:pPr/>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9349324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0717D56A-90B6-0644-A8AA-321AB7F6D798}" type="datetimeFigureOut">
              <a:rPr/>
              <a:pPr/>
              <a:t>3/3/2017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6861F4E-8E8E-E94F-821D-72AEE8E804B0}" type="slidenum">
              <a:rPr/>
              <a:pPr/>
              <a:t>‹#›</a:t>
            </a:fld>
            <a:endParaRPr lang="es-ES"/>
          </a:p>
        </p:txBody>
      </p:sp>
    </p:spTree>
    <p:extLst>
      <p:ext uri="{BB962C8B-B14F-4D97-AF65-F5344CB8AC3E}">
        <p14:creationId xmlns:p14="http://schemas.microsoft.com/office/powerpoint/2010/main" xmlns="" val="16491997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67614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11118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9754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5406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38924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17722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427937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72785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6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232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55A6CE-72F7-BE4C-AB92-A8F941698811}" type="datetimeFigureOut">
              <a:rPr lang="en-US" smtClean="0"/>
              <a:pPr/>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18167575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64042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71240-FA05-46A5-A375-85B088CD62F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8615BA-2182-49F2-83FD-AEE06F154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32819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BB47AF-B055-4CFC-9031-33650EC1A169}"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839469" y="402494"/>
            <a:ext cx="10502219" cy="431319"/>
          </a:xfrm>
        </p:spPr>
        <p:txBody>
          <a:bodyPr>
            <a:noAutofit/>
          </a:bodyPr>
          <a:lstStyle>
            <a:lvl1pPr>
              <a:defRPr sz="2400"/>
            </a:lvl1pPr>
          </a:lstStyle>
          <a:p>
            <a:r>
              <a:rPr lang="en-US" sz="2025" b="1" dirty="0" smtClean="0"/>
              <a:t>Basic Slide</a:t>
            </a:r>
            <a:endParaRPr lang="en-US" sz="2025" b="1" dirty="0"/>
          </a:p>
        </p:txBody>
      </p:sp>
      <p:cxnSp>
        <p:nvCxnSpPr>
          <p:cNvPr id="8" name="Straight Connector 7"/>
          <p:cNvCxnSpPr/>
          <p:nvPr userDrawn="1"/>
        </p:nvCxnSpPr>
        <p:spPr>
          <a:xfrm>
            <a:off x="875567" y="1281869"/>
            <a:ext cx="104409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3"/>
          <p:cNvSpPr>
            <a:spLocks noGrp="1"/>
          </p:cNvSpPr>
          <p:nvPr>
            <p:ph type="body" sz="quarter" idx="16" hasCustomPrompt="1"/>
          </p:nvPr>
        </p:nvSpPr>
        <p:spPr>
          <a:xfrm>
            <a:off x="838200" y="831019"/>
            <a:ext cx="10515600" cy="324684"/>
          </a:xfrm>
        </p:spPr>
        <p:txBody>
          <a:bodyPr>
            <a:noAutofit/>
          </a:bodyPr>
          <a:lstStyle>
            <a:lvl1pPr marL="0" indent="0">
              <a:buNone/>
              <a:defRPr sz="1800">
                <a:solidFill>
                  <a:schemeClr val="accent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dirty="0" smtClean="0"/>
              <a:t>A SUBTITLE</a:t>
            </a:r>
            <a:endParaRPr lang="en-US" dirty="0"/>
          </a:p>
        </p:txBody>
      </p:sp>
      <p:sp>
        <p:nvSpPr>
          <p:cNvPr id="11" name="Text Placeholder 10"/>
          <p:cNvSpPr>
            <a:spLocks noGrp="1"/>
          </p:cNvSpPr>
          <p:nvPr>
            <p:ph type="body" sz="quarter" idx="17"/>
          </p:nvPr>
        </p:nvSpPr>
        <p:spPr>
          <a:xfrm>
            <a:off x="869952" y="1501781"/>
            <a:ext cx="10445749" cy="4403725"/>
          </a:xfrm>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3"/>
          <p:cNvSpPr>
            <a:spLocks noGrp="1"/>
          </p:cNvSpPr>
          <p:nvPr>
            <p:ph type="dt" sz="half" idx="2"/>
          </p:nvPr>
        </p:nvSpPr>
        <p:spPr>
          <a:xfrm>
            <a:off x="838200" y="6356385"/>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smtClean="0">
                <a:solidFill>
                  <a:prstClr val="black">
                    <a:tint val="75000"/>
                  </a:prstClr>
                </a:solidFill>
              </a:rPr>
              <a:t>October 26, 2014</a:t>
            </a:r>
            <a:endParaRPr lang="en-US" dirty="0">
              <a:solidFill>
                <a:prstClr val="black">
                  <a:tint val="75000"/>
                </a:prstClr>
              </a:solidFill>
            </a:endParaRPr>
          </a:p>
        </p:txBody>
      </p:sp>
      <p:pic>
        <p:nvPicPr>
          <p:cNvPr id="13" name="Picture 12" descr="GRACE-Immuno-Website.jp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579977" y="6356357"/>
            <a:ext cx="5030679" cy="440832"/>
          </a:xfrm>
          <a:prstGeom prst="rect">
            <a:avLst/>
          </a:prstGeom>
        </p:spPr>
      </p:pic>
    </p:spTree>
    <p:extLst>
      <p:ext uri="{BB962C8B-B14F-4D97-AF65-F5344CB8AC3E}">
        <p14:creationId xmlns:p14="http://schemas.microsoft.com/office/powerpoint/2010/main" xmlns="" val="3321903598"/>
      </p:ext>
    </p:extLst>
  </p:cSld>
  <p:clrMapOvr>
    <a:masterClrMapping/>
  </p:clrMapOvr>
  <p:transition>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2286000"/>
            <a:ext cx="10363200" cy="1143000"/>
          </a:xfrm>
        </p:spPr>
        <p:txBody>
          <a:bodyPr/>
          <a:lstStyle>
            <a:lvl1pPr>
              <a:defRPr/>
            </a:lvl1pPr>
          </a:lstStyle>
          <a:p>
            <a:r>
              <a:rPr lang="en-US" dirty="0"/>
              <a:t>Click to edit Master title style</a:t>
            </a:r>
          </a:p>
        </p:txBody>
      </p:sp>
      <p:sp>
        <p:nvSpPr>
          <p:cNvPr id="6147" name="Rectangle 3"/>
          <p:cNvSpPr>
            <a:spLocks noGrp="1" noChangeArrowheads="1"/>
          </p:cNvSpPr>
          <p:nvPr>
            <p:ph type="subTitle" idx="1"/>
          </p:nvPr>
        </p:nvSpPr>
        <p:spPr>
          <a:xfrm>
            <a:off x="1828800" y="3886200"/>
            <a:ext cx="8534400" cy="1752600"/>
          </a:xfrm>
        </p:spPr>
        <p:txBody>
          <a:bodyPr/>
          <a:lstStyle>
            <a:lvl1pPr marL="0" indent="0" algn="ctr">
              <a:buFont typeface="Wingdings" pitchFamily="-107" charset="2"/>
              <a:buNone/>
              <a:defRPr/>
            </a:lvl1pPr>
          </a:lstStyle>
          <a:p>
            <a:r>
              <a:rPr lang="en-US"/>
              <a:t>Click to edit Master subtitle style</a:t>
            </a:r>
          </a:p>
        </p:txBody>
      </p:sp>
      <p:sp>
        <p:nvSpPr>
          <p:cNvPr id="5" name="Rectangle 5"/>
          <p:cNvSpPr>
            <a:spLocks noGrp="1" noChangeArrowheads="1"/>
          </p:cNvSpPr>
          <p:nvPr>
            <p:ph type="ftr" sz="quarter" idx="11"/>
          </p:nvPr>
        </p:nvSpPr>
        <p:spPr>
          <a:xfrm>
            <a:off x="609602" y="6477000"/>
            <a:ext cx="10408356" cy="228600"/>
          </a:xfrm>
          <a:ln/>
        </p:spPr>
        <p:txBody>
          <a:bodyPr/>
          <a:lstStyle>
            <a:lvl1pPr algn="l">
              <a:defRPr sz="675"/>
            </a:lvl1pPr>
          </a:lstStyle>
          <a:p>
            <a:pPr>
              <a:defRPr/>
            </a:pPr>
            <a:r>
              <a:rPr lang="en-US" smtClean="0">
                <a:solidFill>
                  <a:srgbClr val="FFFFFF"/>
                </a:solidFill>
              </a:rPr>
              <a:t>This presentation is the intellectual property of the author. Contact nkornblu@montefiore.org for permission to reprint and/or distribute.</a:t>
            </a:r>
            <a:endParaRPr lang="en-US" dirty="0">
              <a:solidFill>
                <a:srgbClr val="FFFFFF"/>
              </a:solidFill>
            </a:endParaRPr>
          </a:p>
        </p:txBody>
      </p:sp>
      <p:sp>
        <p:nvSpPr>
          <p:cNvPr id="2" name="TextBox 1"/>
          <p:cNvSpPr txBox="1"/>
          <p:nvPr userDrawn="1"/>
        </p:nvSpPr>
        <p:spPr>
          <a:xfrm>
            <a:off x="609600" y="76202"/>
            <a:ext cx="10871200" cy="213585"/>
          </a:xfrm>
          <a:prstGeom prst="rect">
            <a:avLst/>
          </a:prstGeom>
          <a:noFill/>
        </p:spPr>
        <p:txBody>
          <a:bodyPr wrap="square" rtlCol="0">
            <a:spAutoFit/>
          </a:bodyPr>
          <a:lstStyle/>
          <a:p>
            <a:pPr algn="ctr" defTabSz="685800" eaLnBrk="0" fontAlgn="base" hangingPunct="0">
              <a:spcBef>
                <a:spcPct val="0"/>
              </a:spcBef>
              <a:spcAft>
                <a:spcPct val="0"/>
              </a:spcAft>
            </a:pPr>
            <a:r>
              <a:rPr lang="en-US" sz="788" dirty="0">
                <a:solidFill>
                  <a:srgbClr val="FFFFFF"/>
                </a:solidFill>
              </a:rPr>
              <a:t>San Antonio Breast Cancer Symposium—December 9-14, 2014</a:t>
            </a:r>
          </a:p>
        </p:txBody>
      </p:sp>
    </p:spTree>
    <p:extLst>
      <p:ext uri="{BB962C8B-B14F-4D97-AF65-F5344CB8AC3E}">
        <p14:creationId xmlns:p14="http://schemas.microsoft.com/office/powerpoint/2010/main" xmlns="" val="17753555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xfrm>
            <a:off x="0" y="6553200"/>
            <a:ext cx="12090400" cy="304800"/>
          </a:xfrm>
          <a:ln/>
        </p:spPr>
        <p:txBody>
          <a:bodyPr/>
          <a:lstStyle>
            <a:lvl1pPr>
              <a:defRPr sz="825"/>
            </a:lvl1pPr>
          </a:lstStyle>
          <a:p>
            <a:pPr>
              <a:defRPr/>
            </a:pPr>
            <a:r>
              <a:rPr lang="en-US" smtClean="0">
                <a:solidFill>
                  <a:srgbClr val="FFFFFF"/>
                </a:solidFill>
              </a:rPr>
              <a:t>This presentation is the intellectual property of the author. Contact nkornblu@montefiore.org for permission to reprint and/or distribute.</a:t>
            </a:r>
            <a:endParaRPr lang="en-US" dirty="0">
              <a:solidFill>
                <a:srgbClr val="FFFFFF"/>
              </a:solidFill>
            </a:endParaRPr>
          </a:p>
        </p:txBody>
      </p:sp>
    </p:spTree>
    <p:extLst>
      <p:ext uri="{BB962C8B-B14F-4D97-AF65-F5344CB8AC3E}">
        <p14:creationId xmlns:p14="http://schemas.microsoft.com/office/powerpoint/2010/main" xmlns="" val="6278508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dirty="0">
              <a:solidFill>
                <a:srgbClr val="FFFFFF"/>
              </a:solidFill>
            </a:endParaRPr>
          </a:p>
        </p:txBody>
      </p:sp>
      <p:sp>
        <p:nvSpPr>
          <p:cNvPr id="6" name="Rectangle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2C966984-4E84-9B4D-A09A-2FD17B544197}"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xmlns="" val="9377673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7" name="Slide Number Placeholder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48677830-6554-3542-B47B-D69D1B2F4C5D}"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
        <p:nvSpPr>
          <p:cNvPr id="8" name="TextBox 7"/>
          <p:cNvSpPr txBox="1"/>
          <p:nvPr userDrawn="1"/>
        </p:nvSpPr>
        <p:spPr>
          <a:xfrm>
            <a:off x="508000" y="152401"/>
            <a:ext cx="11176000" cy="230832"/>
          </a:xfrm>
          <a:prstGeom prst="rect">
            <a:avLst/>
          </a:prstGeom>
          <a:noFill/>
        </p:spPr>
        <p:txBody>
          <a:bodyPr wrap="square" rtlCol="0">
            <a:spAutoFit/>
          </a:bodyPr>
          <a:lstStyle/>
          <a:p>
            <a:pPr algn="ctr" defTabSz="685800" eaLnBrk="0" fontAlgn="base" hangingPunct="0">
              <a:spcBef>
                <a:spcPct val="0"/>
              </a:spcBef>
              <a:spcAft>
                <a:spcPct val="0"/>
              </a:spcAft>
            </a:pPr>
            <a:r>
              <a:rPr lang="en-US" sz="900" dirty="0">
                <a:solidFill>
                  <a:srgbClr val="FFFFFF"/>
                </a:solidFill>
              </a:rPr>
              <a:t>San Antonio Breast Cancer Symposium—December 9-14, 2014</a:t>
            </a:r>
          </a:p>
        </p:txBody>
      </p:sp>
    </p:spTree>
    <p:extLst>
      <p:ext uri="{BB962C8B-B14F-4D97-AF65-F5344CB8AC3E}">
        <p14:creationId xmlns:p14="http://schemas.microsoft.com/office/powerpoint/2010/main" xmlns="" val="9852528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9" name="Rectangle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882EC683-9159-7B48-A2B2-192C2B0B361A}"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
        <p:nvSpPr>
          <p:cNvPr id="10" name="TextBox 9"/>
          <p:cNvSpPr txBox="1"/>
          <p:nvPr userDrawn="1"/>
        </p:nvSpPr>
        <p:spPr>
          <a:xfrm>
            <a:off x="609600" y="76873"/>
            <a:ext cx="10972800" cy="230832"/>
          </a:xfrm>
          <a:prstGeom prst="rect">
            <a:avLst/>
          </a:prstGeom>
          <a:noFill/>
        </p:spPr>
        <p:txBody>
          <a:bodyPr wrap="square" rtlCol="0">
            <a:spAutoFit/>
          </a:bodyPr>
          <a:lstStyle/>
          <a:p>
            <a:pPr algn="ctr" defTabSz="685800" eaLnBrk="0" fontAlgn="base" hangingPunct="0">
              <a:spcBef>
                <a:spcPct val="0"/>
              </a:spcBef>
              <a:spcAft>
                <a:spcPct val="0"/>
              </a:spcAft>
            </a:pPr>
            <a:r>
              <a:rPr lang="en-US" sz="900" dirty="0">
                <a:solidFill>
                  <a:srgbClr val="FFFFFF"/>
                </a:solidFill>
              </a:rPr>
              <a:t>San Antonio Breast cancer Symposium—December 9-13, 2014</a:t>
            </a:r>
          </a:p>
        </p:txBody>
      </p:sp>
    </p:spTree>
    <p:extLst>
      <p:ext uri="{BB962C8B-B14F-4D97-AF65-F5344CB8AC3E}">
        <p14:creationId xmlns:p14="http://schemas.microsoft.com/office/powerpoint/2010/main" xmlns="" val="17956289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Box 5"/>
          <p:cNvSpPr txBox="1"/>
          <p:nvPr userDrawn="1"/>
        </p:nvSpPr>
        <p:spPr>
          <a:xfrm>
            <a:off x="304800" y="33868"/>
            <a:ext cx="11277600" cy="230832"/>
          </a:xfrm>
          <a:prstGeom prst="rect">
            <a:avLst/>
          </a:prstGeom>
          <a:noFill/>
        </p:spPr>
        <p:txBody>
          <a:bodyPr wrap="square" rtlCol="0">
            <a:spAutoFit/>
          </a:bodyPr>
          <a:lstStyle/>
          <a:p>
            <a:pPr algn="ctr" defTabSz="685800" eaLnBrk="0" fontAlgn="base" hangingPunct="0">
              <a:spcBef>
                <a:spcPct val="0"/>
              </a:spcBef>
              <a:spcAft>
                <a:spcPct val="0"/>
              </a:spcAft>
            </a:pPr>
            <a:r>
              <a:rPr lang="en-US" sz="900" dirty="0">
                <a:solidFill>
                  <a:srgbClr val="FFFFFF"/>
                </a:solidFill>
              </a:rPr>
              <a:t>San Antonio Breast Cancer Symposium—December 9-14, 2014</a:t>
            </a:r>
          </a:p>
        </p:txBody>
      </p:sp>
      <p:sp>
        <p:nvSpPr>
          <p:cNvPr id="8" name="TextBox 7"/>
          <p:cNvSpPr txBox="1"/>
          <p:nvPr userDrawn="1"/>
        </p:nvSpPr>
        <p:spPr>
          <a:xfrm>
            <a:off x="304800" y="6400802"/>
            <a:ext cx="11582400" cy="213585"/>
          </a:xfrm>
          <a:prstGeom prst="rect">
            <a:avLst/>
          </a:prstGeom>
          <a:noFill/>
        </p:spPr>
        <p:txBody>
          <a:bodyPr wrap="square" rtlCol="0">
            <a:spAutoFit/>
          </a:bodyPr>
          <a:lstStyle/>
          <a:p>
            <a:pPr defTabSz="685800" eaLnBrk="0" fontAlgn="base" hangingPunct="0">
              <a:spcBef>
                <a:spcPct val="0"/>
              </a:spcBef>
              <a:spcAft>
                <a:spcPct val="0"/>
              </a:spcAft>
              <a:defRPr/>
            </a:pPr>
            <a:r>
              <a:rPr lang="en-US" sz="788" dirty="0">
                <a:solidFill>
                  <a:srgbClr val="FFFFFF"/>
                </a:solidFill>
              </a:rPr>
              <a:t>This presentation is the intellectual property of the author/presenter.  Contact kerin.adelson@yale.edu for permission to reprint and/or distribute</a:t>
            </a:r>
          </a:p>
        </p:txBody>
      </p:sp>
    </p:spTree>
    <p:extLst>
      <p:ext uri="{BB962C8B-B14F-4D97-AF65-F5344CB8AC3E}">
        <p14:creationId xmlns:p14="http://schemas.microsoft.com/office/powerpoint/2010/main" xmlns="" val="7078118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4" name="Rectangle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81CD819F-E2A6-E345-A401-BD74D3312203}"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
        <p:nvSpPr>
          <p:cNvPr id="5" name="TextBox 4"/>
          <p:cNvSpPr txBox="1"/>
          <p:nvPr userDrawn="1"/>
        </p:nvSpPr>
        <p:spPr>
          <a:xfrm>
            <a:off x="45156" y="1"/>
            <a:ext cx="12192000" cy="230832"/>
          </a:xfrm>
          <a:prstGeom prst="rect">
            <a:avLst/>
          </a:prstGeom>
          <a:noFill/>
        </p:spPr>
        <p:txBody>
          <a:bodyPr wrap="square" rtlCol="0">
            <a:spAutoFit/>
          </a:bodyPr>
          <a:lstStyle/>
          <a:p>
            <a:pPr algn="ctr" defTabSz="685800" eaLnBrk="0" fontAlgn="base" hangingPunct="0">
              <a:spcBef>
                <a:spcPct val="0"/>
              </a:spcBef>
              <a:spcAft>
                <a:spcPct val="0"/>
              </a:spcAft>
            </a:pPr>
            <a:r>
              <a:rPr lang="en-US" sz="900" dirty="0">
                <a:solidFill>
                  <a:srgbClr val="FFFFFF"/>
                </a:solidFill>
              </a:rPr>
              <a:t>San Antonio Breast cancer Symposium—December 9-13, 2014</a:t>
            </a:r>
          </a:p>
        </p:txBody>
      </p:sp>
    </p:spTree>
    <p:extLst>
      <p:ext uri="{BB962C8B-B14F-4D97-AF65-F5344CB8AC3E}">
        <p14:creationId xmlns:p14="http://schemas.microsoft.com/office/powerpoint/2010/main" xmlns="" val="2923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no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7" name="Text Placeholder 5"/>
          <p:cNvSpPr>
            <a:spLocks noGrp="1"/>
          </p:cNvSpPr>
          <p:nvPr>
            <p:ph type="body" sz="quarter" idx="16" hasCustomPrompt="1"/>
          </p:nvPr>
        </p:nvSpPr>
        <p:spPr>
          <a:xfrm>
            <a:off x="141135" y="6505328"/>
            <a:ext cx="892873" cy="117725"/>
          </a:xfrm>
        </p:spPr>
        <p:txBody>
          <a:bodyPr wrap="none" lIns="0" tIns="0" rIns="0" bIns="0" anchor="b">
            <a:spAutoFit/>
          </a:bodyPr>
          <a:lstStyle>
            <a:lvl1pPr marL="0" indent="0">
              <a:lnSpc>
                <a:spcPct val="90000"/>
              </a:lnSpc>
              <a:spcBef>
                <a:spcPts val="0"/>
              </a:spcBef>
              <a:buFontTx/>
              <a:buNone/>
              <a:defRPr sz="850"/>
            </a:lvl1pPr>
          </a:lstStyle>
          <a:p>
            <a:pPr lvl="0"/>
            <a:r>
              <a:rPr lang="en-US" dirty="0"/>
              <a:t>Edit Note text styles</a:t>
            </a:r>
          </a:p>
        </p:txBody>
      </p:sp>
    </p:spTree>
    <p:extLst>
      <p:ext uri="{BB962C8B-B14F-4D97-AF65-F5344CB8AC3E}">
        <p14:creationId xmlns:p14="http://schemas.microsoft.com/office/powerpoint/2010/main" xmlns="" val="9654008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7" name="Slide Number Placeholder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3C47E9E9-B119-2544-A365-66D52EFCEAFD}"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xmlns="" val="7986009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7" name="Slide Number Placeholder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1AEBD47D-1BCA-D245-AAAC-A79665AC0184}"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xmlns="" val="10616297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6" name="Rectangle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F2A71A28-9C41-2142-8815-3D04D700B606}"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xmlns="" val="18329585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14401" y="6248400"/>
            <a:ext cx="60959" cy="76200"/>
          </a:xfrm>
          <a:prstGeom prst="rect">
            <a:avLst/>
          </a:prstGeom>
          <a:ln/>
        </p:spPr>
        <p:txBody>
          <a:bodyPr/>
          <a:lstStyle>
            <a:lvl1pPr>
              <a:defRPr/>
            </a:lvl1pPr>
          </a:lstStyle>
          <a:p>
            <a:pPr defTabSz="685800" eaLnBrk="0" fontAlgn="base" hangingPunct="0">
              <a:spcBef>
                <a:spcPct val="0"/>
              </a:spcBef>
              <a:spcAft>
                <a:spcPct val="0"/>
              </a:spcAft>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This presentation is the intellectual property of the author. Contact nkornblu@montefiore.org for permission to reprint and/or distribute.</a:t>
            </a:r>
            <a:endParaRPr lang="en-US">
              <a:solidFill>
                <a:srgbClr val="FFFFFF"/>
              </a:solidFill>
            </a:endParaRPr>
          </a:p>
        </p:txBody>
      </p:sp>
      <p:sp>
        <p:nvSpPr>
          <p:cNvPr id="6" name="Rectangle 6"/>
          <p:cNvSpPr>
            <a:spLocks noGrp="1" noChangeArrowheads="1"/>
          </p:cNvSpPr>
          <p:nvPr>
            <p:ph type="sldNum" sz="quarter" idx="12"/>
          </p:nvPr>
        </p:nvSpPr>
        <p:spPr>
          <a:xfrm>
            <a:off x="11176000" y="6248400"/>
            <a:ext cx="101600" cy="381000"/>
          </a:xfrm>
          <a:prstGeom prst="rect">
            <a:avLst/>
          </a:prstGeom>
          <a:ln/>
        </p:spPr>
        <p:txBody>
          <a:bodyPr/>
          <a:lstStyle>
            <a:lvl1pPr>
              <a:defRPr/>
            </a:lvl1pPr>
          </a:lstStyle>
          <a:p>
            <a:pPr defTabSz="685800" eaLnBrk="0" fontAlgn="base" hangingPunct="0">
              <a:spcBef>
                <a:spcPct val="0"/>
              </a:spcBef>
              <a:spcAft>
                <a:spcPct val="0"/>
              </a:spcAft>
            </a:pPr>
            <a:fld id="{B961EBDE-C611-E447-86C8-AEB899D06294}" type="slidenum">
              <a:rPr lang="en-US" smtClean="0">
                <a:solidFill>
                  <a:srgbClr val="FFFFFF"/>
                </a:solidFill>
              </a:rPr>
              <a:pPr defTabSz="685800"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xmlns="" val="912906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431800" y="4005263"/>
            <a:ext cx="11372851" cy="0"/>
          </a:xfrm>
          <a:prstGeom prst="line">
            <a:avLst/>
          </a:prstGeom>
          <a:noFill/>
          <a:ln w="28575">
            <a:solidFill>
              <a:schemeClr val="folHlink"/>
            </a:solidFill>
            <a:round/>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sz="1800" smtClean="0">
              <a:solidFill>
                <a:srgbClr val="FFFFFF"/>
              </a:solidFill>
              <a:latin typeface="Calibri" charset="0"/>
              <a:ea typeface="MS PGothic" charset="0"/>
              <a:cs typeface="MS PGothic" charset="0"/>
            </a:endParaRPr>
          </a:p>
        </p:txBody>
      </p:sp>
      <p:pic>
        <p:nvPicPr>
          <p:cNvPr id="5" name="Picture 2" descr="C:\Users\Johna.vanstelten\AppData\Local\Microsoft\Windows\Temporary Internet Files\Content.Outlook\I8Y46DML\pfizer_onc_rgb_neg_2.pn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09600" y="6254756"/>
            <a:ext cx="259926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Rectangle 2"/>
          <p:cNvSpPr>
            <a:spLocks noGrp="1" noChangeArrowheads="1"/>
          </p:cNvSpPr>
          <p:nvPr>
            <p:ph type="ctrTitle"/>
          </p:nvPr>
        </p:nvSpPr>
        <p:spPr>
          <a:xfrm>
            <a:off x="387779" y="116637"/>
            <a:ext cx="11372851" cy="1900237"/>
          </a:xfrm>
        </p:spPr>
        <p:txBody>
          <a:bodyPr/>
          <a:lstStyle>
            <a:lvl1pPr>
              <a:defRPr/>
            </a:lvl1pPr>
          </a:lstStyle>
          <a:p>
            <a:r>
              <a:rPr lang="en-US" smtClean="0"/>
              <a:t>Click to edit Master title style</a:t>
            </a:r>
            <a:endParaRPr lang="en-US"/>
          </a:p>
        </p:txBody>
      </p:sp>
      <p:sp>
        <p:nvSpPr>
          <p:cNvPr id="181251" name="Rectangle 3"/>
          <p:cNvSpPr>
            <a:spLocks noGrp="1" noChangeArrowheads="1"/>
          </p:cNvSpPr>
          <p:nvPr>
            <p:ph type="subTitle" idx="1"/>
          </p:nvPr>
        </p:nvSpPr>
        <p:spPr>
          <a:xfrm>
            <a:off x="389467" y="3764636"/>
            <a:ext cx="11372851" cy="1752600"/>
          </a:xfrm>
        </p:spPr>
        <p:txBody>
          <a:bodyPr/>
          <a:lstStyle>
            <a:lvl1pPr marL="0" indent="0" algn="ctr">
              <a:buFont typeface="Arial" pitchFamily="34" charset="0"/>
              <a:buNone/>
              <a:defRPr sz="1800"/>
            </a:lvl1pPr>
          </a:lstStyle>
          <a:p>
            <a:r>
              <a:rPr lang="en-US" smtClean="0"/>
              <a:t>Click to edit Master subtitle style</a:t>
            </a:r>
            <a:endParaRPr lang="en-US"/>
          </a:p>
        </p:txBody>
      </p:sp>
      <p:sp>
        <p:nvSpPr>
          <p:cNvPr id="6" name="Rectangle 8"/>
          <p:cNvSpPr>
            <a:spLocks noGrp="1" noChangeArrowheads="1"/>
          </p:cNvSpPr>
          <p:nvPr>
            <p:ph type="ftr" sz="quarter" idx="10"/>
          </p:nvPr>
        </p:nvSpPr>
        <p:spPr>
          <a:xfrm>
            <a:off x="8208433" y="6453190"/>
            <a:ext cx="3860800" cy="331787"/>
          </a:xfrm>
        </p:spPr>
        <p:txBody>
          <a:bodyPr/>
          <a:lstStyle>
            <a:lvl1pPr defTabSz="457011">
              <a:defRPr sz="1200" b="0">
                <a:ea typeface="+mn-ea"/>
              </a:defRPr>
            </a:lvl1pPr>
          </a:lstStyle>
          <a:p>
            <a:pPr>
              <a:defRPr/>
            </a:pPr>
            <a:endParaRPr lang="en-GB"/>
          </a:p>
        </p:txBody>
      </p:sp>
    </p:spTree>
    <p:extLst>
      <p:ext uri="{BB962C8B-B14F-4D97-AF65-F5344CB8AC3E}">
        <p14:creationId xmlns:p14="http://schemas.microsoft.com/office/powerpoint/2010/main" xmlns="" val="1482412449"/>
      </p:ext>
    </p:extLst>
  </p:cSld>
  <p:clrMapOvr>
    <a:overrideClrMapping bg1="dk2" tx1="lt1" bg2="dk1" tx2="lt2" accent1="accent1" accent2="accent2" accent3="accent3" accent4="accent4" accent5="accent5" accent6="accent6" hlink="hlink" folHlink="folHlink"/>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5103117" y="6575435"/>
            <a:ext cx="1981551" cy="2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021" fontAlgn="base">
              <a:spcBef>
                <a:spcPct val="0"/>
              </a:spcBef>
              <a:spcAft>
                <a:spcPct val="0"/>
              </a:spcAft>
              <a:defRPr/>
            </a:pPr>
            <a:r>
              <a:rPr lang="en-US" altLang="en-US" sz="1200" b="1" dirty="0" smtClean="0">
                <a:solidFill>
                  <a:srgbClr val="7F7F7F"/>
                </a:solidFill>
                <a:ea typeface="MS PGothic" pitchFamily="34" charset="-128"/>
                <a:cs typeface="MS PGothic" charset="0"/>
              </a:rPr>
              <a:t>PFIZER CONFIDENTIAL</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389467" y="1309688"/>
            <a:ext cx="11372851" cy="535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defTabSz="457011">
              <a:defRPr b="0">
                <a:ea typeface="+mn-ea"/>
              </a:defRPr>
            </a:lvl1pPr>
          </a:lstStyle>
          <a:p>
            <a:pPr>
              <a:defRPr/>
            </a:pPr>
            <a:endParaRPr lang="en-GB"/>
          </a:p>
        </p:txBody>
      </p:sp>
    </p:spTree>
    <p:extLst>
      <p:ext uri="{BB962C8B-B14F-4D97-AF65-F5344CB8AC3E}">
        <p14:creationId xmlns:p14="http://schemas.microsoft.com/office/powerpoint/2010/main" xmlns="" val="141165746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419100" y="6224590"/>
            <a:ext cx="2844800" cy="476251"/>
          </a:xfrm>
          <a:prstGeom prst="rect">
            <a:avLst/>
          </a:prstGeom>
        </p:spPr>
        <p:txBody>
          <a:bodyPr lIns="91400" tIns="45702" rIns="91400" bIns="45702"/>
          <a:lstStyle>
            <a:lvl1pPr defTabSz="914021" eaLnBrk="1" hangingPunct="1">
              <a:defRPr sz="500" b="1">
                <a:solidFill>
                  <a:srgbClr val="FFFFFF"/>
                </a:solidFill>
                <a:latin typeface="Times New Roman" panose="02020603050405020304" pitchFamily="18" charset="0"/>
                <a:ea typeface="ＭＳ Ｐゴシック"/>
                <a:cs typeface="+mn-cs"/>
              </a:defRPr>
            </a:lvl1pPr>
          </a:lstStyle>
          <a:p>
            <a:pPr fontAlgn="base">
              <a:spcBef>
                <a:spcPct val="0"/>
              </a:spcBef>
              <a:spcAft>
                <a:spcPct val="0"/>
              </a:spcAft>
              <a:defRPr/>
            </a:pPr>
            <a:endParaRPr lang="en-GB"/>
          </a:p>
        </p:txBody>
      </p:sp>
      <p:sp>
        <p:nvSpPr>
          <p:cNvPr id="5" name="Rectangle 4"/>
          <p:cNvSpPr>
            <a:spLocks noGrp="1" noChangeArrowheads="1"/>
          </p:cNvSpPr>
          <p:nvPr>
            <p:ph type="ftr" sz="quarter" idx="11"/>
          </p:nvPr>
        </p:nvSpPr>
        <p:spPr/>
        <p:txBody>
          <a:bodyPr/>
          <a:lstStyle>
            <a:lvl1pPr defTabSz="457011">
              <a:defRPr b="0">
                <a:ea typeface="+mn-ea"/>
              </a:defRPr>
            </a:lvl1pPr>
          </a:lstStyle>
          <a:p>
            <a:pPr>
              <a:defRPr/>
            </a:pPr>
            <a:endParaRPr lang="en-GB"/>
          </a:p>
        </p:txBody>
      </p:sp>
    </p:spTree>
    <p:extLst>
      <p:ext uri="{BB962C8B-B14F-4D97-AF65-F5344CB8AC3E}">
        <p14:creationId xmlns:p14="http://schemas.microsoft.com/office/powerpoint/2010/main" xmlns="" val="64169718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5103117" y="6575435"/>
            <a:ext cx="1981551" cy="2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021" fontAlgn="base">
              <a:spcBef>
                <a:spcPct val="0"/>
              </a:spcBef>
              <a:spcAft>
                <a:spcPct val="0"/>
              </a:spcAft>
              <a:defRPr/>
            </a:pPr>
            <a:r>
              <a:rPr lang="en-US" altLang="en-US" sz="1200" b="1" dirty="0" smtClean="0">
                <a:solidFill>
                  <a:srgbClr val="7F7F7F"/>
                </a:solidFill>
                <a:ea typeface="MS PGothic" pitchFamily="34" charset="-128"/>
                <a:cs typeface="MS PGothic" charset="0"/>
              </a:rPr>
              <a:t>PFIZER CONFIDENTIAL</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9499" y="1309688"/>
            <a:ext cx="5583767" cy="53705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6433" y="1309688"/>
            <a:ext cx="5582400" cy="53705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Date Placeholder 4"/>
          <p:cNvSpPr>
            <a:spLocks noGrp="1" noChangeArrowheads="1"/>
          </p:cNvSpPr>
          <p:nvPr>
            <p:ph type="dt" sz="half" idx="10"/>
          </p:nvPr>
        </p:nvSpPr>
        <p:spPr>
          <a:xfrm>
            <a:off x="419100" y="6224590"/>
            <a:ext cx="2844800" cy="476251"/>
          </a:xfrm>
          <a:prstGeom prst="rect">
            <a:avLst/>
          </a:prstGeom>
        </p:spPr>
        <p:txBody>
          <a:bodyPr lIns="91400" tIns="45702" rIns="91400" bIns="45702"/>
          <a:lstStyle>
            <a:lvl1pPr defTabSz="914021" eaLnBrk="1" hangingPunct="1">
              <a:defRPr sz="500" b="1">
                <a:solidFill>
                  <a:srgbClr val="FFFFFF"/>
                </a:solidFill>
                <a:latin typeface="Times New Roman" panose="02020603050405020304" pitchFamily="18" charset="0"/>
                <a:ea typeface="ＭＳ Ｐゴシック"/>
                <a:cs typeface="+mn-cs"/>
              </a:defRPr>
            </a:lvl1pPr>
          </a:lstStyle>
          <a:p>
            <a:pPr fontAlgn="base">
              <a:spcBef>
                <a:spcPct val="0"/>
              </a:spcBef>
              <a:spcAft>
                <a:spcPct val="0"/>
              </a:spcAft>
              <a:defRPr/>
            </a:pPr>
            <a:endParaRPr lang="en-GB"/>
          </a:p>
        </p:txBody>
      </p:sp>
      <p:sp>
        <p:nvSpPr>
          <p:cNvPr id="7" name="Rectangle 6"/>
          <p:cNvSpPr>
            <a:spLocks noGrp="1" noChangeArrowheads="1"/>
          </p:cNvSpPr>
          <p:nvPr>
            <p:ph type="ftr" sz="quarter" idx="11"/>
          </p:nvPr>
        </p:nvSpPr>
        <p:spPr/>
        <p:txBody>
          <a:bodyPr/>
          <a:lstStyle>
            <a:lvl1pPr defTabSz="457011">
              <a:defRPr b="0">
                <a:ea typeface="+mn-ea"/>
              </a:defRPr>
            </a:lvl1pPr>
          </a:lstStyle>
          <a:p>
            <a:pPr>
              <a:defRPr/>
            </a:pPr>
            <a:endParaRPr lang="en-GB"/>
          </a:p>
        </p:txBody>
      </p:sp>
    </p:spTree>
    <p:extLst>
      <p:ext uri="{BB962C8B-B14F-4D97-AF65-F5344CB8AC3E}">
        <p14:creationId xmlns:p14="http://schemas.microsoft.com/office/powerpoint/2010/main" xmlns="" val="136509464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noChangeArrowheads="1"/>
          </p:cNvSpPr>
          <p:nvPr>
            <p:ph type="dt" sz="half" idx="10"/>
          </p:nvPr>
        </p:nvSpPr>
        <p:spPr>
          <a:xfrm>
            <a:off x="419100" y="6224590"/>
            <a:ext cx="2844800" cy="476251"/>
          </a:xfrm>
          <a:prstGeom prst="rect">
            <a:avLst/>
          </a:prstGeom>
        </p:spPr>
        <p:txBody>
          <a:bodyPr lIns="91400" tIns="45702" rIns="91400" bIns="45702"/>
          <a:lstStyle>
            <a:lvl1pPr defTabSz="914021" eaLnBrk="1" hangingPunct="1">
              <a:defRPr sz="500" b="1">
                <a:solidFill>
                  <a:srgbClr val="FFFFFF"/>
                </a:solidFill>
                <a:latin typeface="Times New Roman" panose="02020603050405020304" pitchFamily="18" charset="0"/>
                <a:ea typeface="ＭＳ Ｐゴシック"/>
                <a:cs typeface="+mn-cs"/>
              </a:defRPr>
            </a:lvl1pPr>
          </a:lstStyle>
          <a:p>
            <a:pPr fontAlgn="base">
              <a:spcBef>
                <a:spcPct val="0"/>
              </a:spcBef>
              <a:spcAft>
                <a:spcPct val="0"/>
              </a:spcAft>
              <a:defRPr/>
            </a:pPr>
            <a:endParaRPr lang="en-GB"/>
          </a:p>
        </p:txBody>
      </p:sp>
      <p:sp>
        <p:nvSpPr>
          <p:cNvPr id="4" name="Rectangle 3"/>
          <p:cNvSpPr>
            <a:spLocks noGrp="1" noChangeArrowheads="1"/>
          </p:cNvSpPr>
          <p:nvPr>
            <p:ph type="ftr" sz="quarter" idx="11"/>
          </p:nvPr>
        </p:nvSpPr>
        <p:spPr/>
        <p:txBody>
          <a:bodyPr/>
          <a:lstStyle>
            <a:lvl1pPr defTabSz="457011">
              <a:defRPr b="0">
                <a:ea typeface="+mn-ea"/>
              </a:defRPr>
            </a:lvl1pPr>
          </a:lstStyle>
          <a:p>
            <a:pPr>
              <a:defRPr/>
            </a:pPr>
            <a:endParaRPr lang="en-GB"/>
          </a:p>
        </p:txBody>
      </p:sp>
    </p:spTree>
    <p:extLst>
      <p:ext uri="{BB962C8B-B14F-4D97-AF65-F5344CB8AC3E}">
        <p14:creationId xmlns:p14="http://schemas.microsoft.com/office/powerpoint/2010/main" xmlns="" val="101459219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419100" y="6224590"/>
            <a:ext cx="2844800" cy="476251"/>
          </a:xfrm>
          <a:prstGeom prst="rect">
            <a:avLst/>
          </a:prstGeom>
        </p:spPr>
        <p:txBody>
          <a:bodyPr lIns="91400" tIns="45702" rIns="91400" bIns="45702"/>
          <a:lstStyle>
            <a:lvl1pPr defTabSz="914021" eaLnBrk="1" hangingPunct="1">
              <a:defRPr sz="500" b="1">
                <a:solidFill>
                  <a:srgbClr val="FFFFFF"/>
                </a:solidFill>
                <a:latin typeface="Times New Roman" panose="02020603050405020304" pitchFamily="18" charset="0"/>
                <a:ea typeface="ＭＳ Ｐゴシック"/>
                <a:cs typeface="+mn-cs"/>
              </a:defRPr>
            </a:lvl1pPr>
          </a:lstStyle>
          <a:p>
            <a:pPr fontAlgn="base">
              <a:spcBef>
                <a:spcPct val="0"/>
              </a:spcBef>
              <a:spcAft>
                <a:spcPct val="0"/>
              </a:spcAft>
              <a:defRPr/>
            </a:pPr>
            <a:endParaRPr lang="en-GB"/>
          </a:p>
        </p:txBody>
      </p:sp>
      <p:sp>
        <p:nvSpPr>
          <p:cNvPr id="3" name="Rectangle 2"/>
          <p:cNvSpPr>
            <a:spLocks noGrp="1" noChangeArrowheads="1"/>
          </p:cNvSpPr>
          <p:nvPr>
            <p:ph type="ftr" sz="quarter" idx="11"/>
          </p:nvPr>
        </p:nvSpPr>
        <p:spPr/>
        <p:txBody>
          <a:bodyPr/>
          <a:lstStyle>
            <a:lvl1pPr defTabSz="457011">
              <a:defRPr b="0">
                <a:ea typeface="+mn-ea"/>
              </a:defRPr>
            </a:lvl1pPr>
          </a:lstStyle>
          <a:p>
            <a:pPr>
              <a:defRPr/>
            </a:pPr>
            <a:endParaRPr lang="en-GB"/>
          </a:p>
        </p:txBody>
      </p:sp>
    </p:spTree>
    <p:extLst>
      <p:ext uri="{BB962C8B-B14F-4D97-AF65-F5344CB8AC3E}">
        <p14:creationId xmlns:p14="http://schemas.microsoft.com/office/powerpoint/2010/main" xmlns="" val="20069188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GB"/>
          </a:p>
        </p:txBody>
      </p:sp>
      <p:sp>
        <p:nvSpPr>
          <p:cNvPr id="9" name="Content Placeholder 8"/>
          <p:cNvSpPr>
            <a:spLocks noGrp="1"/>
          </p:cNvSpPr>
          <p:nvPr>
            <p:ph sz="quarter" idx="14"/>
          </p:nvPr>
        </p:nvSpPr>
        <p:spPr>
          <a:xfrm>
            <a:off x="188383" y="1365251"/>
            <a:ext cx="5856000" cy="474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8"/>
          <p:cNvSpPr>
            <a:spLocks noGrp="1"/>
          </p:cNvSpPr>
          <p:nvPr>
            <p:ph sz="quarter" idx="15"/>
          </p:nvPr>
        </p:nvSpPr>
        <p:spPr>
          <a:xfrm>
            <a:off x="6145500" y="1369533"/>
            <a:ext cx="5856000" cy="474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5"/>
          <p:cNvSpPr>
            <a:spLocks noGrp="1"/>
          </p:cNvSpPr>
          <p:nvPr>
            <p:ph type="body" sz="quarter" idx="16" hasCustomPrompt="1"/>
          </p:nvPr>
        </p:nvSpPr>
        <p:spPr>
          <a:xfrm>
            <a:off x="141135" y="6505328"/>
            <a:ext cx="892873" cy="117725"/>
          </a:xfrm>
        </p:spPr>
        <p:txBody>
          <a:bodyPr wrap="none" lIns="0" tIns="0" rIns="0" bIns="0" anchor="b">
            <a:spAutoFit/>
          </a:bodyPr>
          <a:lstStyle>
            <a:lvl1pPr marL="0" indent="0">
              <a:lnSpc>
                <a:spcPct val="90000"/>
              </a:lnSpc>
              <a:spcBef>
                <a:spcPts val="0"/>
              </a:spcBef>
              <a:buFontTx/>
              <a:buNone/>
              <a:defRPr sz="850"/>
            </a:lvl1pPr>
          </a:lstStyle>
          <a:p>
            <a:pPr lvl="0"/>
            <a:r>
              <a:rPr lang="en-US" dirty="0"/>
              <a:t>Edit Note text styles</a:t>
            </a:r>
          </a:p>
        </p:txBody>
      </p:sp>
    </p:spTree>
    <p:extLst>
      <p:ext uri="{BB962C8B-B14F-4D97-AF65-F5344CB8AC3E}">
        <p14:creationId xmlns:p14="http://schemas.microsoft.com/office/powerpoint/2010/main" xmlns="" val="9624198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5103117" y="6575435"/>
            <a:ext cx="1981551" cy="2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021" fontAlgn="base">
              <a:spcBef>
                <a:spcPct val="0"/>
              </a:spcBef>
              <a:spcAft>
                <a:spcPct val="0"/>
              </a:spcAft>
              <a:defRPr/>
            </a:pPr>
            <a:r>
              <a:rPr lang="en-US" altLang="en-US" sz="1200" b="1" dirty="0" smtClean="0">
                <a:solidFill>
                  <a:srgbClr val="7F7F7F"/>
                </a:solidFill>
                <a:ea typeface="MS PGothic" pitchFamily="34" charset="-128"/>
                <a:cs typeface="MS PGothic" charset="0"/>
              </a:rPr>
              <a:t>PFIZER CONFIDENTIAL</a:t>
            </a:r>
          </a:p>
        </p:txBody>
      </p:sp>
      <p:sp>
        <p:nvSpPr>
          <p:cNvPr id="2" name="Title 1"/>
          <p:cNvSpPr>
            <a:spLocks noGrp="1"/>
          </p:cNvSpPr>
          <p:nvPr>
            <p:ph type="title"/>
          </p:nvPr>
        </p:nvSpPr>
        <p:spPr>
          <a:xfrm>
            <a:off x="389467" y="188930"/>
            <a:ext cx="11372851" cy="968375"/>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89467" y="1309688"/>
            <a:ext cx="11372851" cy="5370512"/>
          </a:xfrm>
        </p:spPr>
        <p:txBody>
          <a:bodyPr/>
          <a:lstStyle/>
          <a:p>
            <a:pPr lvl="0"/>
            <a:r>
              <a:rPr lang="en-US" noProof="0" dirty="0" smtClean="0"/>
              <a:t>Click icon to add table</a:t>
            </a:r>
            <a:endParaRPr lang="en-GB" noProof="0" dirty="0" smtClean="0"/>
          </a:p>
        </p:txBody>
      </p:sp>
      <p:sp>
        <p:nvSpPr>
          <p:cNvPr id="5" name="Date Placeholder 4"/>
          <p:cNvSpPr>
            <a:spLocks noGrp="1" noChangeArrowheads="1"/>
          </p:cNvSpPr>
          <p:nvPr>
            <p:ph type="dt" sz="half" idx="10"/>
          </p:nvPr>
        </p:nvSpPr>
        <p:spPr>
          <a:xfrm>
            <a:off x="419100" y="6224590"/>
            <a:ext cx="2844800" cy="476251"/>
          </a:xfrm>
          <a:prstGeom prst="rect">
            <a:avLst/>
          </a:prstGeom>
        </p:spPr>
        <p:txBody>
          <a:bodyPr lIns="91400" tIns="45702" rIns="91400" bIns="45702"/>
          <a:lstStyle>
            <a:lvl1pPr defTabSz="914021" eaLnBrk="1" hangingPunct="1">
              <a:defRPr sz="500" b="1">
                <a:solidFill>
                  <a:srgbClr val="FFFFFF"/>
                </a:solidFill>
                <a:latin typeface="Times New Roman" panose="02020603050405020304" pitchFamily="18" charset="0"/>
                <a:ea typeface="ＭＳ Ｐゴシック"/>
                <a:cs typeface="+mn-cs"/>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p:txBody>
          <a:bodyPr/>
          <a:lstStyle>
            <a:lvl1pPr defTabSz="457011">
              <a:defRPr b="0">
                <a:ea typeface="+mn-ea"/>
              </a:defRPr>
            </a:lvl1pPr>
          </a:lstStyle>
          <a:p>
            <a:pPr>
              <a:defRPr/>
            </a:pPr>
            <a:endParaRPr lang="en-GB"/>
          </a:p>
        </p:txBody>
      </p:sp>
    </p:spTree>
    <p:extLst>
      <p:ext uri="{BB962C8B-B14F-4D97-AF65-F5344CB8AC3E}">
        <p14:creationId xmlns:p14="http://schemas.microsoft.com/office/powerpoint/2010/main" xmlns="" val="36067357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no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a:xfrm>
            <a:off x="615983" y="1009490"/>
            <a:ext cx="11010900" cy="4570195"/>
          </a:xfrm>
        </p:spPr>
        <p:txBody>
          <a:bodyPr rIns="0"/>
          <a:lstStyle>
            <a:lvl1pPr>
              <a:spcAft>
                <a:spcPts val="600"/>
              </a:spcAft>
              <a:defRPr sz="2000"/>
            </a:lvl1pPr>
            <a:lvl2pPr>
              <a:spcAft>
                <a:spcPts val="600"/>
              </a:spcAft>
              <a:defRPr sz="2000"/>
            </a:lvl2pPr>
            <a:lvl3pPr>
              <a:spcAft>
                <a:spcPts val="600"/>
              </a:spcAft>
              <a:defRPr sz="2000"/>
            </a:lvl3pPr>
            <a:lvl4pPr>
              <a:spcAft>
                <a:spcPts val="600"/>
              </a:spcAft>
              <a:defRPr sz="2000"/>
            </a:lvl4pPr>
            <a:lvl5pPr>
              <a:spcAft>
                <a:spcPts val="600"/>
              </a:spcAft>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6198414" y="5886454"/>
            <a:ext cx="5428437" cy="654051"/>
          </a:xfrm>
        </p:spPr>
        <p:txBody>
          <a:bodyPr anchor="b"/>
          <a:lstStyle>
            <a:lvl1pPr algn="r">
              <a:buNone/>
              <a:defRPr sz="1200"/>
            </a:lvl1pPr>
          </a:lstStyle>
          <a:p>
            <a:pPr lvl="0"/>
            <a:r>
              <a:rPr lang="en-US" dirty="0" smtClean="0"/>
              <a:t>Click to edit Master text styles</a:t>
            </a:r>
          </a:p>
        </p:txBody>
      </p:sp>
      <p:sp>
        <p:nvSpPr>
          <p:cNvPr id="6" name="Text Placeholder 4"/>
          <p:cNvSpPr>
            <a:spLocks noGrp="1"/>
          </p:cNvSpPr>
          <p:nvPr>
            <p:ph type="body" sz="quarter" idx="11"/>
          </p:nvPr>
        </p:nvSpPr>
        <p:spPr>
          <a:xfrm>
            <a:off x="615951" y="5580850"/>
            <a:ext cx="5416549" cy="654051"/>
          </a:xfrm>
        </p:spPr>
        <p:txBody>
          <a:bodyPr anchor="b"/>
          <a:lstStyle>
            <a:lvl1pPr algn="l">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732566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4784" y="139718"/>
            <a:ext cx="11004549" cy="728663"/>
          </a:xfrm>
        </p:spPr>
        <p:txBody>
          <a:bodyPr tIns="0" bIns="0">
            <a:noAutofit/>
          </a:bodyPr>
          <a:lstStyle>
            <a:lvl1pPr>
              <a:defRPr sz="2600"/>
            </a:lvl1pPr>
          </a:lstStyle>
          <a:p>
            <a:r>
              <a:rPr lang="en-US" dirty="0" smtClean="0"/>
              <a:t>Click to edit Master title style</a:t>
            </a:r>
            <a:endParaRPr lang="en-US" dirty="0"/>
          </a:p>
        </p:txBody>
      </p:sp>
      <p:sp>
        <p:nvSpPr>
          <p:cNvPr id="3" name="Text Placeholder 4"/>
          <p:cNvSpPr>
            <a:spLocks noGrp="1"/>
          </p:cNvSpPr>
          <p:nvPr>
            <p:ph type="body" sz="quarter" idx="10"/>
          </p:nvPr>
        </p:nvSpPr>
        <p:spPr>
          <a:xfrm>
            <a:off x="6198414" y="5886454"/>
            <a:ext cx="5428437" cy="654051"/>
          </a:xfrm>
        </p:spPr>
        <p:txBody>
          <a:bodyPr anchor="b"/>
          <a:lstStyle>
            <a:lvl1pPr algn="r">
              <a:spcAft>
                <a:spcPts val="0"/>
              </a:spcAft>
              <a:buNone/>
              <a:defRPr sz="1200"/>
            </a:lvl1pPr>
          </a:lstStyle>
          <a:p>
            <a:pPr lvl="0"/>
            <a:r>
              <a:rPr lang="en-US" dirty="0" smtClean="0"/>
              <a:t>Click to edit Master text styles</a:t>
            </a:r>
          </a:p>
        </p:txBody>
      </p:sp>
      <p:sp>
        <p:nvSpPr>
          <p:cNvPr id="4" name="Text Placeholder 4"/>
          <p:cNvSpPr>
            <a:spLocks noGrp="1"/>
          </p:cNvSpPr>
          <p:nvPr>
            <p:ph type="body" sz="quarter" idx="11"/>
          </p:nvPr>
        </p:nvSpPr>
        <p:spPr>
          <a:xfrm>
            <a:off x="615951" y="5580850"/>
            <a:ext cx="5416549" cy="654051"/>
          </a:xfrm>
        </p:spPr>
        <p:txBody>
          <a:bodyPr anchor="b"/>
          <a:lstStyle>
            <a:lvl1pPr algn="l">
              <a:spcAft>
                <a:spcPts val="0"/>
              </a:spcAft>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17990583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4784" y="139718"/>
            <a:ext cx="11004549" cy="728663"/>
          </a:xfrm>
        </p:spPr>
        <p:txBody>
          <a:bodyPr tIns="0" bIns="0">
            <a:noAutofit/>
          </a:bodyPr>
          <a:lstStyle>
            <a:lvl1pPr>
              <a:defRPr sz="2600"/>
            </a:lvl1pPr>
          </a:lstStyle>
          <a:p>
            <a:r>
              <a:rPr lang="en-US" dirty="0" smtClean="0"/>
              <a:t>Click to edit Master title style</a:t>
            </a:r>
            <a:endParaRPr lang="en-US" dirty="0"/>
          </a:p>
        </p:txBody>
      </p:sp>
      <p:sp>
        <p:nvSpPr>
          <p:cNvPr id="3" name="Text Placeholder 4"/>
          <p:cNvSpPr>
            <a:spLocks noGrp="1"/>
          </p:cNvSpPr>
          <p:nvPr>
            <p:ph type="body" sz="quarter" idx="10"/>
          </p:nvPr>
        </p:nvSpPr>
        <p:spPr>
          <a:xfrm>
            <a:off x="6198414" y="5886454"/>
            <a:ext cx="5428437" cy="654051"/>
          </a:xfrm>
        </p:spPr>
        <p:txBody>
          <a:bodyPr anchor="b"/>
          <a:lstStyle>
            <a:lvl1pPr algn="r">
              <a:spcAft>
                <a:spcPts val="0"/>
              </a:spcAft>
              <a:buNone/>
              <a:defRPr sz="1200"/>
            </a:lvl1pPr>
          </a:lstStyle>
          <a:p>
            <a:pPr lvl="0"/>
            <a:r>
              <a:rPr lang="en-US" dirty="0" smtClean="0"/>
              <a:t>Click to edit Master text styles</a:t>
            </a:r>
          </a:p>
        </p:txBody>
      </p:sp>
      <p:sp>
        <p:nvSpPr>
          <p:cNvPr id="4" name="Text Placeholder 4"/>
          <p:cNvSpPr>
            <a:spLocks noGrp="1"/>
          </p:cNvSpPr>
          <p:nvPr>
            <p:ph type="body" sz="quarter" idx="11"/>
          </p:nvPr>
        </p:nvSpPr>
        <p:spPr>
          <a:xfrm>
            <a:off x="615951" y="5580850"/>
            <a:ext cx="5416549" cy="654051"/>
          </a:xfrm>
        </p:spPr>
        <p:txBody>
          <a:bodyPr anchor="b"/>
          <a:lstStyle>
            <a:lvl1pPr algn="l">
              <a:spcAft>
                <a:spcPts val="0"/>
              </a:spcAft>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1591824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4784" y="139718"/>
            <a:ext cx="11004549" cy="728663"/>
          </a:xfrm>
        </p:spPr>
        <p:txBody>
          <a:bodyPr tIns="0" bIns="0">
            <a:noAutofit/>
          </a:bodyPr>
          <a:lstStyle>
            <a:lvl1pPr>
              <a:defRPr sz="2600"/>
            </a:lvl1pPr>
          </a:lstStyle>
          <a:p>
            <a:r>
              <a:rPr lang="en-US" dirty="0" smtClean="0"/>
              <a:t>Click to edit Master title style</a:t>
            </a:r>
            <a:endParaRPr lang="en-US" dirty="0"/>
          </a:p>
        </p:txBody>
      </p:sp>
      <p:sp>
        <p:nvSpPr>
          <p:cNvPr id="3" name="Text Placeholder 4"/>
          <p:cNvSpPr>
            <a:spLocks noGrp="1"/>
          </p:cNvSpPr>
          <p:nvPr>
            <p:ph type="body" sz="quarter" idx="10"/>
          </p:nvPr>
        </p:nvSpPr>
        <p:spPr>
          <a:xfrm>
            <a:off x="6198414" y="5886454"/>
            <a:ext cx="5428437" cy="654051"/>
          </a:xfrm>
        </p:spPr>
        <p:txBody>
          <a:bodyPr anchor="b"/>
          <a:lstStyle>
            <a:lvl1pPr algn="r">
              <a:spcAft>
                <a:spcPts val="0"/>
              </a:spcAft>
              <a:buNone/>
              <a:defRPr sz="1200"/>
            </a:lvl1pPr>
          </a:lstStyle>
          <a:p>
            <a:pPr lvl="0"/>
            <a:r>
              <a:rPr lang="en-US" dirty="0" smtClean="0"/>
              <a:t>Click to edit Master text styles</a:t>
            </a:r>
          </a:p>
        </p:txBody>
      </p:sp>
      <p:sp>
        <p:nvSpPr>
          <p:cNvPr id="4" name="Text Placeholder 4"/>
          <p:cNvSpPr>
            <a:spLocks noGrp="1"/>
          </p:cNvSpPr>
          <p:nvPr>
            <p:ph type="body" sz="quarter" idx="11"/>
          </p:nvPr>
        </p:nvSpPr>
        <p:spPr>
          <a:xfrm>
            <a:off x="615951" y="5580850"/>
            <a:ext cx="5416549" cy="654051"/>
          </a:xfrm>
        </p:spPr>
        <p:txBody>
          <a:bodyPr anchor="b"/>
          <a:lstStyle>
            <a:lvl1pPr algn="l">
              <a:spcAft>
                <a:spcPts val="0"/>
              </a:spcAft>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35497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4784" y="139718"/>
            <a:ext cx="11004549" cy="728663"/>
          </a:xfrm>
        </p:spPr>
        <p:txBody>
          <a:bodyPr tIns="0" bIns="0">
            <a:noAutofit/>
          </a:bodyPr>
          <a:lstStyle>
            <a:lvl1pPr>
              <a:defRPr sz="2600"/>
            </a:lvl1pPr>
          </a:lstStyle>
          <a:p>
            <a:r>
              <a:rPr lang="en-US" dirty="0" smtClean="0"/>
              <a:t>Click to edit Master title style</a:t>
            </a:r>
            <a:endParaRPr lang="en-US" dirty="0"/>
          </a:p>
        </p:txBody>
      </p:sp>
      <p:sp>
        <p:nvSpPr>
          <p:cNvPr id="3" name="Text Placeholder 4"/>
          <p:cNvSpPr>
            <a:spLocks noGrp="1"/>
          </p:cNvSpPr>
          <p:nvPr>
            <p:ph type="body" sz="quarter" idx="10"/>
          </p:nvPr>
        </p:nvSpPr>
        <p:spPr>
          <a:xfrm>
            <a:off x="6198414" y="5886454"/>
            <a:ext cx="5428437" cy="654051"/>
          </a:xfrm>
        </p:spPr>
        <p:txBody>
          <a:bodyPr anchor="b"/>
          <a:lstStyle>
            <a:lvl1pPr algn="r">
              <a:spcAft>
                <a:spcPts val="0"/>
              </a:spcAft>
              <a:buNone/>
              <a:defRPr sz="1200"/>
            </a:lvl1pPr>
          </a:lstStyle>
          <a:p>
            <a:pPr lvl="0"/>
            <a:r>
              <a:rPr lang="en-US" dirty="0" smtClean="0"/>
              <a:t>Click to edit Master text styles</a:t>
            </a:r>
          </a:p>
        </p:txBody>
      </p:sp>
      <p:sp>
        <p:nvSpPr>
          <p:cNvPr id="4" name="Text Placeholder 4"/>
          <p:cNvSpPr>
            <a:spLocks noGrp="1"/>
          </p:cNvSpPr>
          <p:nvPr>
            <p:ph type="body" sz="quarter" idx="11"/>
          </p:nvPr>
        </p:nvSpPr>
        <p:spPr>
          <a:xfrm>
            <a:off x="615951" y="5580850"/>
            <a:ext cx="5416549" cy="654051"/>
          </a:xfrm>
        </p:spPr>
        <p:txBody>
          <a:bodyPr anchor="b"/>
          <a:lstStyle>
            <a:lvl1pPr algn="l">
              <a:spcAft>
                <a:spcPts val="0"/>
              </a:spcAft>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9377964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no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a:xfrm>
            <a:off x="615983" y="1009490"/>
            <a:ext cx="11010900" cy="4570195"/>
          </a:xfrm>
        </p:spPr>
        <p:txBody>
          <a:bodyPr rIns="0"/>
          <a:lstStyle>
            <a:lvl1pPr>
              <a:spcAft>
                <a:spcPts val="600"/>
              </a:spcAft>
              <a:defRPr sz="2000"/>
            </a:lvl1pPr>
            <a:lvl2pPr>
              <a:spcAft>
                <a:spcPts val="600"/>
              </a:spcAft>
              <a:defRPr sz="2000"/>
            </a:lvl2pPr>
            <a:lvl3pPr>
              <a:spcAft>
                <a:spcPts val="600"/>
              </a:spcAft>
              <a:defRPr sz="2000"/>
            </a:lvl3pPr>
            <a:lvl4pPr>
              <a:spcAft>
                <a:spcPts val="600"/>
              </a:spcAft>
              <a:defRPr sz="2000"/>
            </a:lvl4pPr>
            <a:lvl5pPr>
              <a:spcAft>
                <a:spcPts val="600"/>
              </a:spcAft>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6198414" y="5886454"/>
            <a:ext cx="5428437" cy="654051"/>
          </a:xfrm>
        </p:spPr>
        <p:txBody>
          <a:bodyPr anchor="b"/>
          <a:lstStyle>
            <a:lvl1pPr algn="r">
              <a:buNone/>
              <a:defRPr sz="1200"/>
            </a:lvl1pPr>
          </a:lstStyle>
          <a:p>
            <a:pPr lvl="0"/>
            <a:r>
              <a:rPr lang="en-US" dirty="0" smtClean="0"/>
              <a:t>Click to edit Master text styles</a:t>
            </a:r>
          </a:p>
        </p:txBody>
      </p:sp>
      <p:sp>
        <p:nvSpPr>
          <p:cNvPr id="6" name="Text Placeholder 4"/>
          <p:cNvSpPr>
            <a:spLocks noGrp="1"/>
          </p:cNvSpPr>
          <p:nvPr>
            <p:ph type="body" sz="quarter" idx="11"/>
          </p:nvPr>
        </p:nvSpPr>
        <p:spPr>
          <a:xfrm>
            <a:off x="615951" y="5580850"/>
            <a:ext cx="5416549" cy="654051"/>
          </a:xfrm>
        </p:spPr>
        <p:txBody>
          <a:bodyPr anchor="b"/>
          <a:lstStyle>
            <a:lvl1pPr algn="l">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16931761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4784" y="139718"/>
            <a:ext cx="11004549" cy="728663"/>
          </a:xfrm>
        </p:spPr>
        <p:txBody>
          <a:bodyPr tIns="0" bIns="0">
            <a:noAutofit/>
          </a:bodyPr>
          <a:lstStyle>
            <a:lvl1pPr>
              <a:defRPr sz="2600"/>
            </a:lvl1pPr>
          </a:lstStyle>
          <a:p>
            <a:r>
              <a:rPr lang="en-US" dirty="0" smtClean="0"/>
              <a:t>Click to edit Master title style</a:t>
            </a:r>
            <a:endParaRPr lang="en-US" dirty="0"/>
          </a:p>
        </p:txBody>
      </p:sp>
      <p:sp>
        <p:nvSpPr>
          <p:cNvPr id="3" name="Text Placeholder 4"/>
          <p:cNvSpPr>
            <a:spLocks noGrp="1"/>
          </p:cNvSpPr>
          <p:nvPr>
            <p:ph type="body" sz="quarter" idx="10"/>
          </p:nvPr>
        </p:nvSpPr>
        <p:spPr>
          <a:xfrm>
            <a:off x="6198414" y="5886454"/>
            <a:ext cx="5428437" cy="654051"/>
          </a:xfrm>
        </p:spPr>
        <p:txBody>
          <a:bodyPr anchor="b"/>
          <a:lstStyle>
            <a:lvl1pPr algn="r">
              <a:spcAft>
                <a:spcPts val="0"/>
              </a:spcAft>
              <a:buNone/>
              <a:defRPr sz="1200"/>
            </a:lvl1pPr>
          </a:lstStyle>
          <a:p>
            <a:pPr lvl="0"/>
            <a:r>
              <a:rPr lang="en-US" dirty="0" smtClean="0"/>
              <a:t>Click to edit Master text styles</a:t>
            </a:r>
          </a:p>
        </p:txBody>
      </p:sp>
      <p:sp>
        <p:nvSpPr>
          <p:cNvPr id="4" name="Text Placeholder 4"/>
          <p:cNvSpPr>
            <a:spLocks noGrp="1"/>
          </p:cNvSpPr>
          <p:nvPr>
            <p:ph type="body" sz="quarter" idx="11"/>
          </p:nvPr>
        </p:nvSpPr>
        <p:spPr>
          <a:xfrm>
            <a:off x="615951" y="5580850"/>
            <a:ext cx="5416549" cy="654051"/>
          </a:xfrm>
        </p:spPr>
        <p:txBody>
          <a:bodyPr anchor="b"/>
          <a:lstStyle>
            <a:lvl1pPr algn="l">
              <a:spcAft>
                <a:spcPts val="0"/>
              </a:spcAft>
              <a:buNone/>
              <a:defRPr sz="1200"/>
            </a:lvl1pPr>
          </a:lstStyle>
          <a:p>
            <a:pPr lvl="0"/>
            <a:r>
              <a:rPr lang="en-US" dirty="0" smtClean="0"/>
              <a:t>Click to edit Master text styles</a:t>
            </a:r>
          </a:p>
        </p:txBody>
      </p:sp>
    </p:spTree>
    <p:extLst>
      <p:ext uri="{BB962C8B-B14F-4D97-AF65-F5344CB8AC3E}">
        <p14:creationId xmlns:p14="http://schemas.microsoft.com/office/powerpoint/2010/main" xmlns="" val="1353108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9303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379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124396" y="3155043"/>
            <a:ext cx="10972800" cy="1143000"/>
          </a:xfrm>
        </p:spPr>
        <p:txBody>
          <a:bodyPr anchor="b" anchorCtr="0"/>
          <a:lstStyle>
            <a:lvl1pPr algn="l">
              <a:defRPr sz="4000" b="1" baseline="0">
                <a:solidFill>
                  <a:schemeClr val="tx1"/>
                </a:solidFill>
              </a:defRPr>
            </a:lvl1pPr>
          </a:lstStyle>
          <a:p>
            <a:r>
              <a:rPr lang="en-US" dirty="0" smtClean="0"/>
              <a:t>Click to enter subtitle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2"/>
            <a:ext cx="8191499" cy="2302921"/>
          </a:xfrm>
          <a:prstGeom prst="rect">
            <a:avLst/>
          </a:prstGeom>
        </p:spPr>
      </p:pic>
    </p:spTree>
    <p:extLst>
      <p:ext uri="{BB962C8B-B14F-4D97-AF65-F5344CB8AC3E}">
        <p14:creationId xmlns:p14="http://schemas.microsoft.com/office/powerpoint/2010/main" xmlns="" val="783184770"/>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769054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504470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97773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79763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378545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03050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59265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345229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4C2147-F76B-4BF3-91AE-D0EA317218B0}" type="datetimeFigureOut">
              <a:rPr lang="en-US" smtClean="0">
                <a:solidFill>
                  <a:prstClr val="black">
                    <a:tint val="75000"/>
                  </a:prstClr>
                </a:solidFill>
              </a:rPr>
              <a:pPr/>
              <a:t>7/19/2018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66CD6D-7254-4CE2-AF8E-F49660790A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90988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01600" y="398357"/>
            <a:ext cx="9941051" cy="1273433"/>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solidFill>
                  <a:srgbClr val="616365"/>
                </a:solidFill>
                <a:latin typeface="Arial"/>
              </a:rPr>
              <a:pPr/>
              <a:t>‹#›</a:t>
            </a:fld>
            <a:endParaRPr lang="en-GB">
              <a:solidFill>
                <a:srgbClr val="616365"/>
              </a:solidFill>
              <a:latin typeface="Arial"/>
            </a:endParaRPr>
          </a:p>
        </p:txBody>
      </p:sp>
    </p:spTree>
    <p:extLst>
      <p:ext uri="{BB962C8B-B14F-4D97-AF65-F5344CB8AC3E}">
        <p14:creationId xmlns:p14="http://schemas.microsoft.com/office/powerpoint/2010/main" xmlns="" val="8901310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23727"/>
            <a:ext cx="10363200" cy="637788"/>
          </a:xfrm>
        </p:spPr>
        <p:txBody>
          <a:bodyPr/>
          <a:lstStyle/>
          <a:p>
            <a:r>
              <a:rPr lang="en-US"/>
              <a:t>Click to edit Master title style</a:t>
            </a:r>
          </a:p>
        </p:txBody>
      </p:sp>
      <p:sp>
        <p:nvSpPr>
          <p:cNvPr id="3" name="Subtitle 2"/>
          <p:cNvSpPr>
            <a:spLocks noGrp="1"/>
          </p:cNvSpPr>
          <p:nvPr>
            <p:ph type="subTitle" idx="1"/>
          </p:nvPr>
        </p:nvSpPr>
        <p:spPr>
          <a:xfrm>
            <a:off x="1828800" y="3525252"/>
            <a:ext cx="8534400" cy="1752600"/>
          </a:xfrm>
        </p:spPr>
        <p:txBody>
          <a:bodyPr/>
          <a:lstStyle>
            <a:lvl1pPr marL="0" indent="0" algn="ctr">
              <a:buNone/>
              <a:defRPr sz="2400">
                <a:solidFill>
                  <a:srgbClr val="20A18C"/>
                </a:solidFill>
                <a:latin typeface="Calibri" pitchFamily="34" charset="0"/>
                <a:cs typeface="Calibri" pitchFamily="34" charset="0"/>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C60C7880-404A-C94F-8F85-7BC4847AD774}" type="datetimeFigureOut">
              <a:rPr lang="en-US"/>
              <a:pPr>
                <a:defRPr/>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5809BD1-23EA-EA40-AFBE-2A7CEACC3914}" type="slidenum">
              <a:rPr lang="en-US"/>
              <a:pPr>
                <a:defRPr/>
              </a:pPr>
              <a:t>‹#›</a:t>
            </a:fld>
            <a:endParaRPr lang="en-US"/>
          </a:p>
        </p:txBody>
      </p:sp>
    </p:spTree>
    <p:extLst>
      <p:ext uri="{BB962C8B-B14F-4D97-AF65-F5344CB8AC3E}">
        <p14:creationId xmlns:p14="http://schemas.microsoft.com/office/powerpoint/2010/main" xmlns="" val="18077510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OLD - 2015">
    <p:spTree>
      <p:nvGrpSpPr>
        <p:cNvPr id="1" name=""/>
        <p:cNvGrpSpPr/>
        <p:nvPr/>
      </p:nvGrpSpPr>
      <p:grpSpPr>
        <a:xfrm>
          <a:off x="0" y="0"/>
          <a:ext cx="0" cy="0"/>
          <a:chOff x="0" y="0"/>
          <a:chExt cx="0" cy="0"/>
        </a:xfrm>
      </p:grpSpPr>
      <p:sp>
        <p:nvSpPr>
          <p:cNvPr id="2" name="Rectangle 1"/>
          <p:cNvSpPr/>
          <p:nvPr userDrawn="1"/>
        </p:nvSpPr>
        <p:spPr>
          <a:xfrm>
            <a:off x="0" y="10"/>
            <a:ext cx="12192000" cy="1233055"/>
          </a:xfrm>
          <a:prstGeom prst="rect">
            <a:avLst/>
          </a:prstGeom>
          <a:solidFill>
            <a:srgbClr val="2A323C"/>
          </a:solidFill>
          <a:ln w="28575">
            <a:solidFill>
              <a:srgbClr val="2A3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23C"/>
              </a:solidFill>
            </a:endParaRPr>
          </a:p>
        </p:txBody>
      </p:sp>
    </p:spTree>
    <p:extLst>
      <p:ext uri="{BB962C8B-B14F-4D97-AF65-F5344CB8AC3E}">
        <p14:creationId xmlns:p14="http://schemas.microsoft.com/office/powerpoint/2010/main" xmlns="" val="1107561863"/>
      </p:ext>
    </p:extLst>
  </p:cSld>
  <p:clrMapOvr>
    <a:masterClrMapping/>
  </p:clrMapOv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Main 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 y="1"/>
            <a:ext cx="9840685" cy="2766566"/>
          </a:xfrm>
          <a:prstGeom prst="rect">
            <a:avLst/>
          </a:prstGeom>
        </p:spPr>
      </p:pic>
      <p:grpSp>
        <p:nvGrpSpPr>
          <p:cNvPr id="15" name="Group 14"/>
          <p:cNvGrpSpPr/>
          <p:nvPr userDrawn="1"/>
        </p:nvGrpSpPr>
        <p:grpSpPr>
          <a:xfrm>
            <a:off x="244239" y="4920266"/>
            <a:ext cx="11393885" cy="1937735"/>
            <a:chOff x="166914" y="4777999"/>
            <a:chExt cx="8545414" cy="1937735"/>
          </a:xfrm>
        </p:grpSpPr>
        <p:grpSp>
          <p:nvGrpSpPr>
            <p:cNvPr id="13" name="Group 12"/>
            <p:cNvGrpSpPr/>
            <p:nvPr userDrawn="1"/>
          </p:nvGrpSpPr>
          <p:grpSpPr>
            <a:xfrm>
              <a:off x="166914" y="4777999"/>
              <a:ext cx="2271486" cy="1937735"/>
              <a:chOff x="0" y="4905829"/>
              <a:chExt cx="2271486" cy="1937735"/>
            </a:xfrm>
          </p:grpSpPr>
          <p:pic>
            <p:nvPicPr>
              <p:cNvPr id="2050" name="Picture 2" descr="Q:\PC CREATE\Q38162.NCCN\Main 1.jpg"/>
              <p:cNvPicPr>
                <a:picLocks noChangeAspect="1" noChangeArrowheads="1"/>
              </p:cNvPicPr>
              <p:nvPr userDrawn="1"/>
            </p:nvPicPr>
            <p:blipFill rotWithShape="1">
              <a:blip r:embed="rId3" cstate="print">
                <a:extLst>
                  <a:ext uri="{28A0092B-C50C-407E-A947-70E740481C1C}">
                    <a14:useLocalDpi xmlns:a14="http://schemas.microsoft.com/office/drawing/2010/main" xmlns=""/>
                  </a:ext>
                </a:extLst>
              </a:blip>
              <a:srcRect/>
              <a:stretch/>
            </p:blipFill>
            <p:spPr bwMode="auto">
              <a:xfrm>
                <a:off x="0" y="4905829"/>
                <a:ext cx="2271486" cy="1494970"/>
              </a:xfrm>
              <a:prstGeom prst="rect">
                <a:avLst/>
              </a:prstGeom>
              <a:noFill/>
            </p:spPr>
          </p:pic>
          <p:pic>
            <p:nvPicPr>
              <p:cNvPr id="22" name="Picture 2" descr="Q:\PC CREATE\Q38162.NCCN\Main 1.jpg"/>
              <p:cNvPicPr>
                <a:picLocks noChangeAspect="1" noChangeArrowheads="1"/>
              </p:cNvPicPr>
              <p:nvPr userDrawn="1"/>
            </p:nvPicPr>
            <p:blipFill rotWithShape="1">
              <a:blip r:embed="rId4" cstate="print"/>
              <a:srcRect l="1105" t="90890" r="76000" b="-112"/>
              <a:stretch/>
            </p:blipFill>
            <p:spPr bwMode="auto">
              <a:xfrm>
                <a:off x="85725" y="6211104"/>
                <a:ext cx="2093595" cy="632460"/>
              </a:xfrm>
              <a:prstGeom prst="rect">
                <a:avLst/>
              </a:prstGeom>
              <a:noFill/>
            </p:spPr>
          </p:pic>
        </p:grpSp>
        <p:pic>
          <p:nvPicPr>
            <p:cNvPr id="8" name="Picture 7"/>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5579510" y="5059667"/>
              <a:ext cx="3132818" cy="1486920"/>
            </a:xfrm>
            <a:prstGeom prst="rect">
              <a:avLst/>
            </a:prstGeom>
          </p:spPr>
        </p:pic>
      </p:grpSp>
      <p:pic>
        <p:nvPicPr>
          <p:cNvPr id="18" name="Picture 17"/>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1625599" y="3041396"/>
            <a:ext cx="9768287" cy="1804924"/>
          </a:xfrm>
          <a:prstGeom prst="rect">
            <a:avLst/>
          </a:prstGeom>
        </p:spPr>
      </p:pic>
    </p:spTree>
    <p:extLst>
      <p:ext uri="{BB962C8B-B14F-4D97-AF65-F5344CB8AC3E}">
        <p14:creationId xmlns:p14="http://schemas.microsoft.com/office/powerpoint/2010/main" xmlns="" val="1193362042"/>
      </p:ext>
    </p:extLst>
  </p:cSld>
  <p:clrMapOvr>
    <a:masterClrMapping/>
  </p:clrMapOvr>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Main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 y="1"/>
            <a:ext cx="9840685" cy="27665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625599" y="3041396"/>
            <a:ext cx="9768287" cy="1804924"/>
          </a:xfrm>
          <a:prstGeom prst="rect">
            <a:avLst/>
          </a:prstGeom>
        </p:spPr>
      </p:pic>
      <p:grpSp>
        <p:nvGrpSpPr>
          <p:cNvPr id="13" name="Group 12"/>
          <p:cNvGrpSpPr/>
          <p:nvPr userDrawn="1"/>
        </p:nvGrpSpPr>
        <p:grpSpPr>
          <a:xfrm>
            <a:off x="244239" y="4920266"/>
            <a:ext cx="11393885" cy="1937735"/>
            <a:chOff x="166914" y="4777999"/>
            <a:chExt cx="8545414" cy="1937735"/>
          </a:xfrm>
        </p:grpSpPr>
        <p:grpSp>
          <p:nvGrpSpPr>
            <p:cNvPr id="14" name="Group 13"/>
            <p:cNvGrpSpPr/>
            <p:nvPr userDrawn="1"/>
          </p:nvGrpSpPr>
          <p:grpSpPr>
            <a:xfrm>
              <a:off x="166914" y="4777999"/>
              <a:ext cx="2271486" cy="1937735"/>
              <a:chOff x="0" y="4905829"/>
              <a:chExt cx="2271486" cy="1937735"/>
            </a:xfrm>
          </p:grpSpPr>
          <p:pic>
            <p:nvPicPr>
              <p:cNvPr id="16" name="Picture 2" descr="Q:\PC CREATE\Q38162.NCCN\Main 1.jpg"/>
              <p:cNvPicPr>
                <a:picLocks noChangeAspect="1" noChangeArrowheads="1"/>
              </p:cNvPicPr>
              <p:nvPr userDrawn="1"/>
            </p:nvPicPr>
            <p:blipFill rotWithShape="1">
              <a:blip r:embed="rId4" cstate="print">
                <a:extLst>
                  <a:ext uri="{28A0092B-C50C-407E-A947-70E740481C1C}">
                    <a14:useLocalDpi xmlns:a14="http://schemas.microsoft.com/office/drawing/2010/main" xmlns=""/>
                  </a:ext>
                </a:extLst>
              </a:blip>
              <a:srcRect/>
              <a:stretch/>
            </p:blipFill>
            <p:spPr bwMode="auto">
              <a:xfrm>
                <a:off x="0" y="4905829"/>
                <a:ext cx="2271486" cy="1494970"/>
              </a:xfrm>
              <a:prstGeom prst="rect">
                <a:avLst/>
              </a:prstGeom>
              <a:noFill/>
            </p:spPr>
          </p:pic>
          <p:pic>
            <p:nvPicPr>
              <p:cNvPr id="17" name="Picture 2" descr="Q:\PC CREATE\Q38162.NCCN\Main 1.jpg"/>
              <p:cNvPicPr>
                <a:picLocks noChangeAspect="1" noChangeArrowheads="1"/>
              </p:cNvPicPr>
              <p:nvPr userDrawn="1"/>
            </p:nvPicPr>
            <p:blipFill rotWithShape="1">
              <a:blip r:embed="rId5" cstate="print"/>
              <a:srcRect l="1105" t="90890" r="76000" b="-112"/>
              <a:stretch/>
            </p:blipFill>
            <p:spPr bwMode="auto">
              <a:xfrm>
                <a:off x="85725" y="6211104"/>
                <a:ext cx="2093595" cy="632460"/>
              </a:xfrm>
              <a:prstGeom prst="rect">
                <a:avLst/>
              </a:prstGeom>
              <a:noFill/>
            </p:spPr>
          </p:pic>
        </p:grpSp>
        <p:pic>
          <p:nvPicPr>
            <p:cNvPr id="15" name="Picture 14"/>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5579510" y="5059667"/>
              <a:ext cx="3132818" cy="1486920"/>
            </a:xfrm>
            <a:prstGeom prst="rect">
              <a:avLst/>
            </a:prstGeom>
          </p:spPr>
        </p:pic>
      </p:grpSp>
    </p:spTree>
    <p:extLst>
      <p:ext uri="{BB962C8B-B14F-4D97-AF65-F5344CB8AC3E}">
        <p14:creationId xmlns:p14="http://schemas.microsoft.com/office/powerpoint/2010/main" xmlns="" val="985034117"/>
      </p:ext>
    </p:extLst>
  </p:cSld>
  <p:clrMapOvr>
    <a:masterClrMapping/>
  </p:clrMapOv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p:nvPr>
        </p:nvSpPr>
        <p:spPr>
          <a:xfrm>
            <a:off x="1085692" y="2913350"/>
            <a:ext cx="10972800" cy="1143000"/>
          </a:xfrm>
        </p:spPr>
        <p:txBody>
          <a:bodyPr anchor="b" anchorCtr="0"/>
          <a:lstStyle>
            <a:lvl1pPr algn="l">
              <a:defRPr sz="4000" b="1">
                <a:solidFill>
                  <a:schemeClr val="tx1"/>
                </a:solidFill>
              </a:defRPr>
            </a:lvl1p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1126067" y="4327674"/>
            <a:ext cx="9568059" cy="914400"/>
          </a:xfrm>
        </p:spPr>
        <p:txBody>
          <a:bodyPr/>
          <a:lstStyle>
            <a:lvl1pPr>
              <a:spcBef>
                <a:spcPts val="0"/>
              </a:spcBef>
              <a:buNone/>
              <a:defRPr sz="2800" b="1">
                <a:solidFill>
                  <a:schemeClr val="tx1"/>
                </a:solidFill>
              </a:defRPr>
            </a:lvl1pPr>
            <a:lvl2pPr marL="0" indent="4763">
              <a:spcBef>
                <a:spcPts val="0"/>
              </a:spcBef>
              <a:buNone/>
              <a:defRPr sz="2800">
                <a:solidFill>
                  <a:schemeClr val="tx1"/>
                </a:solidFill>
              </a:defRPr>
            </a:lvl2pPr>
            <a:lvl3pPr>
              <a:buNone/>
              <a:defRPr>
                <a:solidFill>
                  <a:srgbClr val="FF0000"/>
                </a:solidFill>
              </a:defRPr>
            </a:lvl3pPr>
            <a:lvl4pPr>
              <a:buNone/>
              <a:defRPr>
                <a:solidFill>
                  <a:srgbClr val="FF0000"/>
                </a:solidFill>
              </a:defRPr>
            </a:lvl4pPr>
            <a:lvl5pPr>
              <a:buNone/>
              <a:defRPr>
                <a:solidFill>
                  <a:srgbClr val="FF0000"/>
                </a:solidFill>
              </a:defRPr>
            </a:lvl5pPr>
          </a:lstStyle>
          <a:p>
            <a:pPr lvl="0"/>
            <a:r>
              <a:rPr lang="en-US" smtClean="0"/>
              <a:t>Click to edit Master text styles</a:t>
            </a:r>
          </a:p>
          <a:p>
            <a:pPr lvl="1"/>
            <a:r>
              <a:rPr lang="en-US" smtClean="0"/>
              <a:t>Second level</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2"/>
            <a:ext cx="8191499" cy="2302921"/>
          </a:xfrm>
          <a:prstGeom prst="rect">
            <a:avLst/>
          </a:prstGeom>
        </p:spPr>
      </p:pic>
    </p:spTree>
    <p:extLst>
      <p:ext uri="{BB962C8B-B14F-4D97-AF65-F5344CB8AC3E}">
        <p14:creationId xmlns:p14="http://schemas.microsoft.com/office/powerpoint/2010/main" xmlns="" val="213832855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ain 2">
    <p:spTree>
      <p:nvGrpSpPr>
        <p:cNvPr id="1" name=""/>
        <p:cNvGrpSpPr/>
        <p:nvPr/>
      </p:nvGrpSpPr>
      <p:grpSpPr>
        <a:xfrm>
          <a:off x="0" y="0"/>
          <a:ext cx="0" cy="0"/>
          <a:chOff x="0" y="0"/>
          <a:chExt cx="0" cy="0"/>
        </a:xfrm>
      </p:grpSpPr>
      <p:cxnSp>
        <p:nvCxnSpPr>
          <p:cNvPr id="5" name="Straight Connector 4"/>
          <p:cNvCxnSpPr/>
          <p:nvPr userDrawn="1"/>
        </p:nvCxnSpPr>
        <p:spPr>
          <a:xfrm>
            <a:off x="0" y="6712260"/>
            <a:ext cx="12192000" cy="0"/>
          </a:xfrm>
          <a:prstGeom prst="line">
            <a:avLst/>
          </a:prstGeom>
          <a:ln w="19050">
            <a:solidFill>
              <a:srgbClr val="F4ADCB"/>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userDrawn="1"/>
        </p:nvGrpSpPr>
        <p:grpSpPr>
          <a:xfrm>
            <a:off x="0" y="139200"/>
            <a:ext cx="12192000" cy="80400"/>
            <a:chOff x="0" y="139200"/>
            <a:chExt cx="9144000" cy="80400"/>
          </a:xfrm>
        </p:grpSpPr>
        <p:cxnSp>
          <p:nvCxnSpPr>
            <p:cNvPr id="7" name="Straight Connector 6"/>
            <p:cNvCxnSpPr/>
            <p:nvPr userDrawn="1"/>
          </p:nvCxnSpPr>
          <p:spPr>
            <a:xfrm>
              <a:off x="0" y="139200"/>
              <a:ext cx="9144000" cy="0"/>
            </a:xfrm>
            <a:prstGeom prst="line">
              <a:avLst/>
            </a:prstGeom>
            <a:ln w="19050">
              <a:solidFill>
                <a:srgbClr val="E9058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219600"/>
              <a:ext cx="9144000" cy="0"/>
            </a:xfrm>
            <a:prstGeom prst="line">
              <a:avLst/>
            </a:prstGeom>
            <a:ln w="19050" cap="rnd">
              <a:solidFill>
                <a:srgbClr val="F4ADC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77600"/>
              <a:ext cx="9144000" cy="0"/>
            </a:xfrm>
            <a:prstGeom prst="line">
              <a:avLst/>
            </a:prstGeom>
            <a:ln w="19050">
              <a:solidFill>
                <a:srgbClr val="F5E8F2"/>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userDrawn="1"/>
        </p:nvSpPr>
        <p:spPr>
          <a:xfrm>
            <a:off x="0" y="420210"/>
            <a:ext cx="9429136" cy="646331"/>
          </a:xfrm>
          <a:prstGeom prst="rect">
            <a:avLst/>
          </a:prstGeom>
          <a:noFill/>
        </p:spPr>
        <p:txBody>
          <a:bodyPr wrap="square" rtlCol="0">
            <a:spAutoFit/>
          </a:bodyPr>
          <a:lstStyle/>
          <a:p>
            <a:pPr algn="ctr" defTabSz="914400" eaLnBrk="0" fontAlgn="base" hangingPunct="0">
              <a:spcBef>
                <a:spcPct val="0"/>
              </a:spcBef>
              <a:spcAft>
                <a:spcPct val="0"/>
              </a:spcAft>
            </a:pPr>
            <a:r>
              <a:rPr lang="en-US" sz="3600" b="1" dirty="0" smtClean="0">
                <a:solidFill>
                  <a:prstClr val="black"/>
                </a:solidFill>
                <a:latin typeface="Arial" panose="020B0604020202020204" pitchFamily="34" charset="0"/>
                <a:cs typeface="Arial" panose="020B0604020202020204" pitchFamily="34" charset="0"/>
              </a:rPr>
              <a:t>NCCN Member Institutions</a:t>
            </a:r>
            <a:endParaRPr lang="en-US" sz="360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531029" y="1267148"/>
            <a:ext cx="11265408" cy="4907280"/>
          </a:xfrm>
          <a:prstGeom prst="rect">
            <a:avLst/>
          </a:prstGeom>
        </p:spPr>
      </p:pic>
      <p:sp>
        <p:nvSpPr>
          <p:cNvPr id="11" name="Rectangle 10"/>
          <p:cNvSpPr/>
          <p:nvPr userDrawn="1"/>
        </p:nvSpPr>
        <p:spPr>
          <a:xfrm>
            <a:off x="3048000" y="6375037"/>
            <a:ext cx="6096000" cy="246221"/>
          </a:xfrm>
          <a:prstGeom prst="rect">
            <a:avLst/>
          </a:prstGeom>
        </p:spPr>
        <p:txBody>
          <a:bodyPr>
            <a:spAutoFit/>
          </a:bodyPr>
          <a:lstStyle/>
          <a:p>
            <a:pPr algn="ctr" defTabSz="914400" eaLnBrk="0" fontAlgn="base" hangingPunct="0">
              <a:spcBef>
                <a:spcPct val="0"/>
              </a:spcBef>
              <a:spcAft>
                <a:spcPct val="0"/>
              </a:spcAft>
            </a:pPr>
            <a:r>
              <a:rPr lang="en-US" altLang="en-US" sz="500" dirty="0" smtClean="0">
                <a:solidFill>
                  <a:srgbClr val="5F5F5F"/>
                </a:solidFill>
                <a:latin typeface="Arial" panose="020B0604020202020204" pitchFamily="34" charset="0"/>
                <a:cs typeface="Arial" panose="020B0604020202020204" pitchFamily="34" charset="0"/>
              </a:rPr>
              <a:t>© National Comprehensive Cancer Network, Inc. 2017, All rights reserved.</a:t>
            </a:r>
          </a:p>
          <a:p>
            <a:pPr algn="ctr" defTabSz="914400" eaLnBrk="0" fontAlgn="base" hangingPunct="0">
              <a:spcBef>
                <a:spcPct val="0"/>
              </a:spcBef>
              <a:spcAft>
                <a:spcPct val="0"/>
              </a:spcAft>
            </a:pPr>
            <a:r>
              <a:rPr lang="en-US" altLang="en-US" sz="500" dirty="0" smtClean="0">
                <a:solidFill>
                  <a:srgbClr val="5F5F5F"/>
                </a:solidFill>
                <a:latin typeface="Arial" panose="020B0604020202020204" pitchFamily="34" charset="0"/>
                <a:cs typeface="Arial" panose="020B0604020202020204" pitchFamily="34" charset="0"/>
              </a:rPr>
              <a:t>The NCCN Guidelines</a:t>
            </a:r>
            <a:r>
              <a:rPr lang="en-US" altLang="en-US" sz="500" baseline="30000" dirty="0" smtClean="0">
                <a:solidFill>
                  <a:srgbClr val="5F5F5F"/>
                </a:solidFill>
                <a:latin typeface="Arial" panose="020B0604020202020204" pitchFamily="34" charset="0"/>
                <a:cs typeface="Arial" panose="020B0604020202020204" pitchFamily="34" charset="0"/>
              </a:rPr>
              <a:t>®</a:t>
            </a:r>
            <a:r>
              <a:rPr lang="en-US" altLang="en-US" sz="500" dirty="0" smtClean="0">
                <a:solidFill>
                  <a:srgbClr val="5F5F5F"/>
                </a:solidFill>
                <a:latin typeface="Arial" panose="020B0604020202020204" pitchFamily="34" charset="0"/>
                <a:cs typeface="Arial" panose="020B0604020202020204" pitchFamily="34" charset="0"/>
              </a:rPr>
              <a:t> and this illustration may not be reproduced in any form without the express written permission of NCCN</a:t>
            </a:r>
            <a:r>
              <a:rPr lang="en-US" altLang="en-US" sz="500" baseline="30000" dirty="0" smtClean="0">
                <a:solidFill>
                  <a:srgbClr val="5F5F5F"/>
                </a:solidFill>
                <a:latin typeface="Arial" panose="020B0604020202020204" pitchFamily="34" charset="0"/>
                <a:cs typeface="Arial" panose="020B0604020202020204" pitchFamily="34" charset="0"/>
              </a:rPr>
              <a:t>®</a:t>
            </a:r>
            <a:r>
              <a:rPr lang="en-US" altLang="en-US" sz="500" dirty="0" smtClean="0">
                <a:solidFill>
                  <a:srgbClr val="5F5F5F"/>
                </a:solidFill>
                <a:latin typeface="Arial" panose="020B0604020202020204" pitchFamily="34" charset="0"/>
                <a:cs typeface="Arial" panose="020B0604020202020204" pitchFamily="34" charset="0"/>
              </a:rPr>
              <a:t>.  </a:t>
            </a:r>
            <a:endParaRPr lang="en-US" sz="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27179517"/>
      </p:ext>
    </p:extLst>
  </p:cSld>
  <p:clrMapOvr>
    <a:masterClrMapping/>
  </p:clrMapOvr>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Main 2">
    <p:spTree>
      <p:nvGrpSpPr>
        <p:cNvPr id="1" name=""/>
        <p:cNvGrpSpPr/>
        <p:nvPr/>
      </p:nvGrpSpPr>
      <p:grpSpPr>
        <a:xfrm>
          <a:off x="0" y="0"/>
          <a:ext cx="0" cy="0"/>
          <a:chOff x="0" y="0"/>
          <a:chExt cx="0" cy="0"/>
        </a:xfrm>
      </p:grpSpPr>
      <p:cxnSp>
        <p:nvCxnSpPr>
          <p:cNvPr id="5" name="Straight Connector 4"/>
          <p:cNvCxnSpPr/>
          <p:nvPr userDrawn="1"/>
        </p:nvCxnSpPr>
        <p:spPr>
          <a:xfrm>
            <a:off x="0" y="6625174"/>
            <a:ext cx="12192000" cy="0"/>
          </a:xfrm>
          <a:prstGeom prst="line">
            <a:avLst/>
          </a:prstGeom>
          <a:ln w="19050">
            <a:solidFill>
              <a:srgbClr val="F4ADCB"/>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0" y="139200"/>
            <a:ext cx="12192000" cy="80400"/>
            <a:chOff x="0" y="139200"/>
            <a:chExt cx="9144000" cy="80400"/>
          </a:xfrm>
        </p:grpSpPr>
        <p:cxnSp>
          <p:nvCxnSpPr>
            <p:cNvPr id="12" name="Straight Connector 11"/>
            <p:cNvCxnSpPr/>
            <p:nvPr userDrawn="1"/>
          </p:nvCxnSpPr>
          <p:spPr>
            <a:xfrm>
              <a:off x="0" y="139200"/>
              <a:ext cx="9144000" cy="0"/>
            </a:xfrm>
            <a:prstGeom prst="line">
              <a:avLst/>
            </a:prstGeom>
            <a:ln w="19050">
              <a:solidFill>
                <a:srgbClr val="E9058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219600"/>
              <a:ext cx="9144000" cy="0"/>
            </a:xfrm>
            <a:prstGeom prst="line">
              <a:avLst/>
            </a:prstGeom>
            <a:ln w="19050" cap="rnd">
              <a:solidFill>
                <a:srgbClr val="F4ADC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177600"/>
              <a:ext cx="9144000" cy="0"/>
            </a:xfrm>
            <a:prstGeom prst="line">
              <a:avLst/>
            </a:prstGeom>
            <a:ln w="19050">
              <a:solidFill>
                <a:srgbClr val="F5E8F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40095428"/>
      </p:ext>
    </p:extLst>
  </p:cSld>
  <p:clrMapOvr>
    <a:masterClrMapping/>
  </p:clrMapOvr>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2610"/>
          <a:stretch/>
        </p:blipFill>
        <p:spPr>
          <a:xfrm>
            <a:off x="8563987" y="2242457"/>
            <a:ext cx="3354308" cy="2923226"/>
          </a:xfrm>
          <a:prstGeom prst="rect">
            <a:avLst/>
          </a:prstGeom>
        </p:spPr>
      </p:pic>
      <p:sp>
        <p:nvSpPr>
          <p:cNvPr id="7" name="Rectangle 2"/>
          <p:cNvSpPr txBox="1">
            <a:spLocks noChangeArrowheads="1"/>
          </p:cNvSpPr>
          <p:nvPr userDrawn="1"/>
        </p:nvSpPr>
        <p:spPr>
          <a:xfrm>
            <a:off x="608171" y="2917119"/>
            <a:ext cx="8288005" cy="52409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defTabSz="914400"/>
            <a:r>
              <a:rPr lang="en-US" sz="3200" b="1" kern="0" dirty="0" smtClean="0">
                <a:solidFill>
                  <a:srgbClr val="000000"/>
                </a:solidFill>
                <a:latin typeface="Arial" panose="020B0604020202020204" pitchFamily="34" charset="0"/>
                <a:ea typeface="Tahoma" panose="020B0604030504040204" pitchFamily="34" charset="0"/>
                <a:cs typeface="Arial" panose="020B0604020202020204" pitchFamily="34" charset="0"/>
              </a:rPr>
              <a:t>Audience Response Question</a:t>
            </a:r>
            <a:endParaRPr lang="en-US" sz="3200" b="1" kern="0" dirty="0" smtClean="0">
              <a:solidFill>
                <a:srgbClr val="0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userDrawn="1"/>
        </p:nvSpPr>
        <p:spPr>
          <a:xfrm>
            <a:off x="608171" y="3565735"/>
            <a:ext cx="7764288" cy="52409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defTabSz="914400"/>
            <a:r>
              <a:rPr lang="en-US" sz="3200" b="1" kern="0" dirty="0" smtClean="0">
                <a:solidFill>
                  <a:srgbClr val="0466A5"/>
                </a:solidFill>
                <a:latin typeface="Arial" panose="020B0604020202020204" pitchFamily="34" charset="0"/>
                <a:ea typeface="Tahoma" panose="020B0604030504040204" pitchFamily="34" charset="0"/>
                <a:cs typeface="Arial" panose="020B0604020202020204" pitchFamily="34" charset="0"/>
              </a:rPr>
              <a:t>Are you ready to answer?</a:t>
            </a:r>
            <a:endParaRPr lang="en-US" sz="4800" b="1" kern="0" dirty="0" smtClean="0">
              <a:solidFill>
                <a:srgbClr val="0466A5"/>
              </a:solidFill>
              <a:latin typeface="Arial" panose="020B0604020202020204" pitchFamily="34" charset="0"/>
              <a:cs typeface="Arial" panose="020B0604020202020204" pitchFamily="34" charset="0"/>
            </a:endParaRPr>
          </a:p>
        </p:txBody>
      </p:sp>
      <p:sp>
        <p:nvSpPr>
          <p:cNvPr id="9" name="Rectangle 2"/>
          <p:cNvSpPr txBox="1">
            <a:spLocks noChangeArrowheads="1"/>
          </p:cNvSpPr>
          <p:nvPr userDrawn="1"/>
        </p:nvSpPr>
        <p:spPr>
          <a:xfrm>
            <a:off x="259828" y="6098850"/>
            <a:ext cx="11658467" cy="52409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defTabSz="914400"/>
            <a:r>
              <a:rPr lang="en-US" sz="1400" b="1" kern="0" dirty="0" smtClean="0">
                <a:solidFill>
                  <a:srgbClr val="000000"/>
                </a:solidFill>
                <a:latin typeface="Arial" panose="020B0604020202020204" pitchFamily="34" charset="0"/>
                <a:ea typeface="Tahoma" panose="020B0604030504040204" pitchFamily="34" charset="0"/>
                <a:cs typeface="Arial" panose="020B0604020202020204" pitchFamily="34" charset="0"/>
              </a:rPr>
              <a:t>Please return your ARS keypad to the registration desk when you leave today. Thank you!</a:t>
            </a:r>
            <a:endParaRPr lang="en-US" sz="1400" b="1" kern="0" dirty="0" smtClean="0">
              <a:solidFill>
                <a:srgbClr val="000000"/>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 y="2"/>
            <a:ext cx="7353299" cy="2067273"/>
          </a:xfrm>
          <a:prstGeom prst="rect">
            <a:avLst/>
          </a:prstGeom>
        </p:spPr>
      </p:pic>
    </p:spTree>
    <p:extLst>
      <p:ext uri="{BB962C8B-B14F-4D97-AF65-F5344CB8AC3E}">
        <p14:creationId xmlns:p14="http://schemas.microsoft.com/office/powerpoint/2010/main" xmlns="" val="2024732544"/>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0032397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10"/>
            <a:ext cx="12192000" cy="1233055"/>
          </a:xfrm>
          <a:prstGeom prst="rect">
            <a:avLst/>
          </a:prstGeom>
          <a:solidFill>
            <a:srgbClr val="0B264A"/>
          </a:solidFill>
          <a:ln w="28575">
            <a:solidFill>
              <a:srgbClr val="0B26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800">
              <a:solidFill>
                <a:srgbClr val="2A323C"/>
              </a:solidFill>
            </a:endParaRPr>
          </a:p>
        </p:txBody>
      </p:sp>
    </p:spTree>
    <p:extLst>
      <p:ext uri="{BB962C8B-B14F-4D97-AF65-F5344CB8AC3E}">
        <p14:creationId xmlns:p14="http://schemas.microsoft.com/office/powerpoint/2010/main" xmlns="" val="89185229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OLD - 2015">
    <p:spTree>
      <p:nvGrpSpPr>
        <p:cNvPr id="1" name=""/>
        <p:cNvGrpSpPr/>
        <p:nvPr/>
      </p:nvGrpSpPr>
      <p:grpSpPr>
        <a:xfrm>
          <a:off x="0" y="0"/>
          <a:ext cx="0" cy="0"/>
          <a:chOff x="0" y="0"/>
          <a:chExt cx="0" cy="0"/>
        </a:xfrm>
      </p:grpSpPr>
      <p:sp>
        <p:nvSpPr>
          <p:cNvPr id="2" name="Rectangle 1"/>
          <p:cNvSpPr/>
          <p:nvPr userDrawn="1"/>
        </p:nvSpPr>
        <p:spPr>
          <a:xfrm>
            <a:off x="0" y="10"/>
            <a:ext cx="12192000" cy="1233055"/>
          </a:xfrm>
          <a:prstGeom prst="rect">
            <a:avLst/>
          </a:prstGeom>
          <a:solidFill>
            <a:srgbClr val="2A323C"/>
          </a:solidFill>
          <a:ln w="28575">
            <a:solidFill>
              <a:srgbClr val="2A3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800">
              <a:solidFill>
                <a:srgbClr val="2A323C"/>
              </a:solidFill>
            </a:endParaRPr>
          </a:p>
        </p:txBody>
      </p:sp>
    </p:spTree>
    <p:extLst>
      <p:ext uri="{BB962C8B-B14F-4D97-AF65-F5344CB8AC3E}">
        <p14:creationId xmlns:p14="http://schemas.microsoft.com/office/powerpoint/2010/main" xmlns="" val="786503838"/>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6722"/>
            <a:ext cx="12192000" cy="576233"/>
          </a:xfrm>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pPr>
              <a:defRPr/>
            </a:pPr>
            <a:fld id="{CE9A154C-FB12-0A46-A65A-52697EDF5AD8}" type="datetimeFigureOut">
              <a:rPr lang="en-US"/>
              <a:pPr>
                <a:defRPr/>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5463DC1-4D98-EA40-823E-EB433B378425}" type="slidenum">
              <a:rPr lang="en-US"/>
              <a:pPr>
                <a:defRPr/>
              </a:pPr>
              <a:t>‹#›</a:t>
            </a:fld>
            <a:endParaRPr lang="en-US"/>
          </a:p>
        </p:txBody>
      </p:sp>
    </p:spTree>
    <p:extLst>
      <p:ext uri="{BB962C8B-B14F-4D97-AF65-F5344CB8AC3E}">
        <p14:creationId xmlns:p14="http://schemas.microsoft.com/office/powerpoint/2010/main" xmlns="" val="2743690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008085"/>
            <a:ext cx="10363200" cy="760899"/>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010B6203-5452-0A46-B28B-AD28FD8BB79A}" type="datetimeFigureOut">
              <a:rPr lang="en-US"/>
              <a:pPr>
                <a:defRPr/>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F58F206-BE5D-884B-A372-B1A4784E6FF8}" type="slidenum">
              <a:rPr lang="en-US"/>
              <a:pPr>
                <a:defRPr/>
              </a:pPr>
              <a:t>‹#›</a:t>
            </a:fld>
            <a:endParaRPr lang="en-US"/>
          </a:p>
        </p:txBody>
      </p:sp>
    </p:spTree>
    <p:extLst>
      <p:ext uri="{BB962C8B-B14F-4D97-AF65-F5344CB8AC3E}">
        <p14:creationId xmlns:p14="http://schemas.microsoft.com/office/powerpoint/2010/main" xmlns="" val="1905420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pPr>
              <a:defRPr/>
            </a:pPr>
            <a:fld id="{31D79384-E259-5A49-AE5D-3E8C70A0716C}" type="datetimeFigureOut">
              <a:rPr lang="en-US"/>
              <a:pPr>
                <a:defRPr/>
              </a:pPr>
              <a:t>7/19/2018</a:t>
            </a:fld>
            <a:endParaRPr lang="en-US"/>
          </a:p>
        </p:txBody>
      </p:sp>
      <p:sp>
        <p:nvSpPr>
          <p:cNvPr id="6"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9006FB1F-9058-BB42-9724-FF24DD79E8D7}" type="slidenum">
              <a:rPr lang="en-US"/>
              <a:pPr>
                <a:defRPr/>
              </a:pPr>
              <a:t>‹#›</a:t>
            </a:fld>
            <a:endParaRPr lang="en-US"/>
          </a:p>
        </p:txBody>
      </p:sp>
    </p:spTree>
    <p:extLst>
      <p:ext uri="{BB962C8B-B14F-4D97-AF65-F5344CB8AC3E}">
        <p14:creationId xmlns:p14="http://schemas.microsoft.com/office/powerpoint/2010/main" xmlns="" val="3912098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pPr>
              <a:defRPr/>
            </a:pPr>
            <a:fld id="{AC30EC17-E468-814C-9978-FE145DC0B8B4}" type="datetimeFigureOut">
              <a:rPr lang="en-US"/>
              <a:pPr>
                <a:defRPr/>
              </a:pPr>
              <a:t>7/19/2018</a:t>
            </a:fld>
            <a:endParaRPr lang="en-US"/>
          </a:p>
        </p:txBody>
      </p:sp>
      <p:sp>
        <p:nvSpPr>
          <p:cNvPr id="8"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31A78106-3069-8F4E-A55F-1CA8481C9A43}" type="slidenum">
              <a:rPr lang="en-US"/>
              <a:pPr>
                <a:defRPr/>
              </a:pPr>
              <a:t>‹#›</a:t>
            </a:fld>
            <a:endParaRPr lang="en-US"/>
          </a:p>
        </p:txBody>
      </p:sp>
    </p:spTree>
    <p:extLst>
      <p:ext uri="{BB962C8B-B14F-4D97-AF65-F5344CB8AC3E}">
        <p14:creationId xmlns:p14="http://schemas.microsoft.com/office/powerpoint/2010/main" xmlns="" val="340343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55A6CE-72F7-BE4C-AB92-A8F941698811}" type="datetimeFigureOut">
              <a:rPr lang="en-US" smtClean="0"/>
              <a:pPr/>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1313250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pPr>
              <a:defRPr/>
            </a:pPr>
            <a:fld id="{248D28D5-419C-9F4E-947C-080D84A2C0E2}" type="datetimeFigureOut">
              <a:rPr lang="en-US"/>
              <a:pPr>
                <a:defRPr/>
              </a:pPr>
              <a:t>7/19/2018</a:t>
            </a:fld>
            <a:endParaRPr lang="en-US"/>
          </a:p>
        </p:txBody>
      </p:sp>
      <p:sp>
        <p:nvSpPr>
          <p:cNvPr id="4"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5" name="Slide Number Placeholder 5"/>
          <p:cNvSpPr>
            <a:spLocks noGrp="1"/>
          </p:cNvSpPr>
          <p:nvPr>
            <p:ph type="sldNum" sz="quarter" idx="12"/>
          </p:nvPr>
        </p:nvSpPr>
        <p:spPr/>
        <p:txBody>
          <a:bodyPr/>
          <a:lstStyle>
            <a:lvl1pPr>
              <a:defRPr smtClean="0"/>
            </a:lvl1pPr>
          </a:lstStyle>
          <a:p>
            <a:pPr>
              <a:defRPr/>
            </a:pPr>
            <a:fld id="{2A9B9ABF-1504-2F44-B325-26DF6566D2CE}" type="slidenum">
              <a:rPr lang="en-US"/>
              <a:pPr>
                <a:defRPr/>
              </a:pPr>
              <a:t>‹#›</a:t>
            </a:fld>
            <a:endParaRPr lang="en-US"/>
          </a:p>
        </p:txBody>
      </p:sp>
    </p:spTree>
    <p:extLst>
      <p:ext uri="{BB962C8B-B14F-4D97-AF65-F5344CB8AC3E}">
        <p14:creationId xmlns:p14="http://schemas.microsoft.com/office/powerpoint/2010/main" xmlns="" val="3783137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pPr>
              <a:defRPr/>
            </a:pPr>
            <a:fld id="{026F7B47-496E-A34D-ACFD-BAF2E31C4A46}" type="datetimeFigureOut">
              <a:rPr lang="en-US"/>
              <a:pPr>
                <a:defRPr/>
              </a:pPr>
              <a:t>7/19/2018</a:t>
            </a:fld>
            <a:endParaRPr lang="en-US"/>
          </a:p>
        </p:txBody>
      </p:sp>
      <p:sp>
        <p:nvSpPr>
          <p:cNvPr id="3"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B9B1E925-06D9-EB4C-BB1D-5ACF520464DB}" type="slidenum">
              <a:rPr lang="en-US"/>
              <a:pPr>
                <a:defRPr/>
              </a:pPr>
              <a:t>‹#›</a:t>
            </a:fld>
            <a:endParaRPr lang="en-US"/>
          </a:p>
        </p:txBody>
      </p:sp>
    </p:spTree>
    <p:extLst>
      <p:ext uri="{BB962C8B-B14F-4D97-AF65-F5344CB8AC3E}">
        <p14:creationId xmlns:p14="http://schemas.microsoft.com/office/powerpoint/2010/main" xmlns="" val="338399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981985"/>
            <a:ext cx="4011084" cy="453122"/>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9"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28B8129D-8D50-0844-A2DB-998B8DAB4AC0}" type="datetimeFigureOut">
              <a:rPr lang="en-US"/>
              <a:pPr>
                <a:defRPr/>
              </a:pPr>
              <a:t>7/19/2018</a:t>
            </a:fld>
            <a:endParaRPr lang="en-US"/>
          </a:p>
        </p:txBody>
      </p:sp>
      <p:sp>
        <p:nvSpPr>
          <p:cNvPr id="6"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E562200B-E07F-2242-8350-B839BF1B8DAD}" type="slidenum">
              <a:rPr lang="en-US"/>
              <a:pPr>
                <a:defRPr/>
              </a:pPr>
              <a:t>‹#›</a:t>
            </a:fld>
            <a:endParaRPr lang="en-US"/>
          </a:p>
        </p:txBody>
      </p:sp>
    </p:spTree>
    <p:extLst>
      <p:ext uri="{BB962C8B-B14F-4D97-AF65-F5344CB8AC3E}">
        <p14:creationId xmlns:p14="http://schemas.microsoft.com/office/powerpoint/2010/main" xmlns="" val="960740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14222"/>
            <a:ext cx="7315200" cy="453122"/>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DD5EE1E3-D77F-C846-92ED-AF7A403718C1}" type="datetimeFigureOut">
              <a:rPr lang="en-US"/>
              <a:pPr>
                <a:defRPr/>
              </a:pPr>
              <a:t>7/19/2018</a:t>
            </a:fld>
            <a:endParaRPr lang="en-US"/>
          </a:p>
        </p:txBody>
      </p:sp>
      <p:sp>
        <p:nvSpPr>
          <p:cNvPr id="6"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3F92098E-15BB-9948-9C92-727635660B00}" type="slidenum">
              <a:rPr lang="en-US"/>
              <a:pPr>
                <a:defRPr/>
              </a:pPr>
              <a:t>‹#›</a:t>
            </a:fld>
            <a:endParaRPr lang="en-US"/>
          </a:p>
        </p:txBody>
      </p:sp>
    </p:spTree>
    <p:extLst>
      <p:ext uri="{BB962C8B-B14F-4D97-AF65-F5344CB8AC3E}">
        <p14:creationId xmlns:p14="http://schemas.microsoft.com/office/powerpoint/2010/main" xmlns="" val="707914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83A0AD15-1211-F74A-9CF7-10C48F4CE518}" type="datetimeFigureOut">
              <a:rPr lang="en-US"/>
              <a:pPr>
                <a:defRPr/>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F21A3C1-F689-DA4A-B483-9761B0A550E7}" type="slidenum">
              <a:rPr lang="en-US"/>
              <a:pPr>
                <a:defRPr/>
              </a:pPr>
              <a:t>‹#›</a:t>
            </a:fld>
            <a:endParaRPr lang="en-US"/>
          </a:p>
        </p:txBody>
      </p:sp>
    </p:spTree>
    <p:extLst>
      <p:ext uri="{BB962C8B-B14F-4D97-AF65-F5344CB8AC3E}">
        <p14:creationId xmlns:p14="http://schemas.microsoft.com/office/powerpoint/2010/main" xmlns="" val="1637430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5" y="274645"/>
            <a:ext cx="4924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D4F4A7C4-B3B5-8843-A8C1-4C737D58FA90}" type="datetimeFigureOut">
              <a:rPr lang="en-US"/>
              <a:pPr>
                <a:defRPr/>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7CBAA44-4FF7-2449-B0AF-4A57E78FF02E}" type="slidenum">
              <a:rPr lang="en-US"/>
              <a:pPr>
                <a:defRPr/>
              </a:pPr>
              <a:t>‹#›</a:t>
            </a:fld>
            <a:endParaRPr lang="en-US"/>
          </a:p>
        </p:txBody>
      </p:sp>
    </p:spTree>
    <p:extLst>
      <p:ext uri="{BB962C8B-B14F-4D97-AF65-F5344CB8AC3E}">
        <p14:creationId xmlns:p14="http://schemas.microsoft.com/office/powerpoint/2010/main" xmlns="" val="3377973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0B454B-746A-4E49-BE31-F8A5ABC605B4}" type="datetimeFigureOut">
              <a:rPr lang="en-US"/>
              <a:pPr>
                <a:defRPr/>
              </a:pPr>
              <a:t>7/19/2018</a:t>
            </a:fld>
            <a:endParaRPr lang="en-US"/>
          </a:p>
        </p:txBody>
      </p:sp>
      <p:sp>
        <p:nvSpPr>
          <p:cNvPr id="4" name="Slide Number Placeholder 5"/>
          <p:cNvSpPr>
            <a:spLocks noGrp="1"/>
          </p:cNvSpPr>
          <p:nvPr>
            <p:ph type="sldNum" sz="quarter" idx="11"/>
          </p:nvPr>
        </p:nvSpPr>
        <p:spPr/>
        <p:txBody>
          <a:bodyPr/>
          <a:lstStyle>
            <a:lvl1pPr>
              <a:defRPr/>
            </a:lvl1pPr>
          </a:lstStyle>
          <a:p>
            <a:pPr>
              <a:defRPr/>
            </a:pPr>
            <a:fld id="{890A813F-D29F-BC4D-9465-8761AFD3D770}" type="slidenum">
              <a:rPr lang="en-US"/>
              <a:pPr>
                <a:defRPr/>
              </a:pPr>
              <a:t>‹#›</a:t>
            </a:fld>
            <a:endParaRPr lang="en-US"/>
          </a:p>
        </p:txBody>
      </p:sp>
    </p:spTree>
    <p:extLst>
      <p:ext uri="{BB962C8B-B14F-4D97-AF65-F5344CB8AC3E}">
        <p14:creationId xmlns:p14="http://schemas.microsoft.com/office/powerpoint/2010/main" xmlns="" val="2039848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7" descr="home_main_image_300dpi_NO-FACULTY_FLAT.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 y="1555757"/>
            <a:ext cx="7524751"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EPIC-Logos_NSCLC.jpg"/>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7979836" y="311157"/>
            <a:ext cx="3716867"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839253" y="1483901"/>
            <a:ext cx="4085391" cy="984885"/>
          </a:xfrm>
        </p:spPr>
        <p:txBody>
          <a:bodyPr tIns="0" bIns="0" anchor="t"/>
          <a:lstStyle>
            <a:lvl1pPr algn="l">
              <a:defRPr/>
            </a:lvl1pPr>
          </a:lstStyle>
          <a:p>
            <a:r>
              <a:rPr lang="en-US"/>
              <a:t>Click to edit Master title style</a:t>
            </a:r>
          </a:p>
        </p:txBody>
      </p:sp>
      <p:sp>
        <p:nvSpPr>
          <p:cNvPr id="12" name="Text Placeholder 11"/>
          <p:cNvSpPr>
            <a:spLocks noGrp="1"/>
          </p:cNvSpPr>
          <p:nvPr>
            <p:ph type="body" sz="quarter" idx="10"/>
          </p:nvPr>
        </p:nvSpPr>
        <p:spPr>
          <a:xfrm>
            <a:off x="7839257" y="4492051"/>
            <a:ext cx="4352759" cy="903287"/>
          </a:xfrm>
        </p:spPr>
        <p:txBody>
          <a:bodyPr lIns="0" tIns="0" rIns="0" bIns="0" anchor="b"/>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xmlns="" val="385889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57011" indent="0" algn="ctr">
              <a:buNone/>
              <a:defRPr/>
            </a:lvl2pPr>
            <a:lvl3pPr marL="914021" indent="0" algn="ctr">
              <a:buNone/>
              <a:defRPr/>
            </a:lvl3pPr>
            <a:lvl4pPr marL="1371032" indent="0" algn="ctr">
              <a:buNone/>
              <a:defRPr/>
            </a:lvl4pPr>
            <a:lvl5pPr marL="1828041" indent="0" algn="ctr">
              <a:buNone/>
              <a:defRPr/>
            </a:lvl5pPr>
            <a:lvl6pPr marL="2285052" indent="0" algn="ctr">
              <a:buNone/>
              <a:defRPr/>
            </a:lvl6pPr>
            <a:lvl7pPr marL="2742062" indent="0" algn="ctr">
              <a:buNone/>
              <a:defRPr/>
            </a:lvl7pPr>
            <a:lvl8pPr marL="3199072" indent="0" algn="ctr">
              <a:buNone/>
              <a:defRPr/>
            </a:lvl8pPr>
            <a:lvl9pPr marL="365608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3857198312"/>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01051283"/>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55A6CE-72F7-BE4C-AB92-A8F941698811}" type="datetimeFigureOut">
              <a:rPr lang="en-US" smtClean="0"/>
              <a:pPr/>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3258351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317619359"/>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1385894"/>
            <a:ext cx="5632451"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5884" y="1385894"/>
            <a:ext cx="5632449"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216473374"/>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4"/>
            <a:ext cx="5389033"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71505029"/>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56898247"/>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3775527"/>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8" y="273054"/>
            <a:ext cx="4011084"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9"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38" y="1435104"/>
            <a:ext cx="4011084"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491598935"/>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smtClean="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270780186"/>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15633730"/>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0598" y="9533"/>
            <a:ext cx="289771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317" y="9533"/>
            <a:ext cx="84920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03156563"/>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57011" indent="0" algn="ctr">
              <a:buNone/>
              <a:defRPr/>
            </a:lvl2pPr>
            <a:lvl3pPr marL="914021" indent="0" algn="ctr">
              <a:buNone/>
              <a:defRPr/>
            </a:lvl3pPr>
            <a:lvl4pPr marL="1371032" indent="0" algn="ctr">
              <a:buNone/>
              <a:defRPr/>
            </a:lvl4pPr>
            <a:lvl5pPr marL="1828041" indent="0" algn="ctr">
              <a:buNone/>
              <a:defRPr/>
            </a:lvl5pPr>
            <a:lvl6pPr marL="2285052" indent="0" algn="ctr">
              <a:buNone/>
              <a:defRPr/>
            </a:lvl6pPr>
            <a:lvl7pPr marL="2742062" indent="0" algn="ctr">
              <a:buNone/>
              <a:defRPr/>
            </a:lvl7pPr>
            <a:lvl8pPr marL="3199072" indent="0" algn="ctr">
              <a:buNone/>
              <a:defRPr/>
            </a:lvl8pPr>
            <a:lvl9pPr marL="365608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8E93B191-736B-324C-92D2-3611B18C4AFE}" type="slidenum">
              <a:rPr lang="en-US"/>
              <a:pPr>
                <a:defRPr/>
              </a:pPr>
              <a:t>‹#›</a:t>
            </a:fld>
            <a:endParaRPr lang="en-US"/>
          </a:p>
        </p:txBody>
      </p:sp>
    </p:spTree>
    <p:extLst>
      <p:ext uri="{BB962C8B-B14F-4D97-AF65-F5344CB8AC3E}">
        <p14:creationId xmlns:p14="http://schemas.microsoft.com/office/powerpoint/2010/main" xmlns="" val="3713125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55A6CE-72F7-BE4C-AB92-A8F941698811}" type="datetimeFigureOut">
              <a:rPr lang="en-US" smtClean="0"/>
              <a:pPr/>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1348857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34B35DF2-B3A0-3A42-A6C4-32D2A3466B01}" type="slidenum">
              <a:rPr lang="en-US"/>
              <a:pPr>
                <a:defRPr/>
              </a:pPr>
              <a:t>‹#›</a:t>
            </a:fld>
            <a:endParaRPr lang="en-US"/>
          </a:p>
        </p:txBody>
      </p:sp>
    </p:spTree>
    <p:extLst>
      <p:ext uri="{BB962C8B-B14F-4D97-AF65-F5344CB8AC3E}">
        <p14:creationId xmlns:p14="http://schemas.microsoft.com/office/powerpoint/2010/main" xmlns="" val="24026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3CBBF9A5-56C6-E840-8607-D8B75C0FE25C}" type="slidenum">
              <a:rPr lang="en-US"/>
              <a:pPr>
                <a:defRPr/>
              </a:pPr>
              <a:t>‹#›</a:t>
            </a:fld>
            <a:endParaRPr lang="en-US"/>
          </a:p>
        </p:txBody>
      </p:sp>
    </p:spTree>
    <p:extLst>
      <p:ext uri="{BB962C8B-B14F-4D97-AF65-F5344CB8AC3E}">
        <p14:creationId xmlns:p14="http://schemas.microsoft.com/office/powerpoint/2010/main" xmlns="" val="961334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29F0DBE8-5203-6843-9C81-22CAEB5D47F8}" type="slidenum">
              <a:rPr lang="en-US"/>
              <a:pPr>
                <a:defRPr/>
              </a:pPr>
              <a:t>‹#›</a:t>
            </a:fld>
            <a:endParaRPr lang="en-US"/>
          </a:p>
        </p:txBody>
      </p:sp>
    </p:spTree>
    <p:extLst>
      <p:ext uri="{BB962C8B-B14F-4D97-AF65-F5344CB8AC3E}">
        <p14:creationId xmlns:p14="http://schemas.microsoft.com/office/powerpoint/2010/main" xmlns="" val="542799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4"/>
            <a:ext cx="5389033"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A5F279B7-F9CC-E249-9D9A-998629545E1A}" type="slidenum">
              <a:rPr lang="en-US"/>
              <a:pPr>
                <a:defRPr/>
              </a:pPr>
              <a:t>‹#›</a:t>
            </a:fld>
            <a:endParaRPr lang="en-US"/>
          </a:p>
        </p:txBody>
      </p:sp>
    </p:spTree>
    <p:extLst>
      <p:ext uri="{BB962C8B-B14F-4D97-AF65-F5344CB8AC3E}">
        <p14:creationId xmlns:p14="http://schemas.microsoft.com/office/powerpoint/2010/main" xmlns="" val="57311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C68E152C-9A31-9D40-B6BF-BFB13C5C64A0}" type="slidenum">
              <a:rPr lang="en-US"/>
              <a:pPr>
                <a:defRPr/>
              </a:pPr>
              <a:t>‹#›</a:t>
            </a:fld>
            <a:endParaRPr lang="en-US"/>
          </a:p>
        </p:txBody>
      </p:sp>
    </p:spTree>
    <p:extLst>
      <p:ext uri="{BB962C8B-B14F-4D97-AF65-F5344CB8AC3E}">
        <p14:creationId xmlns:p14="http://schemas.microsoft.com/office/powerpoint/2010/main" xmlns="" val="3259238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167A0517-FD1C-C34E-8384-2686D9E7A0E3}" type="slidenum">
              <a:rPr lang="en-US"/>
              <a:pPr>
                <a:defRPr/>
              </a:pPr>
              <a:t>‹#›</a:t>
            </a:fld>
            <a:endParaRPr lang="en-US"/>
          </a:p>
        </p:txBody>
      </p:sp>
    </p:spTree>
    <p:extLst>
      <p:ext uri="{BB962C8B-B14F-4D97-AF65-F5344CB8AC3E}">
        <p14:creationId xmlns:p14="http://schemas.microsoft.com/office/powerpoint/2010/main" xmlns="" val="2635825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8" y="273054"/>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9"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38" y="1435104"/>
            <a:ext cx="4011084"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D141B92A-4885-9A46-847C-09088A989C06}" type="slidenum">
              <a:rPr lang="en-US"/>
              <a:pPr>
                <a:defRPr/>
              </a:pPr>
              <a:t>‹#›</a:t>
            </a:fld>
            <a:endParaRPr lang="en-US"/>
          </a:p>
        </p:txBody>
      </p:sp>
    </p:spTree>
    <p:extLst>
      <p:ext uri="{BB962C8B-B14F-4D97-AF65-F5344CB8AC3E}">
        <p14:creationId xmlns:p14="http://schemas.microsoft.com/office/powerpoint/2010/main" xmlns="" val="1726319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smtClean="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521310DA-300B-944E-91B0-0D06B485F19B}" type="slidenum">
              <a:rPr lang="en-US"/>
              <a:pPr>
                <a:defRPr/>
              </a:pPr>
              <a:t>‹#›</a:t>
            </a:fld>
            <a:endParaRPr lang="en-US"/>
          </a:p>
        </p:txBody>
      </p:sp>
    </p:spTree>
    <p:extLst>
      <p:ext uri="{BB962C8B-B14F-4D97-AF65-F5344CB8AC3E}">
        <p14:creationId xmlns:p14="http://schemas.microsoft.com/office/powerpoint/2010/main" xmlns="" val="2940455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6839F3DA-07B3-6F47-99C9-EF25CAE010F8}" type="slidenum">
              <a:rPr lang="en-US"/>
              <a:pPr>
                <a:defRPr/>
              </a:pPr>
              <a:t>‹#›</a:t>
            </a:fld>
            <a:endParaRPr lang="en-US"/>
          </a:p>
        </p:txBody>
      </p:sp>
    </p:spTree>
    <p:extLst>
      <p:ext uri="{BB962C8B-B14F-4D97-AF65-F5344CB8AC3E}">
        <p14:creationId xmlns:p14="http://schemas.microsoft.com/office/powerpoint/2010/main" xmlns="" val="3739050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E74D7C32-F39B-3547-A9B9-C8CCB4FA0E41}" type="slidenum">
              <a:rPr lang="en-US"/>
              <a:pPr>
                <a:defRPr/>
              </a:pPr>
              <a:t>‹#›</a:t>
            </a:fld>
            <a:endParaRPr lang="en-US"/>
          </a:p>
        </p:txBody>
      </p:sp>
    </p:spTree>
    <p:extLst>
      <p:ext uri="{BB962C8B-B14F-4D97-AF65-F5344CB8AC3E}">
        <p14:creationId xmlns:p14="http://schemas.microsoft.com/office/powerpoint/2010/main" xmlns="" val="133433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55A6CE-72F7-BE4C-AB92-A8F941698811}" type="datetimeFigureOut">
              <a:rPr lang="en-US" smtClean="0"/>
              <a:pPr/>
              <a:t>7/19/2018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1926601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B2285F35-2754-8A4F-BDF7-5036D47EEEB9}" type="slidenum">
              <a:rPr lang="en-US"/>
              <a:pPr>
                <a:defRPr/>
              </a:pPr>
              <a:t>‹#›</a:t>
            </a:fld>
            <a:endParaRPr lang="en-US"/>
          </a:p>
        </p:txBody>
      </p:sp>
    </p:spTree>
    <p:extLst>
      <p:ext uri="{BB962C8B-B14F-4D97-AF65-F5344CB8AC3E}">
        <p14:creationId xmlns:p14="http://schemas.microsoft.com/office/powerpoint/2010/main" xmlns="" val="3200915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defTabSz="457011" eaLnBrk="0" hangingPunct="0">
              <a:defRPr sz="240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defTabSz="457011" eaLnBrk="0" hangingPunct="0">
              <a:defRPr sz="240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011" eaLnBrk="0" hangingPunct="0">
              <a:defRPr sz="2400" smtClean="0">
                <a:latin typeface="Times New Roman" charset="0"/>
              </a:defRPr>
            </a:lvl1pPr>
          </a:lstStyle>
          <a:p>
            <a:pPr>
              <a:defRPr/>
            </a:pPr>
            <a:fld id="{563DBCAF-F454-984B-971E-E1D0B29CD2EE}" type="slidenum">
              <a:rPr lang="en-US"/>
              <a:pPr>
                <a:defRPr/>
              </a:pPr>
              <a:t>‹#›</a:t>
            </a:fld>
            <a:endParaRPr lang="en-US"/>
          </a:p>
        </p:txBody>
      </p:sp>
    </p:spTree>
    <p:extLst>
      <p:ext uri="{BB962C8B-B14F-4D97-AF65-F5344CB8AC3E}">
        <p14:creationId xmlns:p14="http://schemas.microsoft.com/office/powerpoint/2010/main" xmlns="" val="962422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23727"/>
            <a:ext cx="10363200" cy="637788"/>
          </a:xfrm>
        </p:spPr>
        <p:txBody>
          <a:bodyPr/>
          <a:lstStyle/>
          <a:p>
            <a:r>
              <a:rPr lang="en-US"/>
              <a:t>Click to edit Master title style</a:t>
            </a:r>
          </a:p>
        </p:txBody>
      </p:sp>
      <p:sp>
        <p:nvSpPr>
          <p:cNvPr id="3" name="Subtitle 2"/>
          <p:cNvSpPr>
            <a:spLocks noGrp="1"/>
          </p:cNvSpPr>
          <p:nvPr>
            <p:ph type="subTitle" idx="1"/>
          </p:nvPr>
        </p:nvSpPr>
        <p:spPr>
          <a:xfrm>
            <a:off x="1828800" y="3525252"/>
            <a:ext cx="8534400" cy="1752600"/>
          </a:xfrm>
        </p:spPr>
        <p:txBody>
          <a:bodyPr/>
          <a:lstStyle>
            <a:lvl1pPr marL="0" indent="0" algn="ctr">
              <a:buNone/>
              <a:defRPr sz="2400">
                <a:solidFill>
                  <a:srgbClr val="20A18C"/>
                </a:solidFill>
                <a:latin typeface="Calibri" pitchFamily="34" charset="0"/>
                <a:cs typeface="Calibri" pitchFamily="34" charset="0"/>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C700BF9-AA3C-D743-A38C-A247ECDFF260}" type="datetimeFigureOut">
              <a:rPr lang="en-US"/>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vl1pPr>
          </a:lstStyle>
          <a:p>
            <a:fld id="{FF0F4AC2-C3EC-D54B-A6C1-28A5345F0BAB}" type="slidenum">
              <a:rPr lang="en-US"/>
              <a:pPr/>
              <a:t>‹#›</a:t>
            </a:fld>
            <a:endParaRPr lang="en-US"/>
          </a:p>
        </p:txBody>
      </p:sp>
    </p:spTree>
    <p:extLst>
      <p:ext uri="{BB962C8B-B14F-4D97-AF65-F5344CB8AC3E}">
        <p14:creationId xmlns:p14="http://schemas.microsoft.com/office/powerpoint/2010/main" xmlns="" val="2093165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6722"/>
            <a:ext cx="12192000" cy="576233"/>
          </a:xfrm>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239FC630-7B1E-B946-B0A9-4F58C30F4AFF}" type="datetimeFigureOut">
              <a:rPr lang="en-US"/>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vl1pPr>
          </a:lstStyle>
          <a:p>
            <a:fld id="{29D3259B-F263-2347-B870-34EF17507765}" type="slidenum">
              <a:rPr lang="en-US"/>
              <a:pPr/>
              <a:t>‹#›</a:t>
            </a:fld>
            <a:endParaRPr lang="en-US"/>
          </a:p>
        </p:txBody>
      </p:sp>
    </p:spTree>
    <p:extLst>
      <p:ext uri="{BB962C8B-B14F-4D97-AF65-F5344CB8AC3E}">
        <p14:creationId xmlns:p14="http://schemas.microsoft.com/office/powerpoint/2010/main" xmlns="" val="2106076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008085"/>
            <a:ext cx="10363200" cy="760899"/>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261F5DC-4C28-5144-A00F-A998DBEE5837}" type="datetimeFigureOut">
              <a:rPr lang="en-US"/>
              <a:pPr/>
              <a:t>7/19/2018</a:t>
            </a:fld>
            <a:endParaRPr lang="en-US"/>
          </a:p>
        </p:txBody>
      </p:sp>
      <p:sp>
        <p:nvSpPr>
          <p:cNvPr id="5"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a:lvl1pPr>
          </a:lstStyle>
          <a:p>
            <a:fld id="{A55610A4-174E-5E45-BC80-BC2866295197}" type="slidenum">
              <a:rPr lang="en-US"/>
              <a:pPr/>
              <a:t>‹#›</a:t>
            </a:fld>
            <a:endParaRPr lang="en-US"/>
          </a:p>
        </p:txBody>
      </p:sp>
    </p:spTree>
    <p:extLst>
      <p:ext uri="{BB962C8B-B14F-4D97-AF65-F5344CB8AC3E}">
        <p14:creationId xmlns:p14="http://schemas.microsoft.com/office/powerpoint/2010/main" xmlns="" val="715257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9FC5DF2-2DBB-354D-827A-7D42997118C0}" type="datetimeFigureOut">
              <a:rPr lang="en-US"/>
              <a:pPr/>
              <a:t>7/19/2018</a:t>
            </a:fld>
            <a:endParaRPr lang="en-US"/>
          </a:p>
        </p:txBody>
      </p:sp>
      <p:sp>
        <p:nvSpPr>
          <p:cNvPr id="6"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a:lvl1pPr>
          </a:lstStyle>
          <a:p>
            <a:fld id="{5BA40E78-0B54-DF49-A6B7-D7A2410913CD}" type="slidenum">
              <a:rPr lang="en-US"/>
              <a:pPr/>
              <a:t>‹#›</a:t>
            </a:fld>
            <a:endParaRPr lang="en-US"/>
          </a:p>
        </p:txBody>
      </p:sp>
    </p:spTree>
    <p:extLst>
      <p:ext uri="{BB962C8B-B14F-4D97-AF65-F5344CB8AC3E}">
        <p14:creationId xmlns:p14="http://schemas.microsoft.com/office/powerpoint/2010/main" xmlns="" val="3994856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07FE9F1-109F-3C4A-8CEA-059F15852B77}" type="datetimeFigureOut">
              <a:rPr lang="en-US"/>
              <a:pPr/>
              <a:t>7/19/2018</a:t>
            </a:fld>
            <a:endParaRPr lang="en-US"/>
          </a:p>
        </p:txBody>
      </p:sp>
      <p:sp>
        <p:nvSpPr>
          <p:cNvPr id="8"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9" name="Slide Number Placeholder 5"/>
          <p:cNvSpPr>
            <a:spLocks noGrp="1"/>
          </p:cNvSpPr>
          <p:nvPr>
            <p:ph type="sldNum" sz="quarter" idx="12"/>
          </p:nvPr>
        </p:nvSpPr>
        <p:spPr/>
        <p:txBody>
          <a:bodyPr/>
          <a:lstStyle>
            <a:lvl1pPr>
              <a:defRPr/>
            </a:lvl1pPr>
          </a:lstStyle>
          <a:p>
            <a:fld id="{823DA6CC-FE92-0249-8B48-1FEBD1B5299E}" type="slidenum">
              <a:rPr lang="en-US"/>
              <a:pPr/>
              <a:t>‹#›</a:t>
            </a:fld>
            <a:endParaRPr lang="en-US"/>
          </a:p>
        </p:txBody>
      </p:sp>
    </p:spTree>
    <p:extLst>
      <p:ext uri="{BB962C8B-B14F-4D97-AF65-F5344CB8AC3E}">
        <p14:creationId xmlns:p14="http://schemas.microsoft.com/office/powerpoint/2010/main" xmlns="" val="2698557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F076466-E4CF-A546-8333-7E4AECA7F27F}" type="datetimeFigureOut">
              <a:rPr lang="en-US"/>
              <a:pPr/>
              <a:t>7/19/2018</a:t>
            </a:fld>
            <a:endParaRPr lang="en-US"/>
          </a:p>
        </p:txBody>
      </p:sp>
      <p:sp>
        <p:nvSpPr>
          <p:cNvPr id="4"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5" name="Slide Number Placeholder 5"/>
          <p:cNvSpPr>
            <a:spLocks noGrp="1"/>
          </p:cNvSpPr>
          <p:nvPr>
            <p:ph type="sldNum" sz="quarter" idx="12"/>
          </p:nvPr>
        </p:nvSpPr>
        <p:spPr/>
        <p:txBody>
          <a:bodyPr/>
          <a:lstStyle>
            <a:lvl1pPr>
              <a:defRPr/>
            </a:lvl1pPr>
          </a:lstStyle>
          <a:p>
            <a:fld id="{17BF015A-DECA-2041-8EBC-156143A7FE26}" type="slidenum">
              <a:rPr lang="en-US"/>
              <a:pPr/>
              <a:t>‹#›</a:t>
            </a:fld>
            <a:endParaRPr lang="en-US"/>
          </a:p>
        </p:txBody>
      </p:sp>
    </p:spTree>
    <p:extLst>
      <p:ext uri="{BB962C8B-B14F-4D97-AF65-F5344CB8AC3E}">
        <p14:creationId xmlns:p14="http://schemas.microsoft.com/office/powerpoint/2010/main" xmlns="" val="2112768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4D3A2B-06F8-C345-A0CD-237F11B56ABC}" type="datetimeFigureOut">
              <a:rPr lang="en-US"/>
              <a:pPr/>
              <a:t>7/19/2018</a:t>
            </a:fld>
            <a:endParaRPr lang="en-US"/>
          </a:p>
        </p:txBody>
      </p:sp>
      <p:sp>
        <p:nvSpPr>
          <p:cNvPr id="3"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4" name="Slide Number Placeholder 5"/>
          <p:cNvSpPr>
            <a:spLocks noGrp="1"/>
          </p:cNvSpPr>
          <p:nvPr>
            <p:ph type="sldNum" sz="quarter" idx="12"/>
          </p:nvPr>
        </p:nvSpPr>
        <p:spPr/>
        <p:txBody>
          <a:bodyPr/>
          <a:lstStyle>
            <a:lvl1pPr>
              <a:defRPr/>
            </a:lvl1pPr>
          </a:lstStyle>
          <a:p>
            <a:fld id="{6E2053AE-4810-C14C-94E6-A84F5568521E}" type="slidenum">
              <a:rPr lang="en-US"/>
              <a:pPr/>
              <a:t>‹#›</a:t>
            </a:fld>
            <a:endParaRPr lang="en-US"/>
          </a:p>
        </p:txBody>
      </p:sp>
    </p:spTree>
    <p:extLst>
      <p:ext uri="{BB962C8B-B14F-4D97-AF65-F5344CB8AC3E}">
        <p14:creationId xmlns:p14="http://schemas.microsoft.com/office/powerpoint/2010/main" xmlns="" val="3752092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981985"/>
            <a:ext cx="4011084" cy="453122"/>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9"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43FD88E-32FA-8E44-9145-380DE440DF33}" type="datetimeFigureOut">
              <a:rPr lang="en-US"/>
              <a:pPr/>
              <a:t>7/19/2018</a:t>
            </a:fld>
            <a:endParaRPr lang="en-US"/>
          </a:p>
        </p:txBody>
      </p:sp>
      <p:sp>
        <p:nvSpPr>
          <p:cNvPr id="6"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a:lvl1pPr>
          </a:lstStyle>
          <a:p>
            <a:fld id="{8A0599B2-4851-4E48-A89A-726480F25BF0}" type="slidenum">
              <a:rPr lang="en-US"/>
              <a:pPr/>
              <a:t>‹#›</a:t>
            </a:fld>
            <a:endParaRPr lang="en-US"/>
          </a:p>
        </p:txBody>
      </p:sp>
    </p:spTree>
    <p:extLst>
      <p:ext uri="{BB962C8B-B14F-4D97-AF65-F5344CB8AC3E}">
        <p14:creationId xmlns:p14="http://schemas.microsoft.com/office/powerpoint/2010/main" xmlns="" val="158140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55A6CE-72F7-BE4C-AB92-A8F941698811}" type="datetimeFigureOut">
              <a:rPr lang="en-US" smtClean="0"/>
              <a:pPr/>
              <a:t>7/19/2018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36978085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14222"/>
            <a:ext cx="7315200" cy="453122"/>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AC49F4C-5881-FC41-8326-3CE97072C0BF}" type="datetimeFigureOut">
              <a:rPr lang="en-US"/>
              <a:pPr/>
              <a:t>7/19/2018</a:t>
            </a:fld>
            <a:endParaRPr lang="en-US"/>
          </a:p>
        </p:txBody>
      </p:sp>
      <p:sp>
        <p:nvSpPr>
          <p:cNvPr id="6" name="Footer Placeholder 4"/>
          <p:cNvSpPr>
            <a:spLocks noGrp="1"/>
          </p:cNvSpPr>
          <p:nvPr>
            <p:ph type="ftr" sz="quarter" idx="11"/>
          </p:nvPr>
        </p:nvSpPr>
        <p:spPr>
          <a:xfrm>
            <a:off x="4165600" y="6356357"/>
            <a:ext cx="3860800" cy="365125"/>
          </a:xfrm>
          <a:prstGeom prst="rect">
            <a:avLst/>
          </a:prstGeom>
        </p:spPr>
        <p:txBody>
          <a:bodyPr lIns="91400" tIns="45702" rIns="91400" bIns="45702"/>
          <a:lstStyle>
            <a:lvl1pPr eaLnBrk="1" hangingPunct="1">
              <a:defRPr>
                <a:solidFill>
                  <a:prstClr val="black"/>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a:lvl1pPr>
          </a:lstStyle>
          <a:p>
            <a:fld id="{BE90A023-CAEF-1F48-A8DC-984C66899D10}" type="slidenum">
              <a:rPr lang="en-US"/>
              <a:pPr/>
              <a:t>‹#›</a:t>
            </a:fld>
            <a:endParaRPr lang="en-US"/>
          </a:p>
        </p:txBody>
      </p:sp>
    </p:spTree>
    <p:extLst>
      <p:ext uri="{BB962C8B-B14F-4D97-AF65-F5344CB8AC3E}">
        <p14:creationId xmlns:p14="http://schemas.microsoft.com/office/powerpoint/2010/main" xmlns="" val="99527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4856A9C-B3A9-F245-8A46-0E70876E5C74}" type="datetimeFigureOut">
              <a:rPr lang="en-US"/>
              <a:pPr/>
              <a:t>7/19/2018</a:t>
            </a:fld>
            <a:endParaRPr lang="en-US"/>
          </a:p>
        </p:txBody>
      </p:sp>
      <p:sp>
        <p:nvSpPr>
          <p:cNvPr id="4" name="Slide Number Placeholder 5"/>
          <p:cNvSpPr>
            <a:spLocks noGrp="1"/>
          </p:cNvSpPr>
          <p:nvPr>
            <p:ph type="sldNum" sz="quarter" idx="11"/>
          </p:nvPr>
        </p:nvSpPr>
        <p:spPr/>
        <p:txBody>
          <a:bodyPr/>
          <a:lstStyle>
            <a:lvl1pPr>
              <a:defRPr/>
            </a:lvl1pPr>
          </a:lstStyle>
          <a:p>
            <a:fld id="{39F39871-5CFC-164F-BF2F-4A7AE034FDB3}" type="slidenum">
              <a:rPr lang="en-US"/>
              <a:pPr/>
              <a:t>‹#›</a:t>
            </a:fld>
            <a:endParaRPr lang="en-US"/>
          </a:p>
        </p:txBody>
      </p:sp>
    </p:spTree>
    <p:extLst>
      <p:ext uri="{BB962C8B-B14F-4D97-AF65-F5344CB8AC3E}">
        <p14:creationId xmlns:p14="http://schemas.microsoft.com/office/powerpoint/2010/main" xmlns="" val="171150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7" descr="home_main_image_300dpi_NO-FACULTY_FLAT.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 y="1555757"/>
            <a:ext cx="7524751"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p:cNvPicPr>
            <a:picLocks noChangeAspect="1" noChangeArrowheads="1"/>
          </p:cNvPicPr>
          <p:nvPr userDrawn="1"/>
        </p:nvPicPr>
        <p:blipFill>
          <a:blip r:embed="rId3">
            <a:extLst>
              <a:ext uri="{28A0092B-C50C-407E-A947-70E740481C1C}">
                <a14:useLocalDpi xmlns:a14="http://schemas.microsoft.com/office/drawing/2010/main" xmlns="" val="0"/>
              </a:ext>
            </a:extLst>
          </a:blip>
          <a:srcRect l="52315" t="-5464" r="19344" b="21089"/>
          <a:stretch>
            <a:fillRect/>
          </a:stretch>
        </p:blipFill>
        <p:spPr bwMode="auto">
          <a:xfrm>
            <a:off x="7840142" y="1287463"/>
            <a:ext cx="4112684"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839253" y="1483901"/>
            <a:ext cx="4085391" cy="984885"/>
          </a:xfrm>
        </p:spPr>
        <p:txBody>
          <a:bodyPr tIns="0" bIns="0" anchor="t"/>
          <a:lstStyle>
            <a:lvl1pPr algn="l">
              <a:defRPr/>
            </a:lvl1pPr>
          </a:lstStyle>
          <a:p>
            <a:r>
              <a:rPr lang="en-US" dirty="0"/>
              <a:t>Click to edit Master title style</a:t>
            </a:r>
          </a:p>
        </p:txBody>
      </p:sp>
      <p:sp>
        <p:nvSpPr>
          <p:cNvPr id="12" name="Text Placeholder 11"/>
          <p:cNvSpPr>
            <a:spLocks noGrp="1"/>
          </p:cNvSpPr>
          <p:nvPr>
            <p:ph type="body" sz="quarter" idx="10"/>
          </p:nvPr>
        </p:nvSpPr>
        <p:spPr>
          <a:xfrm>
            <a:off x="7839257" y="4492051"/>
            <a:ext cx="4352759" cy="903287"/>
          </a:xfrm>
        </p:spPr>
        <p:txBody>
          <a:bodyPr lIns="0" tIns="0" rIns="0" bIns="0" anchor="b"/>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xmlns="" val="30846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7" descr="home_main_image_300dpi_NO-FACULTY_FLAT.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 y="1555757"/>
            <a:ext cx="7524751"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p:cNvPicPr>
            <a:picLocks noChangeAspect="1" noChangeArrowheads="1"/>
          </p:cNvPicPr>
          <p:nvPr userDrawn="1"/>
        </p:nvPicPr>
        <p:blipFill>
          <a:blip r:embed="rId3">
            <a:extLst>
              <a:ext uri="{28A0092B-C50C-407E-A947-70E740481C1C}">
                <a14:useLocalDpi xmlns:a14="http://schemas.microsoft.com/office/drawing/2010/main" xmlns="" val="0"/>
              </a:ext>
            </a:extLst>
          </a:blip>
          <a:srcRect r="17737"/>
          <a:stretch>
            <a:fillRect/>
          </a:stretch>
        </p:blipFill>
        <p:spPr bwMode="auto">
          <a:xfrm>
            <a:off x="42334" y="3003557"/>
            <a:ext cx="11940117"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839253" y="1483901"/>
            <a:ext cx="4085391" cy="984885"/>
          </a:xfrm>
        </p:spPr>
        <p:txBody>
          <a:bodyPr tIns="0" bIns="0" anchor="t"/>
          <a:lstStyle>
            <a:lvl1pPr algn="l">
              <a:defRPr/>
            </a:lvl1pPr>
          </a:lstStyle>
          <a:p>
            <a:r>
              <a:rPr lang="en-US" dirty="0"/>
              <a:t>Click to edit Master title style</a:t>
            </a:r>
          </a:p>
        </p:txBody>
      </p:sp>
      <p:sp>
        <p:nvSpPr>
          <p:cNvPr id="12" name="Text Placeholder 11"/>
          <p:cNvSpPr>
            <a:spLocks noGrp="1"/>
          </p:cNvSpPr>
          <p:nvPr>
            <p:ph type="body" sz="quarter" idx="10"/>
          </p:nvPr>
        </p:nvSpPr>
        <p:spPr>
          <a:xfrm>
            <a:off x="7839257" y="4492051"/>
            <a:ext cx="4352759" cy="903287"/>
          </a:xfrm>
        </p:spPr>
        <p:txBody>
          <a:bodyPr lIns="0" tIns="0" rIns="0" bIns="0" anchor="b"/>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xmlns="" val="2391173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0" y="2129986"/>
            <a:ext cx="10364160" cy="147039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761" y="3885528"/>
            <a:ext cx="85344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176494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67143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70"/>
            <a:ext cx="1036224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963840" y="2906230"/>
            <a:ext cx="10362240" cy="1500639"/>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xmlns="" val="1129050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4720" y="1906766"/>
            <a:ext cx="5111040" cy="43190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0081" y="1906766"/>
            <a:ext cx="5112960" cy="43190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82609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1" y="275076"/>
            <a:ext cx="109728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560" y="1535202"/>
            <a:ext cx="53856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10560" y="2174632"/>
            <a:ext cx="53856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921" y="1535202"/>
            <a:ext cx="538944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3921" y="2174632"/>
            <a:ext cx="538944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13989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885678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5A6CE-72F7-BE4C-AB92-A8F941698811}" type="datetimeFigureOut">
              <a:rPr lang="en-US" smtClean="0"/>
              <a:pPr/>
              <a:t>7/19/2018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2437623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68843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30"/>
            <a:ext cx="4010880" cy="116076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4767361" y="273635"/>
            <a:ext cx="6816000" cy="5852775"/>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560" y="1434392"/>
            <a:ext cx="401088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xmlns="" val="12297320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7"/>
            <a:ext cx="73152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2390401" y="612065"/>
            <a:ext cx="73152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2390401" y="5367447"/>
            <a:ext cx="73152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xmlns="" val="2609964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30055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1" y="568862"/>
            <a:ext cx="2601600" cy="56569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4720" y="568862"/>
            <a:ext cx="7622400" cy="56569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839619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1"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xmlns="" val="887548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10020299" y="6526696"/>
            <a:ext cx="1663700" cy="304800"/>
          </a:xfrm>
          <a:prstGeom prst="rect">
            <a:avLst/>
          </a:prstGeom>
          <a:solidFill>
            <a:schemeClr val="bg1"/>
          </a:solidFill>
        </p:spPr>
        <p:txBody>
          <a:bodyPr wrap="square" rtlCol="0" anchor="b" anchorCtr="0">
            <a:noAutofit/>
          </a:bodyPr>
          <a:lstStyle/>
          <a:p>
            <a:pPr algn="ctr"/>
            <a:endParaRPr lang="en-US" sz="1000" dirty="0">
              <a:solidFill>
                <a:schemeClr val="tx2"/>
              </a:solidFill>
            </a:endParaRPr>
          </a:p>
        </p:txBody>
      </p:sp>
      <p:sp>
        <p:nvSpPr>
          <p:cNvPr id="9" name="Rectangle 8"/>
          <p:cNvSpPr/>
          <p:nvPr userDrawn="1"/>
        </p:nvSpPr>
        <p:spPr>
          <a:xfrm>
            <a:off x="10020301" y="6337852"/>
            <a:ext cx="2171700" cy="269777"/>
          </a:xfrm>
          <a:prstGeom prst="rect">
            <a:avLst/>
          </a:prstGeom>
          <a:solidFill>
            <a:schemeClr val="bg1"/>
          </a:solidFill>
        </p:spPr>
        <p:txBody>
          <a:bodyPr wrap="square" rtlCol="0" anchor="b" anchorCtr="0">
            <a:noAutofit/>
          </a:bodyPr>
          <a:lstStyle/>
          <a:p>
            <a:pPr algn="ctr"/>
            <a:endParaRPr lang="en-US" sz="1000" dirty="0">
              <a:solidFill>
                <a:schemeClr val="tx2"/>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6057033-AD19-4FD4-9B48-80EFEC8EFD07}" type="datetime1">
              <a:rPr lang="en-US" smtClean="0"/>
              <a:pPr/>
              <a:t>7/19/2018</a:t>
            </a:fld>
            <a:endParaRPr lang="en-US" dirty="0"/>
          </a:p>
        </p:txBody>
      </p:sp>
      <p:sp>
        <p:nvSpPr>
          <p:cNvPr id="4" name="Slide Number Placeholder 3"/>
          <p:cNvSpPr>
            <a:spLocks noGrp="1"/>
          </p:cNvSpPr>
          <p:nvPr>
            <p:ph type="sldNum" sz="quarter" idx="11"/>
          </p:nvPr>
        </p:nvSpPr>
        <p:spPr>
          <a:xfrm>
            <a:off x="8737600" y="6356351"/>
            <a:ext cx="2844800" cy="365125"/>
          </a:xfrm>
          <a:prstGeom prst="rect">
            <a:avLst/>
          </a:prstGeom>
        </p:spPr>
        <p:txBody>
          <a:bodyPr/>
          <a:lstStyle/>
          <a:p>
            <a:fld id="{8E400C15-9294-4C2D-9232-1CDAA0EDCD35}" type="slidenum">
              <a:rPr lang="en-US" smtClean="0"/>
              <a:pPr/>
              <a:t>‹#›</a:t>
            </a:fld>
            <a:endParaRPr lang="en-US" dirty="0"/>
          </a:p>
        </p:txBody>
      </p:sp>
      <p:sp>
        <p:nvSpPr>
          <p:cNvPr id="5" name="Content Placeholder 2"/>
          <p:cNvSpPr>
            <a:spLocks noGrp="1"/>
          </p:cNvSpPr>
          <p:nvPr>
            <p:ph idx="1"/>
          </p:nvPr>
        </p:nvSpPr>
        <p:spPr>
          <a:xfrm>
            <a:off x="508000" y="1447800"/>
            <a:ext cx="11176000" cy="4876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2449095" y="6553200"/>
            <a:ext cx="7347284" cy="304800"/>
          </a:xfrm>
          <a:prstGeom prst="rect">
            <a:avLst/>
          </a:prstGeom>
          <a:solidFill>
            <a:schemeClr val="bg1"/>
          </a:solidFill>
        </p:spPr>
        <p:txBody>
          <a:bodyPr wrap="square" rtlCol="0" anchor="b" anchorCtr="0">
            <a:noAutofit/>
          </a:bodyPr>
          <a:lstStyle/>
          <a:p>
            <a:pPr algn="ctr"/>
            <a:endParaRPr lang="en-US" sz="1000" dirty="0">
              <a:solidFill>
                <a:schemeClr val="tx2"/>
              </a:solidFill>
            </a:endParaRPr>
          </a:p>
        </p:txBody>
      </p:sp>
    </p:spTree>
    <p:extLst>
      <p:ext uri="{BB962C8B-B14F-4D97-AF65-F5344CB8AC3E}">
        <p14:creationId xmlns:p14="http://schemas.microsoft.com/office/powerpoint/2010/main" xmlns="" val="1972414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898032" y="2212889"/>
            <a:ext cx="8963171" cy="876329"/>
          </a:xfrm>
        </p:spPr>
        <p:txBody>
          <a:bodyPr rIns="0" bIns="0" anchor="b" anchorCtr="0"/>
          <a:lstStyle>
            <a:lvl1pPr>
              <a:lnSpc>
                <a:spcPct val="90000"/>
              </a:lnSpc>
              <a:defRPr sz="40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898032" y="3166257"/>
            <a:ext cx="85344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4" name="Date Placeholder 3"/>
          <p:cNvSpPr>
            <a:spLocks noGrp="1"/>
          </p:cNvSpPr>
          <p:nvPr>
            <p:ph type="dt" sz="half" idx="10"/>
          </p:nvPr>
        </p:nvSpPr>
        <p:spPr bwMode="gray">
          <a:xfrm>
            <a:off x="1898032" y="6528818"/>
            <a:ext cx="1133856" cy="168275"/>
          </a:xfrm>
        </p:spPr>
        <p:txBody>
          <a:bodyPr/>
          <a:lstStyle>
            <a:lvl1pPr>
              <a:defRPr>
                <a:solidFill>
                  <a:schemeClr val="bg1"/>
                </a:solidFill>
              </a:defRPr>
            </a:lvl1pPr>
          </a:lstStyle>
          <a:p>
            <a:fld id="{9623C80F-5998-4C5A-8426-1B9517C724DD}" type="datetimeFigureOut">
              <a:rPr lang="en-US" smtClean="0">
                <a:solidFill>
                  <a:prstClr val="white"/>
                </a:solidFill>
                <a:latin typeface="Calibri"/>
              </a:rPr>
              <a:pPr/>
              <a:t>7/19/2018</a:t>
            </a:fld>
            <a:endParaRPr>
              <a:solidFill>
                <a:prstClr val="white"/>
              </a:solidFill>
              <a:latin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Tree>
    <p:extLst>
      <p:ext uri="{BB962C8B-B14F-4D97-AF65-F5344CB8AC3E}">
        <p14:creationId xmlns:p14="http://schemas.microsoft.com/office/powerpoint/2010/main" xmlns="" val="33885039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Tree>
    <p:extLst>
      <p:ext uri="{BB962C8B-B14F-4D97-AF65-F5344CB8AC3E}">
        <p14:creationId xmlns:p14="http://schemas.microsoft.com/office/powerpoint/2010/main" xmlns="" val="305395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9393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9"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55A6CE-72F7-BE4C-AB92-A8F941698811}" type="datetimeFigureOut">
              <a:rPr lang="en-US" smtClean="0"/>
              <a:pPr/>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3292959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2196257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31000944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3136674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655208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1529196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21247130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30071551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3873504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xmlns="" val="2241905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8075"/>
          <a:stretch/>
        </p:blipFill>
        <p:spPr bwMode="gray">
          <a:xfrm>
            <a:off x="0" y="0"/>
            <a:ext cx="9388821"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
        <p:nvSpPr>
          <p:cNvPr id="9" name="TextBox 8"/>
          <p:cNvSpPr txBox="1"/>
          <p:nvPr userDrawn="1"/>
        </p:nvSpPr>
        <p:spPr>
          <a:xfrm>
            <a:off x="12293600" y="877304"/>
            <a:ext cx="2189949" cy="3237496"/>
          </a:xfrm>
          <a:prstGeom prst="rect">
            <a:avLst/>
          </a:prstGeom>
          <a:solidFill>
            <a:schemeClr val="tx1">
              <a:lumMod val="60000"/>
              <a:lumOff val="40000"/>
            </a:schemeClr>
          </a:solidFill>
        </p:spPr>
        <p:txBody>
          <a:bodyPr wrap="square" lIns="0" tIns="0" rIns="0" bIns="0" rtlCol="0">
            <a:noAutofit/>
          </a:bodyPr>
          <a:lstStyle/>
          <a:p>
            <a:pPr defTabSz="914400">
              <a:lnSpc>
                <a:spcPct val="90000"/>
              </a:lnSpc>
              <a:spcBef>
                <a:spcPts val="600"/>
              </a:spcBef>
            </a:pPr>
            <a:r>
              <a:rPr lang="en-US" sz="1200" spc="-50" dirty="0">
                <a:solidFill>
                  <a:prstClr val="white"/>
                </a:solidFill>
                <a:latin typeface="Calibri"/>
              </a:rPr>
              <a:t>How to put in your own Photo:</a:t>
            </a:r>
          </a:p>
          <a:p>
            <a:pPr defTabSz="914400">
              <a:lnSpc>
                <a:spcPct val="90000"/>
              </a:lnSpc>
              <a:spcBef>
                <a:spcPts val="600"/>
              </a:spcBef>
            </a:pPr>
            <a:r>
              <a:rPr lang="en-US" sz="1200" spc="-50" dirty="0">
                <a:solidFill>
                  <a:prstClr val="white"/>
                </a:solidFill>
                <a:latin typeface="Calibri"/>
              </a:rPr>
              <a:t>Go to ‘View-Slide Master’</a:t>
            </a:r>
          </a:p>
          <a:p>
            <a:pPr defTabSz="914400">
              <a:lnSpc>
                <a:spcPct val="90000"/>
              </a:lnSpc>
              <a:spcBef>
                <a:spcPts val="600"/>
              </a:spcBef>
            </a:pPr>
            <a:r>
              <a:rPr lang="en-US" sz="1200" spc="-50" dirty="0">
                <a:solidFill>
                  <a:prstClr val="white"/>
                </a:solidFill>
                <a:latin typeface="Calibri"/>
              </a:rPr>
              <a:t>Go to ‘Insert-Picture’</a:t>
            </a:r>
          </a:p>
          <a:p>
            <a:pPr defTabSz="914400">
              <a:lnSpc>
                <a:spcPct val="90000"/>
              </a:lnSpc>
              <a:spcBef>
                <a:spcPts val="600"/>
              </a:spcBef>
            </a:pPr>
            <a:r>
              <a:rPr lang="en-US" sz="1200" spc="-50" dirty="0">
                <a:solidFill>
                  <a:prstClr val="white"/>
                </a:solidFill>
                <a:latin typeface="Calibri"/>
              </a:rPr>
              <a:t>Browse to the image you would like to place. Image should be 1024x768, 1200x900, or other 4:3 aspect ratio</a:t>
            </a:r>
          </a:p>
          <a:p>
            <a:pPr defTabSz="914400">
              <a:lnSpc>
                <a:spcPct val="90000"/>
              </a:lnSpc>
              <a:spcBef>
                <a:spcPts val="600"/>
              </a:spcBef>
            </a:pPr>
            <a:r>
              <a:rPr lang="en-US" sz="1200" spc="-50" dirty="0">
                <a:solidFill>
                  <a:prstClr val="white"/>
                </a:solidFill>
                <a:latin typeface="Calibri"/>
              </a:rPr>
              <a:t>Select image and click OK</a:t>
            </a:r>
          </a:p>
          <a:p>
            <a:pPr defTabSz="914400">
              <a:lnSpc>
                <a:spcPct val="90000"/>
              </a:lnSpc>
              <a:spcBef>
                <a:spcPts val="600"/>
              </a:spcBef>
            </a:pPr>
            <a:r>
              <a:rPr lang="en-US" sz="1200" spc="-50" dirty="0">
                <a:solidFill>
                  <a:prstClr val="white"/>
                </a:solidFill>
                <a:latin typeface="Calibri"/>
              </a:rPr>
              <a:t>Scale to full screen size if necessary.</a:t>
            </a:r>
          </a:p>
          <a:p>
            <a:pPr defTabSz="914400">
              <a:lnSpc>
                <a:spcPct val="90000"/>
              </a:lnSpc>
              <a:spcBef>
                <a:spcPts val="600"/>
              </a:spcBef>
            </a:pPr>
            <a:r>
              <a:rPr lang="en-US" sz="1200" spc="-50" dirty="0">
                <a:solidFill>
                  <a:prstClr val="white"/>
                </a:solidFill>
                <a:latin typeface="Calibri"/>
              </a:rPr>
              <a:t>Click image, go to ‘Format-Send to Back’</a:t>
            </a:r>
          </a:p>
          <a:p>
            <a:pPr defTabSz="914400">
              <a:lnSpc>
                <a:spcPct val="90000"/>
              </a:lnSpc>
              <a:spcBef>
                <a:spcPts val="600"/>
              </a:spcBef>
            </a:pPr>
            <a:r>
              <a:rPr lang="en-US" sz="1200" spc="-50" dirty="0">
                <a:solidFill>
                  <a:prstClr val="white"/>
                </a:solidFill>
                <a:latin typeface="Calibri"/>
              </a:rPr>
              <a:t>Go to ‘View-Normal’ to return to slides</a:t>
            </a:r>
          </a:p>
        </p:txBody>
      </p:sp>
    </p:spTree>
    <p:extLst>
      <p:ext uri="{BB962C8B-B14F-4D97-AF65-F5344CB8AC3E}">
        <p14:creationId xmlns:p14="http://schemas.microsoft.com/office/powerpoint/2010/main" xmlns="" val="59109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55A6CE-72F7-BE4C-AB92-A8F941698811}" type="datetimeFigureOut">
              <a:rPr lang="en-US" smtClean="0"/>
              <a:pPr/>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13773267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10" y="152400"/>
            <a:ext cx="10285292"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5" name="Footer Placeholder 4"/>
          <p:cNvSpPr>
            <a:spLocks noGrp="1"/>
          </p:cNvSpPr>
          <p:nvPr>
            <p:ph type="ftr" sz="quarter" idx="11"/>
          </p:nvPr>
        </p:nvSpPr>
        <p:spPr/>
        <p:txBody>
          <a:bodyPr/>
          <a:lstStyle/>
          <a:p>
            <a:endParaRPr lang="en-US">
              <a:solidFill>
                <a:srgbClr val="605F62"/>
              </a:solidFill>
              <a:latin typeface="Calibri"/>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xmlns="" val="36463215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10" y="152400"/>
            <a:ext cx="10285292"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6" name="Footer Placeholder 5"/>
          <p:cNvSpPr>
            <a:spLocks noGrp="1"/>
          </p:cNvSpPr>
          <p:nvPr>
            <p:ph type="ftr" sz="quarter" idx="11"/>
          </p:nvPr>
        </p:nvSpPr>
        <p:spPr/>
        <p:txBody>
          <a:bodyPr/>
          <a:lstStyle/>
          <a:p>
            <a:endParaRPr lang="en-US">
              <a:solidFill>
                <a:srgbClr val="605F62"/>
              </a:solidFill>
              <a:latin typeface="Calibri"/>
            </a:endParaRPr>
          </a:p>
        </p:txBody>
      </p:sp>
      <p:sp>
        <p:nvSpPr>
          <p:cNvPr id="7" name="Slide Number Placeholder 6"/>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
        <p:nvSpPr>
          <p:cNvPr id="11" name="Text Placeholder 10"/>
          <p:cNvSpPr>
            <a:spLocks noGrp="1"/>
          </p:cNvSpPr>
          <p:nvPr>
            <p:ph type="body" sz="quarter" idx="13" hasCustomPrompt="1"/>
          </p:nvPr>
        </p:nvSpPr>
        <p:spPr>
          <a:xfrm>
            <a:off x="1320810" y="914400"/>
            <a:ext cx="9143999"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xmlns="" val="5961690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20800" y="1624014"/>
            <a:ext cx="4775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8274"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544059" y="1624015"/>
            <a:ext cx="5027167" cy="357188"/>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302843"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8" name="Footer Placeholder 7"/>
          <p:cNvSpPr>
            <a:spLocks noGrp="1"/>
          </p:cNvSpPr>
          <p:nvPr>
            <p:ph type="ftr" sz="quarter" idx="11"/>
          </p:nvPr>
        </p:nvSpPr>
        <p:spPr/>
        <p:txBody>
          <a:bodyPr/>
          <a:lstStyle/>
          <a:p>
            <a:endParaRPr lang="en-US">
              <a:solidFill>
                <a:srgbClr val="605F62"/>
              </a:solidFill>
              <a:latin typeface="Calibri"/>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
        <p:nvSpPr>
          <p:cNvPr id="14" name="Text Placeholder 10"/>
          <p:cNvSpPr>
            <a:spLocks noGrp="1"/>
          </p:cNvSpPr>
          <p:nvPr>
            <p:ph type="body" sz="quarter" idx="13" hasCustomPrompt="1"/>
          </p:nvPr>
        </p:nvSpPr>
        <p:spPr>
          <a:xfrm>
            <a:off x="1320810"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xmlns="" val="592194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13554" y="3724712"/>
            <a:ext cx="4782457"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544048" y="4038600"/>
            <a:ext cx="4774531"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8" name="Footer Placeholder 7"/>
          <p:cNvSpPr>
            <a:spLocks noGrp="1"/>
          </p:cNvSpPr>
          <p:nvPr>
            <p:ph type="ftr" sz="quarter" idx="11"/>
          </p:nvPr>
        </p:nvSpPr>
        <p:spPr/>
        <p:txBody>
          <a:bodyPr/>
          <a:lstStyle/>
          <a:p>
            <a:endParaRPr lang="en-US">
              <a:solidFill>
                <a:srgbClr val="605F62"/>
              </a:solidFill>
              <a:latin typeface="Calibri"/>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
        <p:nvSpPr>
          <p:cNvPr id="14" name="Text Placeholder 10"/>
          <p:cNvSpPr>
            <a:spLocks noGrp="1"/>
          </p:cNvSpPr>
          <p:nvPr>
            <p:ph type="body" sz="quarter" idx="13" hasCustomPrompt="1"/>
          </p:nvPr>
        </p:nvSpPr>
        <p:spPr>
          <a:xfrm>
            <a:off x="1320810"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3" name="Picture Placeholder 12"/>
          <p:cNvSpPr>
            <a:spLocks noGrp="1"/>
          </p:cNvSpPr>
          <p:nvPr>
            <p:ph type="pic" sz="quarter" idx="14" hasCustomPrompt="1"/>
          </p:nvPr>
        </p:nvSpPr>
        <p:spPr>
          <a:xfrm>
            <a:off x="1320800" y="1622426"/>
            <a:ext cx="4572000" cy="1994355"/>
          </a:xfr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6544048" y="1622426"/>
            <a:ext cx="4572000" cy="1994355"/>
          </a:xfrm>
        </p:spPr>
        <p:txBody>
          <a:bodyPr anchor="ct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xmlns="" val="2830584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10" y="152400"/>
            <a:ext cx="10285292"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20800" y="1624014"/>
            <a:ext cx="4775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8274" y="1981201"/>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1320799" y="3652130"/>
            <a:ext cx="4775201" cy="34952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1071893" y="4012037"/>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8" name="Footer Placeholder 7"/>
          <p:cNvSpPr>
            <a:spLocks noGrp="1"/>
          </p:cNvSpPr>
          <p:nvPr>
            <p:ph type="ftr" sz="quarter" idx="11"/>
          </p:nvPr>
        </p:nvSpPr>
        <p:spPr/>
        <p:txBody>
          <a:bodyPr/>
          <a:lstStyle/>
          <a:p>
            <a:endParaRPr lang="en-US">
              <a:solidFill>
                <a:srgbClr val="605F62"/>
              </a:solidFill>
              <a:latin typeface="Calibri"/>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
        <p:nvSpPr>
          <p:cNvPr id="14" name="Content Placeholder 13"/>
          <p:cNvSpPr>
            <a:spLocks noGrp="1"/>
          </p:cNvSpPr>
          <p:nvPr>
            <p:ph sz="quarter" idx="13"/>
          </p:nvPr>
        </p:nvSpPr>
        <p:spPr>
          <a:xfrm>
            <a:off x="6946095" y="1676400"/>
            <a:ext cx="5245916"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xmlns="" val="5620491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spTree>
      <p:nvGrpSpPr>
        <p:cNvPr id="1" name=""/>
        <p:cNvGrpSpPr/>
        <p:nvPr/>
      </p:nvGrpSpPr>
      <p:grpSpPr>
        <a:xfrm>
          <a:off x="0" y="0"/>
          <a:ext cx="0" cy="0"/>
          <a:chOff x="0" y="0"/>
          <a:chExt cx="0" cy="0"/>
        </a:xfrm>
      </p:grpSpPr>
      <p:pic>
        <p:nvPicPr>
          <p:cNvPr id="17" name="Picture 16"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bwMode="gray">
          <a:xfrm>
            <a:off x="1320810" y="155448"/>
            <a:ext cx="10285292" cy="762000"/>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1320810" y="1624018"/>
            <a:ext cx="3251201" cy="349527"/>
          </a:xfr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bwMode="gray">
          <a:xfrm>
            <a:off x="1068274" y="1981200"/>
            <a:ext cx="3198937" cy="3733800"/>
          </a:xfr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bwMode="gray"/>
        <p:txBody>
          <a:bodyPr/>
          <a:lstStyle>
            <a:lvl1pPr>
              <a:defRPr>
                <a:solidFill>
                  <a:schemeClr val="bg1"/>
                </a:solidFill>
              </a:defRPr>
            </a:lvl1pPr>
          </a:lstStyle>
          <a:p>
            <a:fld id="{9623C80F-5998-4C5A-8426-1B9517C724DD}" type="datetimeFigureOut">
              <a:rPr lang="en-US" smtClean="0">
                <a:solidFill>
                  <a:prstClr val="white"/>
                </a:solidFill>
                <a:latin typeface="Calibri"/>
              </a:rPr>
              <a:pPr/>
              <a:t>7/19/2018</a:t>
            </a:fld>
            <a:endParaRPr>
              <a:solidFill>
                <a:prstClr val="white"/>
              </a:solidFill>
              <a:latin typeface="Calibri"/>
            </a:endParaRPr>
          </a:p>
        </p:txBody>
      </p:sp>
      <p:sp>
        <p:nvSpPr>
          <p:cNvPr id="8" name="Footer Placeholder 7"/>
          <p:cNvSpPr>
            <a:spLocks noGrp="1"/>
          </p:cNvSpPr>
          <p:nvPr>
            <p:ph type="ftr" sz="quarter" idx="11"/>
          </p:nvPr>
        </p:nvSpPr>
        <p:spPr bwMode="gray"/>
        <p:txBody>
          <a:bodyPr/>
          <a:lstStyle>
            <a:lvl1pPr>
              <a:defRPr>
                <a:solidFill>
                  <a:schemeClr val="bg1"/>
                </a:solidFill>
              </a:defRPr>
            </a:lvl1pPr>
          </a:lstStyle>
          <a:p>
            <a:endParaRPr lang="en-US">
              <a:solidFill>
                <a:prstClr val="white"/>
              </a:solidFill>
              <a:latin typeface="Calibri"/>
            </a:endParaRPr>
          </a:p>
        </p:txBody>
      </p:sp>
      <p:sp>
        <p:nvSpPr>
          <p:cNvPr id="9" name="Slide Number Placeholder 8"/>
          <p:cNvSpPr>
            <a:spLocks noGrp="1"/>
          </p:cNvSpPr>
          <p:nvPr>
            <p:ph type="sldNum" sz="quarter" idx="12"/>
          </p:nvPr>
        </p:nvSpPr>
        <p:spPr bwMode="gray"/>
        <p:txBody>
          <a:bodyPr/>
          <a:lstStyle>
            <a:lvl1pPr>
              <a:defRPr>
                <a:solidFill>
                  <a:schemeClr val="bg1"/>
                </a:solidFill>
              </a:defRPr>
            </a:lvl1pPr>
          </a:lstStyle>
          <a:p>
            <a:fld id="{0D558541-60C9-42A2-8392-FF12533A6B7A}" type="slidenum">
              <a:rPr lang="en-US" smtClean="0">
                <a:solidFill>
                  <a:prstClr val="white"/>
                </a:solidFill>
                <a:latin typeface="Calibri"/>
              </a:rPr>
              <a:pPr/>
              <a:t>‹#›</a:t>
            </a:fld>
            <a:endParaRPr lang="en-US">
              <a:solidFill>
                <a:prstClr val="white"/>
              </a:solidFill>
              <a:latin typeface="Calibri"/>
            </a:endParaRPr>
          </a:p>
        </p:txBody>
      </p:sp>
      <p:sp>
        <p:nvSpPr>
          <p:cNvPr id="15" name="Text Placeholder 10"/>
          <p:cNvSpPr>
            <a:spLocks noGrp="1"/>
          </p:cNvSpPr>
          <p:nvPr>
            <p:ph type="body" sz="quarter" idx="14" hasCustomPrompt="1"/>
          </p:nvPr>
        </p:nvSpPr>
        <p:spPr bwMode="gray">
          <a:xfrm>
            <a:off x="1320800" y="914400"/>
            <a:ext cx="9144000" cy="457200"/>
          </a:xfr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2" name="Picture Placeholder 11"/>
          <p:cNvSpPr>
            <a:spLocks noGrp="1"/>
          </p:cNvSpPr>
          <p:nvPr>
            <p:ph type="pic" sz="quarter" idx="15" hasCustomPrompt="1"/>
          </p:nvPr>
        </p:nvSpPr>
        <p:spPr bwMode="gray">
          <a:xfrm>
            <a:off x="4673600" y="1622425"/>
            <a:ext cx="2946400" cy="3657600"/>
          </a:xfr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bwMode="gray">
          <a:xfrm>
            <a:off x="8026400" y="1622425"/>
            <a:ext cx="2946400" cy="3657600"/>
          </a:xfrm>
        </p:spPr>
        <p:txBody>
          <a:bodyPr anchor="ctr"/>
          <a:lstStyle>
            <a:lvl1pPr marL="0" indent="0" algn="ctr">
              <a:buNone/>
              <a:defRPr>
                <a:solidFill>
                  <a:schemeClr val="bg1"/>
                </a:solidFill>
              </a:defRPr>
            </a:lvl1pPr>
          </a:lstStyle>
          <a:p>
            <a:r>
              <a:rPr lang="en-US" dirty="0" smtClean="0"/>
              <a:t>Insert image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27903" y="6400801"/>
            <a:ext cx="1896024" cy="265285"/>
          </a:xfrm>
          <a:prstGeom prst="rect">
            <a:avLst/>
          </a:prstGeom>
        </p:spPr>
      </p:pic>
    </p:spTree>
    <p:extLst>
      <p:ext uri="{BB962C8B-B14F-4D97-AF65-F5344CB8AC3E}">
        <p14:creationId xmlns:p14="http://schemas.microsoft.com/office/powerpoint/2010/main" xmlns="" val="20198377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4" name="Footer Placeholder 3"/>
          <p:cNvSpPr>
            <a:spLocks noGrp="1"/>
          </p:cNvSpPr>
          <p:nvPr>
            <p:ph type="ftr" sz="quarter" idx="11"/>
          </p:nvPr>
        </p:nvSpPr>
        <p:spPr/>
        <p:txBody>
          <a:bodyPr/>
          <a:lstStyle/>
          <a:p>
            <a:endParaRPr lang="en-US">
              <a:solidFill>
                <a:srgbClr val="605F62"/>
              </a:solidFill>
              <a:latin typeface="Calibri"/>
            </a:endParaRPr>
          </a:p>
        </p:txBody>
      </p:sp>
      <p:sp>
        <p:nvSpPr>
          <p:cNvPr id="5" name="Slide Number Placeholder 4"/>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
        <p:nvSpPr>
          <p:cNvPr id="7" name="Text Placeholder 10"/>
          <p:cNvSpPr>
            <a:spLocks noGrp="1"/>
          </p:cNvSpPr>
          <p:nvPr>
            <p:ph type="body" sz="quarter" idx="13"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xmlns="" val="18114106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3" name="Footer Placeholder 2"/>
          <p:cNvSpPr>
            <a:spLocks noGrp="1"/>
          </p:cNvSpPr>
          <p:nvPr>
            <p:ph type="ftr" sz="quarter" idx="11"/>
          </p:nvPr>
        </p:nvSpPr>
        <p:spPr/>
        <p:txBody>
          <a:bodyPr/>
          <a:lstStyle/>
          <a:p>
            <a:endParaRPr lang="en-US">
              <a:solidFill>
                <a:srgbClr val="605F62"/>
              </a:solidFill>
              <a:latin typeface="Calibri"/>
            </a:endParaRPr>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0D558541-60C9-42A2-8392-FF12533A6B7A}" type="slidenum">
              <a:rPr lang="en-US" smtClean="0">
                <a:solidFill>
                  <a:srgbClr val="B1ACCE"/>
                </a:solidFill>
                <a:latin typeface="Calibri"/>
              </a:rPr>
              <a:pPr/>
              <a:t>‹#›</a:t>
            </a:fld>
            <a:endParaRPr lang="en-US" dirty="0">
              <a:solidFill>
                <a:srgbClr val="B1ACCE"/>
              </a:solidFill>
              <a:latin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27899" y="6400801"/>
            <a:ext cx="1896032" cy="265285"/>
          </a:xfrm>
          <a:prstGeom prst="rect">
            <a:avLst/>
          </a:prstGeom>
        </p:spPr>
      </p:pic>
    </p:spTree>
    <p:extLst>
      <p:ext uri="{BB962C8B-B14F-4D97-AF65-F5344CB8AC3E}">
        <p14:creationId xmlns:p14="http://schemas.microsoft.com/office/powerpoint/2010/main" xmlns="" val="19049181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a:solidFill>
                  <a:srgbClr val="605F62"/>
                </a:solidFill>
                <a:latin typeface="Calibri"/>
              </a:rPr>
              <a:pPr/>
              <a:t>7/19/2018</a:t>
            </a:fld>
            <a:endParaRPr>
              <a:solidFill>
                <a:srgbClr val="605F62"/>
              </a:solidFill>
              <a:latin typeface="Calibri"/>
            </a:endParaRPr>
          </a:p>
        </p:txBody>
      </p:sp>
      <p:sp>
        <p:nvSpPr>
          <p:cNvPr id="3" name="Footer Placeholder 2"/>
          <p:cNvSpPr>
            <a:spLocks noGrp="1"/>
          </p:cNvSpPr>
          <p:nvPr>
            <p:ph type="ftr" sz="quarter" idx="11"/>
          </p:nvPr>
        </p:nvSpPr>
        <p:spPr/>
        <p:txBody>
          <a:bodyPr/>
          <a:lstStyle/>
          <a:p>
            <a:endParaRPr lang="en-US">
              <a:solidFill>
                <a:srgbClr val="605F62"/>
              </a:solidFill>
              <a:latin typeface="Calibri"/>
            </a:endParaRPr>
          </a:p>
        </p:txBody>
      </p:sp>
      <p:sp>
        <p:nvSpPr>
          <p:cNvPr id="4" name="Slide Number Placeholder 3"/>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xmlns="" val="234238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End Slide">
    <p:spTree>
      <p:nvGrpSpPr>
        <p:cNvPr id="1" name=""/>
        <p:cNvGrpSpPr/>
        <p:nvPr/>
      </p:nvGrpSpPr>
      <p:grpSpPr>
        <a:xfrm>
          <a:off x="0" y="0"/>
          <a:ext cx="0" cy="0"/>
          <a:chOff x="0" y="0"/>
          <a:chExt cx="0" cy="0"/>
        </a:xfrm>
      </p:grpSpPr>
      <p:pic>
        <p:nvPicPr>
          <p:cNvPr id="9" name="Picture 8"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320800" y="2731518"/>
            <a:ext cx="8963171" cy="876329"/>
          </a:xfrm>
        </p:spPr>
        <p:txBody>
          <a:bodyPr rIns="0" bIns="0" anchor="b" anchorCtr="0"/>
          <a:lstStyle>
            <a:lvl1pPr>
              <a:lnSpc>
                <a:spcPct val="90000"/>
              </a:lnSpc>
              <a:defRPr sz="66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320800" y="3581400"/>
            <a:ext cx="85344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8" name="Date Placeholder 6"/>
          <p:cNvSpPr>
            <a:spLocks noGrp="1"/>
          </p:cNvSpPr>
          <p:nvPr>
            <p:ph type="dt" sz="half" idx="10"/>
          </p:nvPr>
        </p:nvSpPr>
        <p:spPr bwMode="gray">
          <a:xfrm>
            <a:off x="9141059" y="6232526"/>
            <a:ext cx="1930400" cy="168275"/>
          </a:xfrm>
        </p:spPr>
        <p:txBody>
          <a:bodyPr/>
          <a:lstStyle>
            <a:lvl1pPr>
              <a:defRPr>
                <a:solidFill>
                  <a:schemeClr val="bg1"/>
                </a:solidFill>
              </a:defRPr>
            </a:lvl1pPr>
          </a:lstStyle>
          <a:p>
            <a:fld id="{9623C80F-5998-4C5A-8426-1B9517C724DD}" type="datetimeFigureOut">
              <a:rPr lang="en-US" smtClean="0">
                <a:solidFill>
                  <a:prstClr val="white"/>
                </a:solidFill>
                <a:latin typeface="Calibri"/>
              </a:rPr>
              <a:pPr/>
              <a:t>7/19/2018</a:t>
            </a:fld>
            <a:endParaRPr>
              <a:solidFill>
                <a:prstClr val="white"/>
              </a:solidFill>
              <a:latin typeface="Calibri"/>
            </a:endParaRPr>
          </a:p>
        </p:txBody>
      </p:sp>
      <p:sp>
        <p:nvSpPr>
          <p:cNvPr id="10" name="Footer Placeholder 7"/>
          <p:cNvSpPr>
            <a:spLocks noGrp="1"/>
          </p:cNvSpPr>
          <p:nvPr>
            <p:ph type="ftr" sz="quarter" idx="11"/>
          </p:nvPr>
        </p:nvSpPr>
        <p:spPr bwMode="gray">
          <a:xfrm>
            <a:off x="4162659" y="6397690"/>
            <a:ext cx="6908800" cy="231267"/>
          </a:xfrm>
        </p:spPr>
        <p:txBody>
          <a:bodyPr/>
          <a:lstStyle>
            <a:lvl1pPr>
              <a:defRPr>
                <a:solidFill>
                  <a:schemeClr val="bg1"/>
                </a:solidFill>
              </a:defRPr>
            </a:lvl1pPr>
          </a:lstStyle>
          <a:p>
            <a:endParaRPr lang="en-US">
              <a:solidFill>
                <a:prstClr val="white"/>
              </a:solidFill>
              <a:latin typeface="Calibri"/>
            </a:endParaRPr>
          </a:p>
        </p:txBody>
      </p:sp>
      <p:sp>
        <p:nvSpPr>
          <p:cNvPr id="11" name="Slide Number Placeholder 8"/>
          <p:cNvSpPr>
            <a:spLocks noGrp="1"/>
          </p:cNvSpPr>
          <p:nvPr>
            <p:ph type="sldNum" sz="quarter" idx="12"/>
          </p:nvPr>
        </p:nvSpPr>
        <p:spPr bwMode="gray">
          <a:xfrm>
            <a:off x="11074410" y="6397690"/>
            <a:ext cx="462327" cy="231267"/>
          </a:xfrm>
        </p:spPr>
        <p:txBody>
          <a:bodyPr/>
          <a:lstStyle>
            <a:lvl1pPr>
              <a:defRPr>
                <a:solidFill>
                  <a:schemeClr val="bg1"/>
                </a:solidFill>
              </a:defRPr>
            </a:lvl1pPr>
          </a:lstStyle>
          <a:p>
            <a:fld id="{0D558541-60C9-42A2-8392-FF12533A6B7A}" type="slidenum">
              <a:rPr lang="en-US" smtClean="0">
                <a:solidFill>
                  <a:prstClr val="white"/>
                </a:solidFill>
                <a:latin typeface="Calibri"/>
              </a:rPr>
              <a:pPr/>
              <a:t>‹#›</a:t>
            </a:fld>
            <a:endParaRPr lang="en-US">
              <a:solidFill>
                <a:prstClr val="white"/>
              </a:solidFill>
              <a:latin typeface="Calibri"/>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27903" y="6400801"/>
            <a:ext cx="1896024" cy="265285"/>
          </a:xfrm>
          <a:prstGeom prst="rect">
            <a:avLst/>
          </a:prstGeom>
        </p:spPr>
      </p:pic>
    </p:spTree>
    <p:extLst>
      <p:ext uri="{BB962C8B-B14F-4D97-AF65-F5344CB8AC3E}">
        <p14:creationId xmlns:p14="http://schemas.microsoft.com/office/powerpoint/2010/main" xmlns="" val="3504122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0.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10" Type="http://schemas.openxmlformats.org/officeDocument/2006/relationships/theme" Target="../theme/theme12.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file://localhost/http/::www.anes.ucla.edu:dept:Geffen-med-logo(cmyk).gif"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8.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11.png"/><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theme" Target="../theme/theme7.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0" tIns="45702" rIns="91400" bIns="4570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00" tIns="45702" rIns="91400" bIns="457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00" tIns="45702" rIns="91400" bIns="45702" rtlCol="0" anchor="ctr"/>
          <a:lstStyle>
            <a:lvl1pPr algn="l">
              <a:defRPr sz="1200">
                <a:solidFill>
                  <a:schemeClr val="tx1">
                    <a:tint val="75000"/>
                  </a:schemeClr>
                </a:solidFill>
              </a:defRPr>
            </a:lvl1pPr>
          </a:lstStyle>
          <a:p>
            <a:fld id="{8255A6CE-72F7-BE4C-AB92-A8F941698811}" type="datetimeFigureOut">
              <a:rPr lang="en-US" smtClean="0"/>
              <a:pPr/>
              <a:t>7/19/2018</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00" tIns="45702" rIns="91400" bIns="45702" rtlCol="0" anchor="ctr"/>
          <a:lstStyle>
            <a:lvl1pPr algn="r">
              <a:defRPr sz="1200">
                <a:solidFill>
                  <a:schemeClr val="tx1">
                    <a:tint val="75000"/>
                  </a:schemeClr>
                </a:solidFill>
              </a:defRPr>
            </a:lvl1pPr>
          </a:lstStyle>
          <a:p>
            <a:fld id="{600D1E22-7738-3E4E-B4AE-36166B6BB9DC}" type="slidenum">
              <a:rPr lang="en-US" smtClean="0"/>
              <a:pPr/>
              <a:t>‹#›</a:t>
            </a:fld>
            <a:endParaRPr lang="en-US"/>
          </a:p>
        </p:txBody>
      </p:sp>
    </p:spTree>
    <p:extLst>
      <p:ext uri="{BB962C8B-B14F-4D97-AF65-F5344CB8AC3E}">
        <p14:creationId xmlns:p14="http://schemas.microsoft.com/office/powerpoint/2010/main" xmlns="" val="43541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37" r:id="rId12"/>
    <p:sldLayoutId id="2147483938" r:id="rId13"/>
    <p:sldLayoutId id="2147483984" r:id="rId14"/>
  </p:sldLayoutIdLst>
  <p:txStyles>
    <p:titleStyle>
      <a:lvl1pPr algn="ctr" defTabSz="457011"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457011" rtl="0" eaLnBrk="1" latinLnBrk="0" hangingPunct="1">
        <a:spcBef>
          <a:spcPct val="20000"/>
        </a:spcBef>
        <a:buFont typeface="Arial"/>
        <a:buChar char="•"/>
        <a:defRPr sz="3200" kern="1200">
          <a:solidFill>
            <a:schemeClr val="tx1"/>
          </a:solidFill>
          <a:latin typeface="+mn-lt"/>
          <a:ea typeface="+mn-ea"/>
          <a:cs typeface="+mn-cs"/>
        </a:defRPr>
      </a:lvl1pPr>
      <a:lvl2pPr marL="742642" indent="-285630" algn="l" defTabSz="457011" rtl="0" eaLnBrk="1" latinLnBrk="0" hangingPunct="1">
        <a:spcBef>
          <a:spcPct val="20000"/>
        </a:spcBef>
        <a:buFont typeface="Arial"/>
        <a:buChar char="–"/>
        <a:defRPr sz="2800" kern="1200">
          <a:solidFill>
            <a:schemeClr val="tx1"/>
          </a:solidFill>
          <a:latin typeface="+mn-lt"/>
          <a:ea typeface="+mn-ea"/>
          <a:cs typeface="+mn-cs"/>
        </a:defRPr>
      </a:lvl2pPr>
      <a:lvl3pPr marL="1142528" indent="-228506" algn="l" defTabSz="457011" rtl="0" eaLnBrk="1" latinLnBrk="0" hangingPunct="1">
        <a:spcBef>
          <a:spcPct val="20000"/>
        </a:spcBef>
        <a:buFont typeface="Arial"/>
        <a:buChar char="•"/>
        <a:defRPr sz="2400" kern="1200">
          <a:solidFill>
            <a:schemeClr val="tx1"/>
          </a:solidFill>
          <a:latin typeface="+mn-lt"/>
          <a:ea typeface="+mn-ea"/>
          <a:cs typeface="+mn-cs"/>
        </a:defRPr>
      </a:lvl3pPr>
      <a:lvl4pPr marL="1599537" indent="-228506" algn="l" defTabSz="457011" rtl="0" eaLnBrk="1" latinLnBrk="0" hangingPunct="1">
        <a:spcBef>
          <a:spcPct val="20000"/>
        </a:spcBef>
        <a:buFont typeface="Arial"/>
        <a:buChar char="–"/>
        <a:defRPr sz="2000" kern="1200">
          <a:solidFill>
            <a:schemeClr val="tx1"/>
          </a:solidFill>
          <a:latin typeface="+mn-lt"/>
          <a:ea typeface="+mn-ea"/>
          <a:cs typeface="+mn-cs"/>
        </a:defRPr>
      </a:lvl4pPr>
      <a:lvl5pPr marL="2056547" indent="-228506" algn="l" defTabSz="457011" rtl="0" eaLnBrk="1" latinLnBrk="0" hangingPunct="1">
        <a:spcBef>
          <a:spcPct val="20000"/>
        </a:spcBef>
        <a:buFont typeface="Arial"/>
        <a:buChar char="»"/>
        <a:defRPr sz="2000" kern="1200">
          <a:solidFill>
            <a:schemeClr val="tx1"/>
          </a:solidFill>
          <a:latin typeface="+mn-lt"/>
          <a:ea typeface="+mn-ea"/>
          <a:cs typeface="+mn-cs"/>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000048"/>
            </a:gs>
            <a:gs pos="100000">
              <a:srgbClr val="000066"/>
            </a:gs>
          </a:gsLst>
          <a:lin ang="2700000" scaled="1"/>
        </a:gradFill>
        <a:effectLst/>
      </p:bgPr>
    </p:bg>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bwMode="auto">
          <a:xfrm>
            <a:off x="389467" y="1309688"/>
            <a:ext cx="11372851" cy="5359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02" rIns="91400"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0226" name="Rectangle 2"/>
          <p:cNvSpPr>
            <a:spLocks noGrp="1" noChangeArrowheads="1"/>
          </p:cNvSpPr>
          <p:nvPr>
            <p:ph type="title"/>
          </p:nvPr>
        </p:nvSpPr>
        <p:spPr bwMode="auto">
          <a:xfrm>
            <a:off x="389467" y="188919"/>
            <a:ext cx="11372851" cy="968375"/>
          </a:xfrm>
          <a:prstGeom prst="rect">
            <a:avLst/>
          </a:prstGeom>
          <a:noFill/>
          <a:ln w="9525">
            <a:noFill/>
            <a:miter lim="800000"/>
            <a:headEnd/>
            <a:tailEnd/>
          </a:ln>
          <a:effectLst/>
        </p:spPr>
        <p:txBody>
          <a:bodyPr vert="horz" wrap="square" lIns="0" tIns="45702" rIns="91400" bIns="45702" numCol="1" anchor="b" anchorCtr="0" compatLnSpc="1">
            <a:prstTxWarp prst="textNoShape">
              <a:avLst/>
            </a:prstTxWarp>
          </a:bodyPr>
          <a:lstStyle/>
          <a:p>
            <a:pPr lvl="0"/>
            <a:r>
              <a:rPr lang="en-US" dirty="0" smtClean="0"/>
              <a:t>Click to edit Master title style</a:t>
            </a:r>
            <a:endParaRPr lang="en-GB" dirty="0" smtClean="0"/>
          </a:p>
        </p:txBody>
      </p:sp>
      <p:sp>
        <p:nvSpPr>
          <p:cNvPr id="26629" name="Rectangle 5"/>
          <p:cNvSpPr>
            <a:spLocks noGrp="1" noChangeArrowheads="1"/>
          </p:cNvSpPr>
          <p:nvPr>
            <p:ph type="ftr" sz="quarter" idx="3"/>
          </p:nvPr>
        </p:nvSpPr>
        <p:spPr bwMode="auto">
          <a:xfrm>
            <a:off x="7903633" y="6224590"/>
            <a:ext cx="3860800" cy="47625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defTabSz="914021" eaLnBrk="0" hangingPunct="0">
              <a:defRPr sz="1200" b="1">
                <a:solidFill>
                  <a:srgbClr val="FFFFFF"/>
                </a:solidFill>
                <a:latin typeface="Times New Roman" panose="02020603050405020304" pitchFamily="18" charset="0"/>
                <a:ea typeface="ＭＳ Ｐゴシック"/>
                <a:cs typeface="+mn-cs"/>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xmlns="" val="1091265086"/>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p:transition/>
  <p:hf sldNum="0" hdr="0" ftr="0" dt="0"/>
  <p:txStyles>
    <p:titleStyle>
      <a:lvl1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Times New Roman" panose="02020603050405020304" pitchFamily="18" charset="0"/>
          <a:ea typeface="ＭＳ Ｐゴシック" charset="0"/>
          <a:cs typeface="ＭＳ Ｐゴシック" charset="0"/>
        </a:defRPr>
      </a:lvl1pPr>
      <a:lvl2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3000" b="1">
          <a:solidFill>
            <a:schemeClr val="folHlink"/>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011" algn="ctr" rtl="0" eaLnBrk="1" fontAlgn="base" hangingPunct="1">
        <a:spcBef>
          <a:spcPct val="0"/>
        </a:spcBef>
        <a:spcAft>
          <a:spcPct val="0"/>
        </a:spcAft>
        <a:defRPr sz="3000" b="1">
          <a:solidFill>
            <a:schemeClr val="folHlink"/>
          </a:solidFill>
          <a:effectLst>
            <a:outerShdw blurRad="38100" dist="38100" dir="2700000" algn="tl">
              <a:srgbClr val="000000"/>
            </a:outerShdw>
          </a:effectLst>
          <a:latin typeface="Arial" pitchFamily="34" charset="0"/>
        </a:defRPr>
      </a:lvl6pPr>
      <a:lvl7pPr marL="914021" algn="ctr" rtl="0" eaLnBrk="1" fontAlgn="base" hangingPunct="1">
        <a:spcBef>
          <a:spcPct val="0"/>
        </a:spcBef>
        <a:spcAft>
          <a:spcPct val="0"/>
        </a:spcAft>
        <a:defRPr sz="3000" b="1">
          <a:solidFill>
            <a:schemeClr val="folHlink"/>
          </a:solidFill>
          <a:effectLst>
            <a:outerShdw blurRad="38100" dist="38100" dir="2700000" algn="tl">
              <a:srgbClr val="000000"/>
            </a:outerShdw>
          </a:effectLst>
          <a:latin typeface="Arial" pitchFamily="34" charset="0"/>
        </a:defRPr>
      </a:lvl7pPr>
      <a:lvl8pPr marL="1371032" algn="ctr" rtl="0" eaLnBrk="1" fontAlgn="base" hangingPunct="1">
        <a:spcBef>
          <a:spcPct val="0"/>
        </a:spcBef>
        <a:spcAft>
          <a:spcPct val="0"/>
        </a:spcAft>
        <a:defRPr sz="3000" b="1">
          <a:solidFill>
            <a:schemeClr val="folHlink"/>
          </a:solidFill>
          <a:effectLst>
            <a:outerShdw blurRad="38100" dist="38100" dir="2700000" algn="tl">
              <a:srgbClr val="000000"/>
            </a:outerShdw>
          </a:effectLst>
          <a:latin typeface="Arial" pitchFamily="34" charset="0"/>
        </a:defRPr>
      </a:lvl8pPr>
      <a:lvl9pPr marL="1828041" algn="ctr" rtl="0" eaLnBrk="1" fontAlgn="base" hangingPunct="1">
        <a:spcBef>
          <a:spcPct val="0"/>
        </a:spcBef>
        <a:spcAft>
          <a:spcPct val="0"/>
        </a:spcAft>
        <a:defRPr sz="3000" b="1">
          <a:solidFill>
            <a:schemeClr val="folHlink"/>
          </a:solidFill>
          <a:effectLst>
            <a:outerShdw blurRad="38100" dist="38100" dir="2700000" algn="tl">
              <a:srgbClr val="000000"/>
            </a:outerShdw>
          </a:effectLst>
          <a:latin typeface="Arial" pitchFamily="34" charset="0"/>
        </a:defRPr>
      </a:lvl9pPr>
    </p:titleStyle>
    <p:bodyStyle>
      <a:lvl1pPr marL="288805" indent="-288805" algn="l" rtl="0" eaLnBrk="0" fontAlgn="base" hangingPunct="0">
        <a:spcBef>
          <a:spcPct val="0"/>
        </a:spcBef>
        <a:spcAft>
          <a:spcPts val="600"/>
        </a:spcAft>
        <a:buClr>
          <a:schemeClr val="tx1"/>
        </a:buClr>
        <a:buFont typeface="Arial" charset="0"/>
        <a:buChar char="•"/>
        <a:defRPr sz="2000" b="1">
          <a:solidFill>
            <a:schemeClr val="tx1"/>
          </a:solidFill>
          <a:latin typeface="Times New Roman" panose="02020603050405020304" pitchFamily="18" charset="0"/>
          <a:ea typeface="ＭＳ Ｐゴシック" charset="0"/>
          <a:cs typeface="ＭＳ Ｐゴシック" charset="0"/>
        </a:defRPr>
      </a:lvl1pPr>
      <a:lvl2pPr marL="577610" indent="-287221" algn="l" rtl="0" eaLnBrk="0" fontAlgn="base" hangingPunct="0">
        <a:spcBef>
          <a:spcPct val="0"/>
        </a:spcBef>
        <a:spcAft>
          <a:spcPts val="600"/>
        </a:spcAft>
        <a:buClr>
          <a:schemeClr val="tx1"/>
        </a:buClr>
        <a:buSzPct val="90000"/>
        <a:buFont typeface="Arial" charset="0"/>
        <a:buChar char="–"/>
        <a:defRPr sz="2000" b="1">
          <a:solidFill>
            <a:schemeClr val="tx1"/>
          </a:solidFill>
          <a:latin typeface="Times New Roman" panose="02020603050405020304" pitchFamily="18" charset="0"/>
          <a:ea typeface="ＭＳ Ｐゴシック" charset="0"/>
        </a:defRPr>
      </a:lvl2pPr>
      <a:lvl3pPr marL="858482" indent="-279284" algn="l" rtl="0" eaLnBrk="0" fontAlgn="base" hangingPunct="0">
        <a:spcBef>
          <a:spcPct val="0"/>
        </a:spcBef>
        <a:spcAft>
          <a:spcPts val="600"/>
        </a:spcAft>
        <a:buClr>
          <a:schemeClr val="tx1"/>
        </a:buClr>
        <a:buFont typeface="Arial" charset="0"/>
        <a:buChar char="•"/>
        <a:defRPr sz="2000" b="1">
          <a:solidFill>
            <a:schemeClr val="tx1"/>
          </a:solidFill>
          <a:latin typeface="Times New Roman" panose="02020603050405020304" pitchFamily="18" charset="0"/>
          <a:ea typeface="ＭＳ Ｐゴシック" charset="0"/>
        </a:defRPr>
      </a:lvl3pPr>
      <a:lvl4pPr marL="1210760" indent="-350693" algn="l" rtl="0" eaLnBrk="0" fontAlgn="base" hangingPunct="0">
        <a:spcBef>
          <a:spcPct val="0"/>
        </a:spcBef>
        <a:spcAft>
          <a:spcPts val="600"/>
        </a:spcAft>
        <a:buClr>
          <a:schemeClr val="tx1"/>
        </a:buClr>
        <a:buFont typeface="Arial" charset="0"/>
        <a:buChar char="–"/>
        <a:defRPr sz="2000" b="1">
          <a:solidFill>
            <a:schemeClr val="tx1"/>
          </a:solidFill>
          <a:latin typeface="Times New Roman" panose="02020603050405020304" pitchFamily="18" charset="0"/>
          <a:ea typeface="ＭＳ Ｐゴシック" charset="0"/>
        </a:defRPr>
      </a:lvl4pPr>
      <a:lvl5pPr marL="1491631" indent="-279284" algn="l" rtl="0" eaLnBrk="0" fontAlgn="base" hangingPunct="0">
        <a:spcBef>
          <a:spcPct val="0"/>
        </a:spcBef>
        <a:spcAft>
          <a:spcPts val="600"/>
        </a:spcAft>
        <a:buClr>
          <a:schemeClr val="tx1"/>
        </a:buClr>
        <a:buFont typeface="Arial" charset="0"/>
        <a:buChar char="•"/>
        <a:defRPr sz="2000" b="1">
          <a:solidFill>
            <a:schemeClr val="tx1"/>
          </a:solidFill>
          <a:latin typeface="Times New Roman" panose="02020603050405020304" pitchFamily="18" charset="0"/>
          <a:ea typeface="ＭＳ Ｐゴシック" charset="0"/>
        </a:defRPr>
      </a:lvl5pPr>
      <a:lvl6pPr marL="1948642" indent="-279284" algn="l" rtl="0" eaLnBrk="1" fontAlgn="base" hangingPunct="1">
        <a:spcBef>
          <a:spcPct val="0"/>
        </a:spcBef>
        <a:spcAft>
          <a:spcPct val="20000"/>
        </a:spcAft>
        <a:buClr>
          <a:schemeClr val="tx1"/>
        </a:buClr>
        <a:buFont typeface="Arial" pitchFamily="34" charset="0"/>
        <a:buChar char="•"/>
        <a:defRPr sz="2000" b="1">
          <a:solidFill>
            <a:schemeClr val="tx1"/>
          </a:solidFill>
          <a:latin typeface="+mn-lt"/>
        </a:defRPr>
      </a:lvl6pPr>
      <a:lvl7pPr marL="2405652" indent="-279284" algn="l" rtl="0" eaLnBrk="1" fontAlgn="base" hangingPunct="1">
        <a:spcBef>
          <a:spcPct val="0"/>
        </a:spcBef>
        <a:spcAft>
          <a:spcPct val="20000"/>
        </a:spcAft>
        <a:buClr>
          <a:schemeClr val="tx1"/>
        </a:buClr>
        <a:buFont typeface="Arial" pitchFamily="34" charset="0"/>
        <a:buChar char="•"/>
        <a:defRPr sz="2000" b="1">
          <a:solidFill>
            <a:schemeClr val="tx1"/>
          </a:solidFill>
          <a:latin typeface="+mn-lt"/>
        </a:defRPr>
      </a:lvl7pPr>
      <a:lvl8pPr marL="2862662" indent="-279284" algn="l" rtl="0" eaLnBrk="1" fontAlgn="base" hangingPunct="1">
        <a:spcBef>
          <a:spcPct val="0"/>
        </a:spcBef>
        <a:spcAft>
          <a:spcPct val="20000"/>
        </a:spcAft>
        <a:buClr>
          <a:schemeClr val="tx1"/>
        </a:buClr>
        <a:buFont typeface="Arial" pitchFamily="34" charset="0"/>
        <a:buChar char="•"/>
        <a:defRPr sz="2000" b="1">
          <a:solidFill>
            <a:schemeClr val="tx1"/>
          </a:solidFill>
          <a:latin typeface="+mn-lt"/>
        </a:defRPr>
      </a:lvl8pPr>
      <a:lvl9pPr marL="3319673" indent="-279284" algn="l" rtl="0" eaLnBrk="1" fontAlgn="base" hangingPunct="1">
        <a:spcBef>
          <a:spcPct val="0"/>
        </a:spcBef>
        <a:spcAft>
          <a:spcPct val="20000"/>
        </a:spcAft>
        <a:buClr>
          <a:schemeClr val="tx1"/>
        </a:buClr>
        <a:buFont typeface="Arial" pitchFamily="34" charset="0"/>
        <a:buChar char="•"/>
        <a:defRPr sz="2000" b="1">
          <a:solidFill>
            <a:schemeClr val="tx1"/>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64C2147-F76B-4BF3-91AE-D0EA317218B0}" type="datetimeFigureOut">
              <a:rPr lang="en-US" smtClean="0">
                <a:solidFill>
                  <a:prstClr val="black">
                    <a:tint val="75000"/>
                  </a:prstClr>
                </a:solidFill>
              </a:rPr>
              <a:pPr defTabSz="914400"/>
              <a:t>7/19/2018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66CD6D-7254-4CE2-AF8E-F49660790AA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528034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400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07002185"/>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0" y="105163"/>
            <a:ext cx="12192000" cy="6377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71970" rIns="0" bIns="71970" numCol="1" anchor="b" anchorCtr="0" compatLnSpc="1">
            <a:prstTxWarp prst="textNoShape">
              <a:avLst/>
            </a:prstTxWarp>
            <a:spAutoFit/>
          </a:bodyPr>
          <a:lstStyle/>
          <a:p>
            <a:pPr lvl="0"/>
            <a:r>
              <a:rPr lang="en-US"/>
              <a:t>Click to edit Master title style</a:t>
            </a:r>
          </a:p>
        </p:txBody>
      </p:sp>
      <p:sp>
        <p:nvSpPr>
          <p:cNvPr id="28675" name="Text Placeholder 2"/>
          <p:cNvSpPr>
            <a:spLocks noGrp="1"/>
          </p:cNvSpPr>
          <p:nvPr>
            <p:ph type="body" idx="1"/>
          </p:nvPr>
        </p:nvSpPr>
        <p:spPr bwMode="auto">
          <a:xfrm>
            <a:off x="609600" y="1171575"/>
            <a:ext cx="10972800" cy="49545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wrap="square" lIns="91400" tIns="45702" rIns="91400" bIns="45702" numCol="1" anchor="ctr" anchorCtr="0" compatLnSpc="1">
            <a:prstTxWarp prst="textNoShape">
              <a:avLst/>
            </a:prstTxWarp>
          </a:bodyPr>
          <a:lstStyle>
            <a:lvl1pPr eaLnBrk="1" hangingPunct="1">
              <a:defRPr sz="1200" smtClean="0">
                <a:solidFill>
                  <a:srgbClr val="898989"/>
                </a:solidFill>
              </a:defRPr>
            </a:lvl1pPr>
          </a:lstStyle>
          <a:p>
            <a:pPr fontAlgn="base">
              <a:spcBef>
                <a:spcPct val="0"/>
              </a:spcBef>
              <a:spcAft>
                <a:spcPct val="0"/>
              </a:spcAft>
              <a:defRPr/>
            </a:pPr>
            <a:fld id="{CA272891-7662-644A-8635-2116905700F8}" type="datetimeFigureOut">
              <a:rPr lang="en-US">
                <a:latin typeface="Calibri" charset="0"/>
                <a:ea typeface="MS PGothic" charset="0"/>
                <a:cs typeface="MS PGothic" charset="0"/>
              </a:rPr>
              <a:pPr fontAlgn="base">
                <a:spcBef>
                  <a:spcPct val="0"/>
                </a:spcBef>
                <a:spcAft>
                  <a:spcPct val="0"/>
                </a:spcAft>
                <a:defRPr/>
              </a:pPr>
              <a:t>7/19/2018</a:t>
            </a:fld>
            <a:endParaRPr lang="en-US">
              <a:latin typeface="Calibri" charset="0"/>
              <a:ea typeface="MS PGothic" charset="0"/>
              <a:cs typeface="MS PGothic" charset="0"/>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wrap="square" lIns="91400" tIns="45702" rIns="91400" bIns="45702"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BA2057FE-71E5-BD43-9935-675E8E825706}" type="slidenum">
              <a:rPr lang="en-US">
                <a:latin typeface="Calibri" charset="0"/>
                <a:ea typeface="MS PGothic" charset="0"/>
                <a:cs typeface="MS PGothic" charset="0"/>
              </a:rPr>
              <a:pPr fontAlgn="base">
                <a:spcBef>
                  <a:spcPct val="0"/>
                </a:spcBef>
                <a:spcAft>
                  <a:spcPct val="0"/>
                </a:spcAft>
                <a:defRPr/>
              </a:pPr>
              <a:t>‹#›</a:t>
            </a:fld>
            <a:endParaRPr lang="en-US">
              <a:latin typeface="Calibri" charset="0"/>
              <a:ea typeface="MS PGothic" charset="0"/>
              <a:cs typeface="MS PGothic" charset="0"/>
            </a:endParaRPr>
          </a:p>
        </p:txBody>
      </p:sp>
      <p:pic>
        <p:nvPicPr>
          <p:cNvPr id="28678" name="Picture 6"/>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17" y="6292856"/>
            <a:ext cx="2171700" cy="56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2"/>
          <p:cNvPicPr>
            <a:picLocks noChangeAspect="1"/>
          </p:cNvPicPr>
          <p:nvPr userDrawn="1"/>
        </p:nvPicPr>
        <p:blipFill>
          <a:blip r:embed="rId16">
            <a:extLst>
              <a:ext uri="{28A0092B-C50C-407E-A947-70E740481C1C}">
                <a14:useLocalDpi xmlns:a14="http://schemas.microsoft.com/office/drawing/2010/main" xmlns="" val="0"/>
              </a:ext>
            </a:extLst>
          </a:blip>
          <a:srcRect/>
          <a:stretch>
            <a:fillRect/>
          </a:stretch>
        </p:blipFill>
        <p:spPr bwMode="auto">
          <a:xfrm>
            <a:off x="5488534" y="6357938"/>
            <a:ext cx="1214967"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5965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defTabSz="457011" rtl="0" eaLnBrk="0" fontAlgn="base" hangingPunct="0">
        <a:spcBef>
          <a:spcPct val="0"/>
        </a:spcBef>
        <a:spcAft>
          <a:spcPct val="0"/>
        </a:spcAft>
        <a:defRPr sz="3200" b="1" kern="1200">
          <a:solidFill>
            <a:srgbClr val="003C55"/>
          </a:solidFill>
          <a:latin typeface="Calibri" panose="020F0502020204030204" pitchFamily="34" charset="0"/>
          <a:ea typeface="MS PGothic" pitchFamily="34" charset="-128"/>
          <a:cs typeface="Calibri" panose="020F0502020204030204" pitchFamily="34" charset="0"/>
        </a:defRPr>
      </a:lvl1pPr>
      <a:lvl2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2pPr>
      <a:lvl3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3pPr>
      <a:lvl4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4pPr>
      <a:lvl5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5pPr>
      <a:lvl6pPr marL="457011"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21"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32"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41"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58" indent="-342758" algn="l" defTabSz="457011" rtl="0" eaLnBrk="0" fontAlgn="base" hangingPunct="0">
        <a:spcBef>
          <a:spcPct val="20000"/>
        </a:spcBef>
        <a:spcAft>
          <a:spcPct val="0"/>
        </a:spcAft>
        <a:buClr>
          <a:srgbClr val="009F9F"/>
        </a:buClr>
        <a:buFont typeface="Wingdings" charset="0"/>
        <a:buChar char="§"/>
        <a:defRPr sz="2000" kern="1200">
          <a:solidFill>
            <a:srgbClr val="003C55"/>
          </a:solidFill>
          <a:latin typeface="Calibri" pitchFamily="34" charset="0"/>
          <a:ea typeface="MS PGothic" pitchFamily="34" charset="-128"/>
          <a:cs typeface="Calibri" pitchFamily="34" charset="0"/>
        </a:defRPr>
      </a:lvl1pPr>
      <a:lvl2pPr marL="742642" indent="-285630" algn="l" defTabSz="457011" rtl="0" eaLnBrk="0" fontAlgn="base" hangingPunct="0">
        <a:spcBef>
          <a:spcPct val="20000"/>
        </a:spcBef>
        <a:spcAft>
          <a:spcPct val="0"/>
        </a:spcAft>
        <a:buClr>
          <a:srgbClr val="009F9F"/>
        </a:buClr>
        <a:buFont typeface="Wingdings" charset="0"/>
        <a:buChar char="§"/>
        <a:defRPr kern="1200">
          <a:solidFill>
            <a:srgbClr val="003C55"/>
          </a:solidFill>
          <a:latin typeface="Calibri" pitchFamily="34" charset="0"/>
          <a:ea typeface="MS PGothic" pitchFamily="34" charset="-128"/>
          <a:cs typeface="Calibri" pitchFamily="34" charset="0"/>
        </a:defRPr>
      </a:lvl2pPr>
      <a:lvl3pPr marL="1142528" indent="-228506" algn="l" defTabSz="457011" rtl="0" eaLnBrk="0" fontAlgn="base" hangingPunct="0">
        <a:spcBef>
          <a:spcPct val="20000"/>
        </a:spcBef>
        <a:spcAft>
          <a:spcPct val="0"/>
        </a:spcAft>
        <a:buClr>
          <a:srgbClr val="009F9F"/>
        </a:buClr>
        <a:buFont typeface="Wingdings" charset="0"/>
        <a:buChar char="§"/>
        <a:defRPr sz="1600" kern="1200">
          <a:solidFill>
            <a:srgbClr val="003C55"/>
          </a:solidFill>
          <a:latin typeface="Calibri" pitchFamily="34" charset="0"/>
          <a:ea typeface="MS PGothic" pitchFamily="34" charset="-128"/>
          <a:cs typeface="Calibri" pitchFamily="34" charset="0"/>
        </a:defRPr>
      </a:lvl3pPr>
      <a:lvl4pPr marL="1599537" indent="-228506" algn="l" defTabSz="457011" rtl="0" eaLnBrk="0" fontAlgn="base" hangingPunct="0">
        <a:spcBef>
          <a:spcPct val="20000"/>
        </a:spcBef>
        <a:spcAft>
          <a:spcPct val="0"/>
        </a:spcAft>
        <a:buClr>
          <a:srgbClr val="009F9F"/>
        </a:buClr>
        <a:buFont typeface="Wingdings" charset="0"/>
        <a:buChar char="§"/>
        <a:defRPr sz="1400" kern="1200">
          <a:solidFill>
            <a:srgbClr val="003C55"/>
          </a:solidFill>
          <a:latin typeface="Calibri" pitchFamily="34" charset="0"/>
          <a:ea typeface="MS PGothic" pitchFamily="34" charset="-128"/>
          <a:cs typeface="Calibri" pitchFamily="34" charset="0"/>
        </a:defRPr>
      </a:lvl4pPr>
      <a:lvl5pPr marL="2056547" indent="-228506" algn="l" defTabSz="457011" rtl="0" eaLnBrk="0" fontAlgn="base" hangingPunct="0">
        <a:spcBef>
          <a:spcPct val="20000"/>
        </a:spcBef>
        <a:spcAft>
          <a:spcPct val="0"/>
        </a:spcAft>
        <a:buClr>
          <a:srgbClr val="009F9F"/>
        </a:buClr>
        <a:buFont typeface="Wingdings" charset="0"/>
        <a:buChar char="§"/>
        <a:defRPr sz="1400" kern="1200">
          <a:solidFill>
            <a:srgbClr val="003C55"/>
          </a:solidFill>
          <a:latin typeface="Calibri" pitchFamily="34" charset="0"/>
          <a:ea typeface="MS PGothic" pitchFamily="34" charset="-128"/>
          <a:cs typeface="Calibri" pitchFamily="34" charset="0"/>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2C"/>
            </a:gs>
            <a:gs pos="100000">
              <a:srgbClr val="000060"/>
            </a:gs>
          </a:gsLst>
          <a:lin ang="5400000" scaled="1"/>
        </a:gradFill>
        <a:effectLst/>
      </p:bgPr>
    </p:bg>
    <p:spTree>
      <p:nvGrpSpPr>
        <p:cNvPr id="1" name=""/>
        <p:cNvGrpSpPr/>
        <p:nvPr/>
      </p:nvGrpSpPr>
      <p:grpSpPr>
        <a:xfrm>
          <a:off x="0" y="0"/>
          <a:ext cx="0" cy="0"/>
          <a:chOff x="0" y="0"/>
          <a:chExt cx="0" cy="0"/>
        </a:xfrm>
      </p:grpSpPr>
      <p:sp>
        <p:nvSpPr>
          <p:cNvPr id="95234" name="Rectangle 9"/>
          <p:cNvSpPr>
            <a:spLocks noGrp="1" noChangeArrowheads="1"/>
          </p:cNvSpPr>
          <p:nvPr>
            <p:ph type="title"/>
          </p:nvPr>
        </p:nvSpPr>
        <p:spPr bwMode="auto">
          <a:xfrm>
            <a:off x="205334" y="9531"/>
            <a:ext cx="10390716" cy="1044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95235" name="Rectangle 10"/>
          <p:cNvSpPr>
            <a:spLocks noGrp="1" noChangeArrowheads="1"/>
          </p:cNvSpPr>
          <p:nvPr>
            <p:ph type="body" idx="1"/>
          </p:nvPr>
        </p:nvSpPr>
        <p:spPr bwMode="auto">
          <a:xfrm>
            <a:off x="330211" y="1385889"/>
            <a:ext cx="11468100" cy="4475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2" rIns="0"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5236" name="Picture 4" descr="http://www.anes.ucla.edu/dept/Geffen-med-logo(cmyk).gif"/>
          <p:cNvPicPr>
            <a:picLocks noChangeAspect="1" noChangeArrowheads="1"/>
          </p:cNvPicPr>
          <p:nvPr userDrawn="1"/>
        </p:nvPicPr>
        <p:blipFill>
          <a:blip r:embed="rId13" r:link="rId14">
            <a:extLst>
              <a:ext uri="{28A0092B-C50C-407E-A947-70E740481C1C}">
                <a14:useLocalDpi xmlns:a14="http://schemas.microsoft.com/office/drawing/2010/main" xmlns="" val="0"/>
              </a:ext>
            </a:extLst>
          </a:blip>
          <a:srcRect/>
          <a:stretch>
            <a:fillRect/>
          </a:stretch>
        </p:blipFill>
        <p:spPr bwMode="auto">
          <a:xfrm>
            <a:off x="11379200" y="6172200"/>
            <a:ext cx="730251"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534683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advClick="0"/>
  <p:timing>
    <p:tnLst>
      <p:par>
        <p:cTn id="1" dur="indefinite" restart="never" nodeType="tmRoot"/>
      </p:par>
    </p:tnLst>
  </p:timing>
  <p:txStyles>
    <p:titleStyle>
      <a:lvl1pPr algn="l" rtl="0" eaLnBrk="0" fontAlgn="base" hangingPunct="0">
        <a:spcBef>
          <a:spcPct val="0"/>
        </a:spcBef>
        <a:spcAft>
          <a:spcPct val="0"/>
        </a:spcAft>
        <a:defRPr sz="3400" b="1">
          <a:solidFill>
            <a:srgbClr val="FFFF00"/>
          </a:solidFill>
          <a:latin typeface="+mj-lt"/>
          <a:ea typeface="ＭＳ Ｐゴシック" charset="0"/>
          <a:cs typeface="+mj-cs"/>
        </a:defRPr>
      </a:lvl1pPr>
      <a:lvl2pPr algn="l" rtl="0" eaLnBrk="0" fontAlgn="base" hangingPunct="0">
        <a:spcBef>
          <a:spcPct val="0"/>
        </a:spcBef>
        <a:spcAft>
          <a:spcPct val="0"/>
        </a:spcAft>
        <a:defRPr sz="3400" b="1">
          <a:solidFill>
            <a:srgbClr val="FFFF00"/>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FFFF00"/>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FFFF00"/>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FFFF00"/>
          </a:solidFill>
          <a:latin typeface="Arial" charset="0"/>
          <a:ea typeface="ＭＳ Ｐゴシック" charset="0"/>
          <a:cs typeface="Arial" charset="0"/>
        </a:defRPr>
      </a:lvl5pPr>
      <a:lvl6pPr marL="457011" algn="l" rtl="0" fontAlgn="base">
        <a:spcBef>
          <a:spcPct val="0"/>
        </a:spcBef>
        <a:spcAft>
          <a:spcPct val="0"/>
        </a:spcAft>
        <a:defRPr sz="3400" b="1">
          <a:solidFill>
            <a:srgbClr val="FFFF00"/>
          </a:solidFill>
          <a:latin typeface="Arial" charset="0"/>
          <a:cs typeface="Arial" charset="0"/>
        </a:defRPr>
      </a:lvl6pPr>
      <a:lvl7pPr marL="914021" algn="l" rtl="0" fontAlgn="base">
        <a:spcBef>
          <a:spcPct val="0"/>
        </a:spcBef>
        <a:spcAft>
          <a:spcPct val="0"/>
        </a:spcAft>
        <a:defRPr sz="3400" b="1">
          <a:solidFill>
            <a:srgbClr val="FFFF00"/>
          </a:solidFill>
          <a:latin typeface="Arial" charset="0"/>
          <a:cs typeface="Arial" charset="0"/>
        </a:defRPr>
      </a:lvl7pPr>
      <a:lvl8pPr marL="1371032" algn="l" rtl="0" fontAlgn="base">
        <a:spcBef>
          <a:spcPct val="0"/>
        </a:spcBef>
        <a:spcAft>
          <a:spcPct val="0"/>
        </a:spcAft>
        <a:defRPr sz="3400" b="1">
          <a:solidFill>
            <a:srgbClr val="FFFF00"/>
          </a:solidFill>
          <a:latin typeface="Arial" charset="0"/>
          <a:cs typeface="Arial" charset="0"/>
        </a:defRPr>
      </a:lvl8pPr>
      <a:lvl9pPr marL="1828041" algn="l" rtl="0" fontAlgn="base">
        <a:spcBef>
          <a:spcPct val="0"/>
        </a:spcBef>
        <a:spcAft>
          <a:spcPct val="0"/>
        </a:spcAft>
        <a:defRPr sz="3400" b="1">
          <a:solidFill>
            <a:srgbClr val="FFFF00"/>
          </a:solidFill>
          <a:latin typeface="Arial" charset="0"/>
          <a:cs typeface="Arial" charset="0"/>
        </a:defRPr>
      </a:lvl9pPr>
    </p:titleStyle>
    <p:bodyStyle>
      <a:lvl1pPr marL="341171" indent="-341171" algn="l" rtl="0" eaLnBrk="0" fontAlgn="base" hangingPunct="0">
        <a:spcBef>
          <a:spcPts val="1400"/>
        </a:spcBef>
        <a:spcAft>
          <a:spcPct val="0"/>
        </a:spcAft>
        <a:buClr>
          <a:schemeClr val="accent1"/>
        </a:buClr>
        <a:buSzPct val="110000"/>
        <a:buFont typeface="Wingdings" charset="0"/>
        <a:buChar char="§"/>
        <a:defRPr sz="2400">
          <a:solidFill>
            <a:schemeClr val="bg1"/>
          </a:solidFill>
          <a:latin typeface="+mn-lt"/>
          <a:ea typeface="ＭＳ Ｐゴシック" charset="0"/>
          <a:cs typeface="+mn-cs"/>
        </a:defRPr>
      </a:lvl1pPr>
      <a:lvl2pPr marL="685516" indent="-228506" algn="l" rtl="0" eaLnBrk="0" fontAlgn="base" hangingPunct="0">
        <a:spcBef>
          <a:spcPts val="400"/>
        </a:spcBef>
        <a:spcAft>
          <a:spcPct val="0"/>
        </a:spcAft>
        <a:buClr>
          <a:schemeClr val="accent1"/>
        </a:buClr>
        <a:buFont typeface="Wingdings" charset="0"/>
        <a:buChar char="w"/>
        <a:defRPr sz="2000">
          <a:solidFill>
            <a:schemeClr val="bg1"/>
          </a:solidFill>
          <a:latin typeface="+mn-lt"/>
          <a:ea typeface="Arial" charset="0"/>
          <a:cs typeface="+mn-cs"/>
        </a:defRPr>
      </a:lvl2pPr>
      <a:lvl3pPr marL="1028272" indent="-228506" algn="l" rtl="0" eaLnBrk="0" fontAlgn="base" hangingPunct="0">
        <a:spcBef>
          <a:spcPts val="400"/>
        </a:spcBef>
        <a:spcAft>
          <a:spcPct val="0"/>
        </a:spcAft>
        <a:buClr>
          <a:schemeClr val="accent1"/>
        </a:buClr>
        <a:buFont typeface="Arial" charset="0"/>
        <a:buChar char="–"/>
        <a:defRPr>
          <a:solidFill>
            <a:schemeClr val="bg1"/>
          </a:solidFill>
          <a:latin typeface="+mn-lt"/>
          <a:ea typeface="Arial" charset="0"/>
          <a:cs typeface="+mn-cs"/>
        </a:defRPr>
      </a:lvl3pPr>
      <a:lvl4pPr marL="1371032" indent="-228506" algn="l" rtl="0" eaLnBrk="0" fontAlgn="base" hangingPunct="0">
        <a:spcBef>
          <a:spcPts val="400"/>
        </a:spcBef>
        <a:spcAft>
          <a:spcPct val="0"/>
        </a:spcAft>
        <a:buClr>
          <a:schemeClr val="accent1"/>
        </a:buClr>
        <a:buFont typeface="Wingdings" charset="0"/>
        <a:buChar char="Ø"/>
        <a:defRPr sz="1600">
          <a:solidFill>
            <a:schemeClr val="bg1"/>
          </a:solidFill>
          <a:latin typeface="+mn-lt"/>
          <a:ea typeface="Arial" charset="0"/>
          <a:cs typeface="+mn-cs"/>
        </a:defRPr>
      </a:lvl4pPr>
      <a:lvl5pPr marL="1713789" indent="-228506" algn="l" rtl="0" eaLnBrk="0" fontAlgn="base" hangingPunct="0">
        <a:spcBef>
          <a:spcPts val="400"/>
        </a:spcBef>
        <a:spcAft>
          <a:spcPct val="0"/>
        </a:spcAft>
        <a:buClr>
          <a:schemeClr val="accent1"/>
        </a:buClr>
        <a:buFont typeface="Wingdings" charset="0"/>
        <a:buChar char="v"/>
        <a:defRPr sz="1600">
          <a:solidFill>
            <a:schemeClr val="bg1"/>
          </a:solidFill>
          <a:latin typeface="+mn-lt"/>
          <a:ea typeface="Arial" charset="0"/>
          <a:cs typeface="+mn-cs"/>
        </a:defRPr>
      </a:lvl5pPr>
      <a:lvl6pPr marL="2170800" indent="-228506" algn="l" rtl="0" fontAlgn="base">
        <a:spcBef>
          <a:spcPts val="400"/>
        </a:spcBef>
        <a:spcAft>
          <a:spcPct val="0"/>
        </a:spcAft>
        <a:buClr>
          <a:schemeClr val="accent1"/>
        </a:buClr>
        <a:buFont typeface="Wingdings" pitchFamily="2" charset="2"/>
        <a:buChar char="v"/>
        <a:defRPr sz="1600">
          <a:solidFill>
            <a:schemeClr val="bg1"/>
          </a:solidFill>
          <a:latin typeface="+mn-lt"/>
          <a:cs typeface="+mn-cs"/>
        </a:defRPr>
      </a:lvl6pPr>
      <a:lvl7pPr marL="2627811" indent="-228506" algn="l" rtl="0" fontAlgn="base">
        <a:spcBef>
          <a:spcPts val="400"/>
        </a:spcBef>
        <a:spcAft>
          <a:spcPct val="0"/>
        </a:spcAft>
        <a:buClr>
          <a:schemeClr val="accent1"/>
        </a:buClr>
        <a:buFont typeface="Wingdings" pitchFamily="2" charset="2"/>
        <a:buChar char="v"/>
        <a:defRPr sz="1600">
          <a:solidFill>
            <a:schemeClr val="bg1"/>
          </a:solidFill>
          <a:latin typeface="+mn-lt"/>
          <a:cs typeface="+mn-cs"/>
        </a:defRPr>
      </a:lvl7pPr>
      <a:lvl8pPr marL="3084821" indent="-228506" algn="l" rtl="0" fontAlgn="base">
        <a:spcBef>
          <a:spcPts val="400"/>
        </a:spcBef>
        <a:spcAft>
          <a:spcPct val="0"/>
        </a:spcAft>
        <a:buClr>
          <a:schemeClr val="accent1"/>
        </a:buClr>
        <a:buFont typeface="Wingdings" pitchFamily="2" charset="2"/>
        <a:buChar char="v"/>
        <a:defRPr sz="1600">
          <a:solidFill>
            <a:schemeClr val="bg1"/>
          </a:solidFill>
          <a:latin typeface="+mn-lt"/>
          <a:cs typeface="+mn-cs"/>
        </a:defRPr>
      </a:lvl8pPr>
      <a:lvl9pPr marL="3541832" indent="-228506" algn="l" rtl="0" fontAlgn="base">
        <a:spcBef>
          <a:spcPts val="400"/>
        </a:spcBef>
        <a:spcAft>
          <a:spcPct val="0"/>
        </a:spcAft>
        <a:buClr>
          <a:schemeClr val="accent1"/>
        </a:buClr>
        <a:buFont typeface="Wingdings" pitchFamily="2" charset="2"/>
        <a:buChar char="v"/>
        <a:defRPr sz="1600">
          <a:solidFill>
            <a:schemeClr val="bg1"/>
          </a:solidFill>
          <a:latin typeface="+mn-lt"/>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09600" y="274639"/>
            <a:ext cx="109728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00" tIns="45702" rIns="91400" bIns="45702"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09600" y="1600206"/>
            <a:ext cx="109728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00" tIns="45702" rIns="91400"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00" tIns="45702" rIns="91400" bIns="45702" numCol="1" anchor="t" anchorCtr="0" compatLnSpc="1">
            <a:prstTxWarp prst="textNoShape">
              <a:avLst/>
            </a:prstTxWarp>
          </a:bodyPr>
          <a:lstStyle>
            <a:lvl1pPr defTabSz="914021" eaLnBrk="1" hangingPunct="1">
              <a:defRPr sz="1400">
                <a:solidFill>
                  <a:srgbClr val="000000"/>
                </a:solidFill>
                <a:latin typeface="Arial" pitchFamily="34" charset="0"/>
                <a:ea typeface="MS PGothic" pitchFamily="34" charset="-128"/>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00" tIns="45702" rIns="91400" bIns="45702" numCol="1" anchor="t" anchorCtr="0" compatLnSpc="1">
            <a:prstTxWarp prst="textNoShape">
              <a:avLst/>
            </a:prstTxWarp>
          </a:bodyPr>
          <a:lstStyle>
            <a:lvl1pPr algn="ctr" defTabSz="914021" eaLnBrk="1" hangingPunct="1">
              <a:defRPr sz="1400">
                <a:solidFill>
                  <a:srgbClr val="000000"/>
                </a:solidFill>
                <a:latin typeface="Arial" pitchFamily="34" charset="0"/>
                <a:ea typeface="MS PGothic" pitchFamily="34" charset="-128"/>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00" tIns="45702" rIns="91400" bIns="45702" numCol="1" anchor="t" anchorCtr="0" compatLnSpc="1">
            <a:prstTxWarp prst="textNoShape">
              <a:avLst/>
            </a:prstTxWarp>
          </a:bodyPr>
          <a:lstStyle>
            <a:lvl1pPr algn="r" defTabSz="914021" eaLnBrk="1" hangingPunct="1">
              <a:defRPr sz="1400" smtClean="0">
                <a:solidFill>
                  <a:srgbClr val="000000"/>
                </a:solidFill>
                <a:latin typeface="Arial" charset="0"/>
              </a:defRPr>
            </a:lvl1pPr>
          </a:lstStyle>
          <a:p>
            <a:pPr fontAlgn="base">
              <a:spcBef>
                <a:spcPct val="0"/>
              </a:spcBef>
              <a:spcAft>
                <a:spcPct val="0"/>
              </a:spcAft>
              <a:defRPr/>
            </a:pPr>
            <a:fld id="{4E8EEF62-687E-EB45-B059-83CFD566544D}" type="slidenum">
              <a:rPr lang="en-US">
                <a:ea typeface="MS PGothic" charset="0"/>
                <a:cs typeface="MS PGothic" charset="0"/>
              </a:rPr>
              <a:pPr fontAlgn="base">
                <a:spcBef>
                  <a:spcPct val="0"/>
                </a:spcBef>
                <a:spcAft>
                  <a:spcPct val="0"/>
                </a:spcAft>
                <a:defRPr/>
              </a:pPr>
              <a:t>‹#›</a:t>
            </a:fld>
            <a:endParaRPr lang="en-US">
              <a:ea typeface="MS PGothic" charset="0"/>
              <a:cs typeface="MS PGothic" charset="0"/>
            </a:endParaRPr>
          </a:p>
        </p:txBody>
      </p:sp>
    </p:spTree>
    <p:extLst>
      <p:ext uri="{BB962C8B-B14F-4D97-AF65-F5344CB8AC3E}">
        <p14:creationId xmlns:p14="http://schemas.microsoft.com/office/powerpoint/2010/main" xmlns="" val="379858380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011" algn="ctr" rtl="0" fontAlgn="base">
        <a:spcBef>
          <a:spcPct val="0"/>
        </a:spcBef>
        <a:spcAft>
          <a:spcPct val="0"/>
        </a:spcAft>
        <a:defRPr sz="4400">
          <a:solidFill>
            <a:schemeClr val="tx2"/>
          </a:solidFill>
          <a:latin typeface="Arial" pitchFamily="34" charset="0"/>
        </a:defRPr>
      </a:lvl6pPr>
      <a:lvl7pPr marL="914021" algn="ctr" rtl="0" fontAlgn="base">
        <a:spcBef>
          <a:spcPct val="0"/>
        </a:spcBef>
        <a:spcAft>
          <a:spcPct val="0"/>
        </a:spcAft>
        <a:defRPr sz="4400">
          <a:solidFill>
            <a:schemeClr val="tx2"/>
          </a:solidFill>
          <a:latin typeface="Arial" pitchFamily="34" charset="0"/>
        </a:defRPr>
      </a:lvl7pPr>
      <a:lvl8pPr marL="1371032" algn="ctr" rtl="0" fontAlgn="base">
        <a:spcBef>
          <a:spcPct val="0"/>
        </a:spcBef>
        <a:spcAft>
          <a:spcPct val="0"/>
        </a:spcAft>
        <a:defRPr sz="4400">
          <a:solidFill>
            <a:schemeClr val="tx2"/>
          </a:solidFill>
          <a:latin typeface="Arial" pitchFamily="34" charset="0"/>
        </a:defRPr>
      </a:lvl8pPr>
      <a:lvl9pPr marL="1828041" algn="ctr" rtl="0" fontAlgn="base">
        <a:spcBef>
          <a:spcPct val="0"/>
        </a:spcBef>
        <a:spcAft>
          <a:spcPct val="0"/>
        </a:spcAft>
        <a:defRPr sz="4400">
          <a:solidFill>
            <a:schemeClr val="tx2"/>
          </a:solidFill>
          <a:latin typeface="Arial" pitchFamily="34" charset="0"/>
        </a:defRPr>
      </a:lvl9pPr>
    </p:titleStyle>
    <p:bodyStyle>
      <a:lvl1pPr marL="342758" indent="-342758"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42" indent="-285630" algn="l" rtl="0" eaLnBrk="0" fontAlgn="base" hangingPunct="0">
        <a:spcBef>
          <a:spcPct val="20000"/>
        </a:spcBef>
        <a:spcAft>
          <a:spcPct val="0"/>
        </a:spcAft>
        <a:buChar char="–"/>
        <a:defRPr sz="2800">
          <a:solidFill>
            <a:schemeClr val="tx1"/>
          </a:solidFill>
          <a:latin typeface="+mn-lt"/>
          <a:ea typeface="ＭＳ Ｐゴシック" charset="0"/>
        </a:defRPr>
      </a:lvl2pPr>
      <a:lvl3pPr marL="1142528" indent="-228506" algn="l" rtl="0" eaLnBrk="0" fontAlgn="base" hangingPunct="0">
        <a:spcBef>
          <a:spcPct val="20000"/>
        </a:spcBef>
        <a:spcAft>
          <a:spcPct val="0"/>
        </a:spcAft>
        <a:buChar char="•"/>
        <a:defRPr sz="2400">
          <a:solidFill>
            <a:schemeClr val="tx1"/>
          </a:solidFill>
          <a:latin typeface="+mn-lt"/>
          <a:ea typeface="ＭＳ Ｐゴシック" charset="0"/>
        </a:defRPr>
      </a:lvl3pPr>
      <a:lvl4pPr marL="1599537" indent="-228506" algn="l" rtl="0" eaLnBrk="0" fontAlgn="base" hangingPunct="0">
        <a:spcBef>
          <a:spcPct val="20000"/>
        </a:spcBef>
        <a:spcAft>
          <a:spcPct val="0"/>
        </a:spcAft>
        <a:buChar char="–"/>
        <a:defRPr sz="2000">
          <a:solidFill>
            <a:schemeClr val="tx1"/>
          </a:solidFill>
          <a:latin typeface="+mn-lt"/>
          <a:ea typeface="ＭＳ Ｐゴシック" charset="0"/>
        </a:defRPr>
      </a:lvl4pPr>
      <a:lvl5pPr marL="2056547" indent="-228506" algn="l" rtl="0" eaLnBrk="0" fontAlgn="base" hangingPunct="0">
        <a:spcBef>
          <a:spcPct val="20000"/>
        </a:spcBef>
        <a:spcAft>
          <a:spcPct val="0"/>
        </a:spcAft>
        <a:buChar char="»"/>
        <a:defRPr sz="2000">
          <a:solidFill>
            <a:schemeClr val="tx1"/>
          </a:solidFill>
          <a:latin typeface="+mn-lt"/>
          <a:ea typeface="ＭＳ Ｐゴシック" charset="0"/>
        </a:defRPr>
      </a:lvl5pPr>
      <a:lvl6pPr marL="2513558" indent="-228506" algn="l" rtl="0" fontAlgn="base">
        <a:spcBef>
          <a:spcPct val="20000"/>
        </a:spcBef>
        <a:spcAft>
          <a:spcPct val="0"/>
        </a:spcAft>
        <a:buChar char="»"/>
        <a:defRPr sz="2000">
          <a:solidFill>
            <a:schemeClr val="tx1"/>
          </a:solidFill>
          <a:latin typeface="+mn-lt"/>
        </a:defRPr>
      </a:lvl6pPr>
      <a:lvl7pPr marL="2970568" indent="-228506" algn="l" rtl="0" fontAlgn="base">
        <a:spcBef>
          <a:spcPct val="20000"/>
        </a:spcBef>
        <a:spcAft>
          <a:spcPct val="0"/>
        </a:spcAft>
        <a:buChar char="»"/>
        <a:defRPr sz="2000">
          <a:solidFill>
            <a:schemeClr val="tx1"/>
          </a:solidFill>
          <a:latin typeface="+mn-lt"/>
        </a:defRPr>
      </a:lvl7pPr>
      <a:lvl8pPr marL="3427579" indent="-228506" algn="l" rtl="0" fontAlgn="base">
        <a:spcBef>
          <a:spcPct val="20000"/>
        </a:spcBef>
        <a:spcAft>
          <a:spcPct val="0"/>
        </a:spcAft>
        <a:buChar char="»"/>
        <a:defRPr sz="2000">
          <a:solidFill>
            <a:schemeClr val="tx1"/>
          </a:solidFill>
          <a:latin typeface="+mn-lt"/>
        </a:defRPr>
      </a:lvl8pPr>
      <a:lvl9pPr marL="3884589" indent="-22850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105163"/>
            <a:ext cx="12192000" cy="6377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71970" rIns="0" bIns="71970" numCol="1" anchor="b" anchorCtr="0" compatLnSpc="1">
            <a:prstTxWarp prst="textNoShape">
              <a:avLst/>
            </a:prstTxWarp>
            <a:spAutoFit/>
          </a:bodyPr>
          <a:lstStyle/>
          <a:p>
            <a:pPr lvl="0"/>
            <a:r>
              <a:rPr lang="en-US"/>
              <a:t>Click to edit Master title style</a:t>
            </a:r>
          </a:p>
        </p:txBody>
      </p:sp>
      <p:sp>
        <p:nvSpPr>
          <p:cNvPr id="4099" name="Text Placeholder 2"/>
          <p:cNvSpPr>
            <a:spLocks noGrp="1"/>
          </p:cNvSpPr>
          <p:nvPr>
            <p:ph type="body" idx="1"/>
          </p:nvPr>
        </p:nvSpPr>
        <p:spPr bwMode="auto">
          <a:xfrm>
            <a:off x="609600" y="1171575"/>
            <a:ext cx="10972800" cy="49545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wrap="square" lIns="91400" tIns="45702" rIns="91400" bIns="45702" numCol="1" anchor="ctr" anchorCtr="0" compatLnSpc="1">
            <a:prstTxWarp prst="textNoShape">
              <a:avLst/>
            </a:prstTxWarp>
          </a:bodyPr>
          <a:lstStyle>
            <a:lvl1pPr eaLnBrk="1" hangingPunct="1">
              <a:defRPr sz="1200">
                <a:solidFill>
                  <a:srgbClr val="898989"/>
                </a:solidFill>
              </a:defRPr>
            </a:lvl1pPr>
          </a:lstStyle>
          <a:p>
            <a:pPr fontAlgn="base">
              <a:spcBef>
                <a:spcPct val="0"/>
              </a:spcBef>
              <a:spcAft>
                <a:spcPct val="0"/>
              </a:spcAft>
            </a:pPr>
            <a:fld id="{88FDA5A7-28B7-A94F-B2A4-FF360F162D26}" type="datetimeFigureOut">
              <a:rPr lang="en-US" smtClean="0">
                <a:latin typeface="Calibri" charset="0"/>
                <a:ea typeface="MS PGothic" charset="0"/>
                <a:cs typeface="MS PGothic" charset="0"/>
              </a:rPr>
              <a:pPr fontAlgn="base">
                <a:spcBef>
                  <a:spcPct val="0"/>
                </a:spcBef>
                <a:spcAft>
                  <a:spcPct val="0"/>
                </a:spcAft>
              </a:pPr>
              <a:t>7/19/2018</a:t>
            </a:fld>
            <a:endParaRPr lang="en-US" smtClean="0">
              <a:latin typeface="Calibri" charset="0"/>
              <a:ea typeface="MS PGothic" charset="0"/>
              <a:cs typeface="MS PGothic" charset="0"/>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wrap="square" lIns="91400" tIns="45702" rIns="91400" bIns="45702"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4316EAD8-3C29-F242-8E4F-6753CFB241F0}" type="slidenum">
              <a:rPr lang="en-US" smtClean="0">
                <a:latin typeface="Calibri" charset="0"/>
                <a:ea typeface="MS PGothic" charset="0"/>
                <a:cs typeface="MS PGothic" charset="0"/>
              </a:rPr>
              <a:pPr fontAlgn="base">
                <a:spcBef>
                  <a:spcPct val="0"/>
                </a:spcBef>
                <a:spcAft>
                  <a:spcPct val="0"/>
                </a:spcAft>
              </a:pPr>
              <a:t>‹#›</a:t>
            </a:fld>
            <a:endParaRPr lang="en-US" smtClean="0">
              <a:latin typeface="Calibri" charset="0"/>
              <a:ea typeface="MS PGothic" charset="0"/>
              <a:cs typeface="MS PGothic" charset="0"/>
            </a:endParaRPr>
          </a:p>
        </p:txBody>
      </p:sp>
      <p:pic>
        <p:nvPicPr>
          <p:cNvPr id="4102" name="Picture 6"/>
          <p:cNvPicPr>
            <a:picLocks noChangeAspect="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17" y="6292856"/>
            <a:ext cx="2171700" cy="56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2"/>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5488534" y="6357938"/>
            <a:ext cx="1214967"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827938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iming>
    <p:tnLst>
      <p:par>
        <p:cTn id="1" dur="indefinite" restart="never" nodeType="tmRoot"/>
      </p:par>
    </p:tnLst>
  </p:timing>
  <p:txStyles>
    <p:titleStyle>
      <a:lvl1pPr algn="ctr" defTabSz="457011" rtl="0" eaLnBrk="0" fontAlgn="base" hangingPunct="0">
        <a:spcBef>
          <a:spcPct val="0"/>
        </a:spcBef>
        <a:spcAft>
          <a:spcPct val="0"/>
        </a:spcAft>
        <a:defRPr sz="3200" b="1" kern="1200">
          <a:solidFill>
            <a:srgbClr val="003C55"/>
          </a:solidFill>
          <a:latin typeface="Calibri" panose="020F0502020204030204" pitchFamily="34" charset="0"/>
          <a:ea typeface="MS PGothic" pitchFamily="34" charset="-128"/>
          <a:cs typeface="Calibri" panose="020F0502020204030204" pitchFamily="34" charset="0"/>
        </a:defRPr>
      </a:lvl1pPr>
      <a:lvl2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2pPr>
      <a:lvl3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3pPr>
      <a:lvl4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4pPr>
      <a:lvl5pPr algn="ctr" defTabSz="457011" rtl="0" eaLnBrk="0" fontAlgn="base" hangingPunct="0">
        <a:spcBef>
          <a:spcPct val="0"/>
        </a:spcBef>
        <a:spcAft>
          <a:spcPct val="0"/>
        </a:spcAft>
        <a:defRPr sz="3200" b="1">
          <a:solidFill>
            <a:srgbClr val="003C55"/>
          </a:solidFill>
          <a:latin typeface="Calibri" pitchFamily="34" charset="0"/>
          <a:ea typeface="MS PGothic" pitchFamily="34" charset="-128"/>
          <a:cs typeface="Calibri" pitchFamily="34" charset="0"/>
        </a:defRPr>
      </a:lvl5pPr>
      <a:lvl6pPr marL="457011"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21"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32"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41" algn="ctr" defTabSz="457011"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58" indent="-342758" algn="l" defTabSz="457011" rtl="0" eaLnBrk="0" fontAlgn="base" hangingPunct="0">
        <a:spcBef>
          <a:spcPct val="20000"/>
        </a:spcBef>
        <a:spcAft>
          <a:spcPct val="0"/>
        </a:spcAft>
        <a:buClr>
          <a:srgbClr val="009F9F"/>
        </a:buClr>
        <a:buFont typeface="Wingdings" charset="0"/>
        <a:buChar char="§"/>
        <a:defRPr sz="2000" kern="1200">
          <a:solidFill>
            <a:srgbClr val="003C55"/>
          </a:solidFill>
          <a:latin typeface="Calibri" pitchFamily="34" charset="0"/>
          <a:ea typeface="MS PGothic" pitchFamily="34" charset="-128"/>
          <a:cs typeface="Calibri" pitchFamily="34" charset="0"/>
        </a:defRPr>
      </a:lvl1pPr>
      <a:lvl2pPr marL="742642" indent="-285630" algn="l" defTabSz="457011" rtl="0" eaLnBrk="0" fontAlgn="base" hangingPunct="0">
        <a:spcBef>
          <a:spcPct val="20000"/>
        </a:spcBef>
        <a:spcAft>
          <a:spcPct val="0"/>
        </a:spcAft>
        <a:buClr>
          <a:srgbClr val="009F9F"/>
        </a:buClr>
        <a:buFont typeface="Wingdings" charset="0"/>
        <a:buChar char="§"/>
        <a:defRPr kern="1200">
          <a:solidFill>
            <a:srgbClr val="003C55"/>
          </a:solidFill>
          <a:latin typeface="Calibri" pitchFamily="34" charset="0"/>
          <a:ea typeface="MS PGothic" pitchFamily="34" charset="-128"/>
          <a:cs typeface="Calibri" pitchFamily="34" charset="0"/>
        </a:defRPr>
      </a:lvl2pPr>
      <a:lvl3pPr marL="1142528" indent="-228506" algn="l" defTabSz="457011" rtl="0" eaLnBrk="0" fontAlgn="base" hangingPunct="0">
        <a:spcBef>
          <a:spcPct val="20000"/>
        </a:spcBef>
        <a:spcAft>
          <a:spcPct val="0"/>
        </a:spcAft>
        <a:buClr>
          <a:srgbClr val="009F9F"/>
        </a:buClr>
        <a:buFont typeface="Wingdings" charset="0"/>
        <a:buChar char="§"/>
        <a:defRPr sz="1600" kern="1200">
          <a:solidFill>
            <a:srgbClr val="003C55"/>
          </a:solidFill>
          <a:latin typeface="Calibri" pitchFamily="34" charset="0"/>
          <a:ea typeface="MS PGothic" pitchFamily="34" charset="-128"/>
          <a:cs typeface="Calibri" pitchFamily="34" charset="0"/>
        </a:defRPr>
      </a:lvl3pPr>
      <a:lvl4pPr marL="1599537" indent="-228506" algn="l" defTabSz="457011" rtl="0" eaLnBrk="0" fontAlgn="base" hangingPunct="0">
        <a:spcBef>
          <a:spcPct val="20000"/>
        </a:spcBef>
        <a:spcAft>
          <a:spcPct val="0"/>
        </a:spcAft>
        <a:buClr>
          <a:srgbClr val="009F9F"/>
        </a:buClr>
        <a:buFont typeface="Wingdings" charset="0"/>
        <a:buChar char="§"/>
        <a:defRPr sz="1400" kern="1200">
          <a:solidFill>
            <a:srgbClr val="003C55"/>
          </a:solidFill>
          <a:latin typeface="Calibri" pitchFamily="34" charset="0"/>
          <a:ea typeface="MS PGothic" pitchFamily="34" charset="-128"/>
          <a:cs typeface="Calibri" pitchFamily="34" charset="0"/>
        </a:defRPr>
      </a:lvl4pPr>
      <a:lvl5pPr marL="2056547" indent="-228506" algn="l" defTabSz="457011" rtl="0" eaLnBrk="0" fontAlgn="base" hangingPunct="0">
        <a:spcBef>
          <a:spcPct val="20000"/>
        </a:spcBef>
        <a:spcAft>
          <a:spcPct val="0"/>
        </a:spcAft>
        <a:buClr>
          <a:srgbClr val="009F9F"/>
        </a:buClr>
        <a:buFont typeface="Wingdings" charset="0"/>
        <a:buChar char="§"/>
        <a:defRPr sz="1400" kern="1200">
          <a:solidFill>
            <a:srgbClr val="003C55"/>
          </a:solidFill>
          <a:latin typeface="Calibri" pitchFamily="34" charset="0"/>
          <a:ea typeface="MS PGothic" pitchFamily="34" charset="-128"/>
          <a:cs typeface="Calibri" pitchFamily="34" charset="0"/>
        </a:defRPr>
      </a:lvl5pPr>
      <a:lvl6pPr marL="2513558" indent="-228506"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68" indent="-228506"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79" indent="-228506"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589" indent="-228506"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0" cy="1143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4720" y="1906766"/>
            <a:ext cx="10408320" cy="43190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xmlns="" val="335620756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925" r:id="rId12"/>
    <p:sldLayoutId id="2147483936" r:id="rId13"/>
  </p:sldLayoutIdLst>
  <p:txStyles>
    <p:titleStyle>
      <a:lvl1pPr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20810" y="152400"/>
            <a:ext cx="10285292" cy="762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68274" y="1621971"/>
            <a:ext cx="9399585" cy="409302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133344" y="6528818"/>
            <a:ext cx="1133856" cy="168275"/>
          </a:xfrm>
          <a:prstGeom prst="rect">
            <a:avLst/>
          </a:prstGeom>
        </p:spPr>
        <p:txBody>
          <a:bodyPr vert="horz" wrap="none" lIns="0" tIns="0" rIns="0" bIns="0" rtlCol="0" anchor="b"/>
          <a:lstStyle>
            <a:lvl1pPr>
              <a:defRPr lang="en-US" sz="800" smtClean="0"/>
            </a:lvl1pPr>
          </a:lstStyle>
          <a:p>
            <a:pPr defTabSz="914400"/>
            <a:fld id="{9623C80F-5998-4C5A-8426-1B9517C724DD}" type="datetimeFigureOut">
              <a:rPr lang="en-US" smtClean="0">
                <a:solidFill>
                  <a:srgbClr val="54585A"/>
                </a:solidFill>
              </a:rPr>
              <a:pPr defTabSz="914400"/>
              <a:t>7/19/2018</a:t>
            </a:fld>
            <a:endParaRPr lang="en-US">
              <a:solidFill>
                <a:srgbClr val="54585A"/>
              </a:solidFill>
            </a:endParaRPr>
          </a:p>
        </p:txBody>
      </p:sp>
      <p:sp>
        <p:nvSpPr>
          <p:cNvPr id="5" name="Footer Placeholder 4"/>
          <p:cNvSpPr>
            <a:spLocks noGrp="1"/>
          </p:cNvSpPr>
          <p:nvPr>
            <p:ph type="ftr" sz="quarter" idx="3"/>
          </p:nvPr>
        </p:nvSpPr>
        <p:spPr>
          <a:xfrm>
            <a:off x="4162659" y="6485610"/>
            <a:ext cx="6908800" cy="231267"/>
          </a:xfrm>
          <a:prstGeom prst="rect">
            <a:avLst/>
          </a:prstGeom>
        </p:spPr>
        <p:txBody>
          <a:bodyPr vert="horz" lIns="0" tIns="0" rIns="0" bIns="0" rtlCol="0" anchor="b"/>
          <a:lstStyle>
            <a:lvl1pPr algn="r">
              <a:defRPr sz="1400">
                <a:solidFill>
                  <a:schemeClr val="tx1"/>
                </a:solidFill>
              </a:defRPr>
            </a:lvl1pPr>
          </a:lstStyle>
          <a:p>
            <a:pPr defTabSz="914400"/>
            <a:endParaRPr lang="en-US" dirty="0">
              <a:solidFill>
                <a:srgbClr val="605F62"/>
              </a:solidFill>
            </a:endParaRPr>
          </a:p>
        </p:txBody>
      </p:sp>
      <p:sp>
        <p:nvSpPr>
          <p:cNvPr id="6" name="Slide Number Placeholder 5"/>
          <p:cNvSpPr>
            <a:spLocks noGrp="1"/>
          </p:cNvSpPr>
          <p:nvPr>
            <p:ph type="sldNum" sz="quarter" idx="4"/>
          </p:nvPr>
        </p:nvSpPr>
        <p:spPr>
          <a:xfrm>
            <a:off x="11074410" y="6485610"/>
            <a:ext cx="462327" cy="231267"/>
          </a:xfrm>
          <a:prstGeom prst="rect">
            <a:avLst/>
          </a:prstGeom>
        </p:spPr>
        <p:txBody>
          <a:bodyPr vert="horz" wrap="none" lIns="0" tIns="0" rIns="0" bIns="0" rtlCol="0" anchor="b"/>
          <a:lstStyle>
            <a:lvl1pPr algn="r">
              <a:defRPr sz="1400">
                <a:solidFill>
                  <a:schemeClr val="accent2"/>
                </a:solidFill>
              </a:defRPr>
            </a:lvl1pPr>
          </a:lstStyle>
          <a:p>
            <a:pPr defTabSz="914400"/>
            <a:fld id="{0D558541-60C9-42A2-8392-FF12533A6B7A}" type="slidenum">
              <a:rPr lang="en-US" smtClean="0">
                <a:solidFill>
                  <a:srgbClr val="B1ACCE"/>
                </a:solidFill>
              </a:rPr>
              <a:pPr defTabSz="914400"/>
              <a:t>‹#›</a:t>
            </a:fld>
            <a:endParaRPr lang="en-US" dirty="0">
              <a:solidFill>
                <a:srgbClr val="B1ACCE"/>
              </a:solidFill>
            </a:endParaRPr>
          </a:p>
        </p:txBody>
      </p:sp>
      <p:pic>
        <p:nvPicPr>
          <p:cNvPr id="12" name="Picture 11"/>
          <p:cNvPicPr>
            <a:picLocks noChangeAspect="1"/>
          </p:cNvPicPr>
          <p:nvPr userDrawn="1"/>
        </p:nvPicPr>
        <p:blipFill>
          <a:blip r:embed="rId26" cstate="print">
            <a:extLst>
              <a:ext uri="{28A0092B-C50C-407E-A947-70E740481C1C}">
                <a14:useLocalDpi xmlns:a14="http://schemas.microsoft.com/office/drawing/2010/main" xmlns="" val="0"/>
              </a:ext>
            </a:extLst>
          </a:blip>
          <a:stretch>
            <a:fillRect/>
          </a:stretch>
        </p:blipFill>
        <p:spPr>
          <a:xfrm>
            <a:off x="-14796" y="474222"/>
            <a:ext cx="1178563" cy="304801"/>
          </a:xfrm>
          <a:prstGeom prst="rect">
            <a:avLst/>
          </a:prstGeom>
        </p:spPr>
      </p:pic>
    </p:spTree>
    <p:extLst>
      <p:ext uri="{BB962C8B-B14F-4D97-AF65-F5344CB8AC3E}">
        <p14:creationId xmlns:p14="http://schemas.microsoft.com/office/powerpoint/2010/main" xmlns="" val="368000957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982" r:id="rId24"/>
  </p:sldLayoutIdLst>
  <p:timing>
    <p:tnLst>
      <p:par>
        <p:cTn id="1" dur="indefinite" restart="never" nodeType="tmRoot"/>
      </p:par>
    </p:tnLst>
  </p:timing>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2371240-FA05-46A5-A375-85B088CD62F0}" type="datetimeFigureOut">
              <a:rPr lang="en-US" smtClean="0">
                <a:solidFill>
                  <a:prstClr val="black">
                    <a:tint val="75000"/>
                  </a:prstClr>
                </a:solidFill>
                <a:ea typeface="MS PGothic" panose="020B0600070205080204" pitchFamily="34" charset="-128"/>
                <a:cs typeface="ＭＳ Ｐゴシック" charset="0"/>
              </a:rPr>
              <a:pPr defTabSz="914400"/>
              <a:t>7/19/2018</a:t>
            </a:fld>
            <a:endParaRPr lang="en-US">
              <a:solidFill>
                <a:prstClr val="black">
                  <a:tint val="75000"/>
                </a:prstClr>
              </a:solidFill>
              <a:ea typeface="MS PGothic" panose="020B0600070205080204" pitchFamily="34" charset="-128"/>
              <a:cs typeface="ＭＳ Ｐゴシック" charset="0"/>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MS PGothic" panose="020B0600070205080204" pitchFamily="34" charset="-128"/>
              <a:cs typeface="ＭＳ Ｐゴシック" charset="0"/>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98615BA-2182-49F2-83FD-AEE06F154F51}" type="slidenum">
              <a:rPr lang="en-US" smtClean="0">
                <a:solidFill>
                  <a:prstClr val="black">
                    <a:tint val="75000"/>
                  </a:prstClr>
                </a:solidFill>
                <a:ea typeface="MS PGothic" panose="020B0600070205080204" pitchFamily="34" charset="-128"/>
                <a:cs typeface="ＭＳ Ｐゴシック" charset="0"/>
              </a:rPr>
              <a:pPr defTabSz="914400"/>
              <a:t>‹#›</a:t>
            </a:fld>
            <a:endParaRPr lang="en-US">
              <a:solidFill>
                <a:prstClr val="black">
                  <a:tint val="75000"/>
                </a:prstClr>
              </a:solidFill>
              <a:ea typeface="MS PGothic" panose="020B0600070205080204" pitchFamily="34" charset="-128"/>
              <a:cs typeface="ＭＳ Ｐゴシック" charset="0"/>
            </a:endParaRPr>
          </a:p>
        </p:txBody>
      </p:sp>
    </p:spTree>
    <p:extLst>
      <p:ext uri="{BB962C8B-B14F-4D97-AF65-F5344CB8AC3E}">
        <p14:creationId xmlns:p14="http://schemas.microsoft.com/office/powerpoint/2010/main" xmlns="" val="44090374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203200" y="6477000"/>
            <a:ext cx="11684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788">
                <a:latin typeface="Arial" pitchFamily="-107" charset="0"/>
                <a:ea typeface="ＭＳ Ｐゴシック" pitchFamily="-107" charset="-128"/>
                <a:cs typeface="ＭＳ Ｐゴシック" pitchFamily="-107" charset="-128"/>
              </a:defRPr>
            </a:lvl1pPr>
          </a:lstStyle>
          <a:p>
            <a:pPr defTabSz="685800" eaLnBrk="0" fontAlgn="base" hangingPunct="0">
              <a:spcBef>
                <a:spcPct val="0"/>
              </a:spcBef>
              <a:spcAft>
                <a:spcPct val="0"/>
              </a:spcAft>
              <a:defRPr/>
            </a:pPr>
            <a:r>
              <a:rPr lang="en-US" smtClean="0">
                <a:solidFill>
                  <a:srgbClr val="FFFFFF"/>
                </a:solidFill>
              </a:rPr>
              <a:t>This presentation is the intellectual property of the author. Contact nkornblu@montefiore.org for permission to reprint and/or distribute.</a:t>
            </a:r>
            <a:endParaRPr lang="en-US" dirty="0">
              <a:solidFill>
                <a:srgbClr val="FFFFFF"/>
              </a:solidFill>
            </a:endParaRPr>
          </a:p>
        </p:txBody>
      </p:sp>
    </p:spTree>
    <p:extLst>
      <p:ext uri="{BB962C8B-B14F-4D97-AF65-F5344CB8AC3E}">
        <p14:creationId xmlns:p14="http://schemas.microsoft.com/office/powerpoint/2010/main" xmlns="" val="67516780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sldNum="0" hdr="0" dt="0"/>
  <p:txStyles>
    <p:titleStyle>
      <a:lvl1pPr algn="ctr" rtl="0" eaLnBrk="0" fontAlgn="base" hangingPunct="0">
        <a:spcBef>
          <a:spcPct val="0"/>
        </a:spcBef>
        <a:spcAft>
          <a:spcPct val="0"/>
        </a:spcAft>
        <a:defRPr sz="3300">
          <a:solidFill>
            <a:schemeClr val="folHlink"/>
          </a:solidFill>
          <a:latin typeface="+mj-lt"/>
          <a:ea typeface="+mj-ea"/>
          <a:cs typeface="+mj-cs"/>
        </a:defRPr>
      </a:lvl1pPr>
      <a:lvl2pPr algn="ctr" rtl="0" eaLnBrk="0" fontAlgn="base" hangingPunct="0">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6pPr>
      <a:lvl7pPr marL="685800" algn="ctr" rtl="0" fontAlgn="base">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7pPr>
      <a:lvl8pPr marL="1028700" algn="ctr" rtl="0" fontAlgn="base">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8pPr>
      <a:lvl9pPr marL="1371600" algn="ctr" rtl="0" fontAlgn="base">
        <a:spcBef>
          <a:spcPct val="0"/>
        </a:spcBef>
        <a:spcAft>
          <a:spcPct val="0"/>
        </a:spcAft>
        <a:defRPr sz="3300">
          <a:solidFill>
            <a:schemeClr val="folHlink"/>
          </a:solidFill>
          <a:latin typeface="Arial" pitchFamily="-107" charset="0"/>
          <a:ea typeface="ＭＳ Ｐゴシック" pitchFamily="-107" charset="-128"/>
          <a:cs typeface="ＭＳ Ｐゴシック" pitchFamily="-107" charset="-128"/>
        </a:defRPr>
      </a:lvl9pPr>
    </p:titleStyle>
    <p:bodyStyle>
      <a:lvl1pPr marL="257175" indent="-257175" algn="l" rtl="0" eaLnBrk="0" fontAlgn="base" hangingPunct="0">
        <a:spcBef>
          <a:spcPct val="20000"/>
        </a:spcBef>
        <a:spcAft>
          <a:spcPct val="0"/>
        </a:spcAft>
        <a:buClr>
          <a:schemeClr val="hlink"/>
        </a:buClr>
        <a:buFont typeface="Wingdings" charset="0"/>
        <a:buChar char="§"/>
        <a:defRPr sz="2400">
          <a:solidFill>
            <a:schemeClr val="tx1"/>
          </a:solidFill>
          <a:latin typeface="+mn-lt"/>
          <a:ea typeface="+mn-ea"/>
          <a:cs typeface="+mn-cs"/>
        </a:defRPr>
      </a:lvl1pPr>
      <a:lvl2pPr marL="685800" indent="-342900" algn="l" rtl="0" eaLnBrk="0" fontAlgn="base" hangingPunct="0">
        <a:spcBef>
          <a:spcPct val="20000"/>
        </a:spcBef>
        <a:spcAft>
          <a:spcPct val="0"/>
        </a:spcAft>
        <a:buClr>
          <a:schemeClr val="tx2"/>
        </a:buClr>
        <a:buFont typeface="Wingdings" charset="2"/>
        <a:buChar char="§"/>
        <a:defRPr sz="2100">
          <a:solidFill>
            <a:schemeClr val="tx1"/>
          </a:solidFill>
          <a:latin typeface="+mn-lt"/>
          <a:ea typeface="+mn-ea"/>
        </a:defRPr>
      </a:lvl2pPr>
      <a:lvl3pPr marL="857250" indent="-171450" algn="l" rtl="0" eaLnBrk="0" fontAlgn="base" hangingPunct="0">
        <a:spcBef>
          <a:spcPct val="20000"/>
        </a:spcBef>
        <a:spcAft>
          <a:spcPct val="0"/>
        </a:spcAft>
        <a:buClr>
          <a:schemeClr val="tx1"/>
        </a:buClr>
        <a:buFont typeface="Wingdings" charset="0"/>
        <a:buChar char="§"/>
        <a:defRPr sz="1800">
          <a:solidFill>
            <a:schemeClr val="tx1"/>
          </a:solidFill>
          <a:latin typeface="+mn-lt"/>
          <a:ea typeface="+mn-ea"/>
        </a:defRPr>
      </a:lvl3pPr>
      <a:lvl4pPr marL="1200150" indent="-171450" algn="l" rtl="0" eaLnBrk="0" fontAlgn="base" hangingPunct="0">
        <a:spcBef>
          <a:spcPct val="20000"/>
        </a:spcBef>
        <a:spcAft>
          <a:spcPct val="0"/>
        </a:spcAft>
        <a:buClr>
          <a:schemeClr val="folHlink"/>
        </a:buClr>
        <a:buFont typeface="Wingdings" charset="0"/>
        <a:buChar char="§"/>
        <a:defRPr sz="1500">
          <a:solidFill>
            <a:schemeClr val="tx1"/>
          </a:solidFill>
          <a:latin typeface="+mn-lt"/>
          <a:ea typeface="+mn-ea"/>
        </a:defRPr>
      </a:lvl4pPr>
      <a:lvl5pPr marL="1543050" indent="-171450" algn="l" rtl="0" eaLnBrk="0" fontAlgn="base" hangingPunct="0">
        <a:spcBef>
          <a:spcPct val="20000"/>
        </a:spcBef>
        <a:spcAft>
          <a:spcPct val="0"/>
        </a:spcAft>
        <a:buFont typeface="Wingdings" charset="0"/>
        <a:buChar char="§"/>
        <a:defRPr sz="1500">
          <a:solidFill>
            <a:schemeClr val="tx1"/>
          </a:solidFill>
          <a:latin typeface="+mn-lt"/>
          <a:ea typeface="+mn-ea"/>
        </a:defRPr>
      </a:lvl5pPr>
      <a:lvl6pPr marL="1885950" indent="-171450" algn="l" rtl="0" fontAlgn="base">
        <a:spcBef>
          <a:spcPct val="20000"/>
        </a:spcBef>
        <a:spcAft>
          <a:spcPct val="0"/>
        </a:spcAft>
        <a:buFont typeface="Wingdings" pitchFamily="-107" charset="2"/>
        <a:buChar char="§"/>
        <a:defRPr sz="1500">
          <a:solidFill>
            <a:schemeClr val="tx1"/>
          </a:solidFill>
          <a:latin typeface="+mn-lt"/>
          <a:ea typeface="+mn-ea"/>
        </a:defRPr>
      </a:lvl6pPr>
      <a:lvl7pPr marL="2228850" indent="-171450" algn="l" rtl="0" fontAlgn="base">
        <a:spcBef>
          <a:spcPct val="20000"/>
        </a:spcBef>
        <a:spcAft>
          <a:spcPct val="0"/>
        </a:spcAft>
        <a:buFont typeface="Wingdings" pitchFamily="-107" charset="2"/>
        <a:buChar char="§"/>
        <a:defRPr sz="1500">
          <a:solidFill>
            <a:schemeClr val="tx1"/>
          </a:solidFill>
          <a:latin typeface="+mn-lt"/>
          <a:ea typeface="+mn-ea"/>
        </a:defRPr>
      </a:lvl7pPr>
      <a:lvl8pPr marL="2571750" indent="-171450" algn="l" rtl="0" fontAlgn="base">
        <a:spcBef>
          <a:spcPct val="20000"/>
        </a:spcBef>
        <a:spcAft>
          <a:spcPct val="0"/>
        </a:spcAft>
        <a:buFont typeface="Wingdings" pitchFamily="-107" charset="2"/>
        <a:buChar char="§"/>
        <a:defRPr sz="1500">
          <a:solidFill>
            <a:schemeClr val="tx1"/>
          </a:solidFill>
          <a:latin typeface="+mn-lt"/>
          <a:ea typeface="+mn-ea"/>
        </a:defRPr>
      </a:lvl8pPr>
      <a:lvl9pPr marL="2914650" indent="-171450" algn="l" rtl="0" fontAlgn="base">
        <a:spcBef>
          <a:spcPct val="20000"/>
        </a:spcBef>
        <a:spcAft>
          <a:spcPct val="0"/>
        </a:spcAft>
        <a:buFont typeface="Wingdings" pitchFamily="-107" charset="2"/>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5.xml"/><Relationship Id="rId16" Type="http://schemas.openxmlformats.org/officeDocument/2006/relationships/image" Target="../media/image73.png"/><Relationship Id="rId1" Type="http://schemas.openxmlformats.org/officeDocument/2006/relationships/slideLayout" Target="../slideLayouts/slideLayout7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65.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5.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5.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9.xml"/><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14.xml"/><Relationship Id="rId4" Type="http://schemas.openxmlformats.org/officeDocument/2006/relationships/image" Target="../media/image8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3.jpeg"/><Relationship Id="rId1" Type="http://schemas.openxmlformats.org/officeDocument/2006/relationships/slideLayout" Target="../slideLayouts/slideLayout159.xml"/><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9.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3.jpeg"/><Relationship Id="rId1" Type="http://schemas.openxmlformats.org/officeDocument/2006/relationships/slideLayout" Target="../slideLayouts/slideLayout150.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159.xml"/><Relationship Id="rId4" Type="http://schemas.openxmlformats.org/officeDocument/2006/relationships/image" Target="../media/image40.jpeg"/></Relationships>
</file>

<file path=ppt/slides/_rels/slide70.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144.xml"/></Relationships>
</file>

<file path=ppt/slides/_rels/slide71.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4.xml"/></Relationships>
</file>

<file path=ppt/slides/_rels/slide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a:r>
              <a:rPr lang="en-US" dirty="0" smtClean="0"/>
              <a:t>Late </a:t>
            </a:r>
            <a:r>
              <a:rPr lang="en-US" dirty="0"/>
              <a:t>Stage Breast Cancer, </a:t>
            </a:r>
            <a:r>
              <a:rPr lang="en-US" dirty="0" smtClean="0"/>
              <a:t/>
            </a:r>
            <a:br>
              <a:rPr lang="en-US" dirty="0" smtClean="0"/>
            </a:br>
            <a:r>
              <a:rPr lang="en-US" dirty="0" smtClean="0"/>
              <a:t>Including </a:t>
            </a:r>
            <a:r>
              <a:rPr lang="en-US" dirty="0"/>
              <a:t>SABCS Updates </a:t>
            </a:r>
          </a:p>
        </p:txBody>
      </p:sp>
      <p:sp>
        <p:nvSpPr>
          <p:cNvPr id="5123" name="Rectangle 3"/>
          <p:cNvSpPr>
            <a:spLocks noGrp="1" noChangeArrowheads="1"/>
          </p:cNvSpPr>
          <p:nvPr>
            <p:ph type="subTitle" idx="1"/>
          </p:nvPr>
        </p:nvSpPr>
        <p:spPr>
          <a:xfrm>
            <a:off x="2947524" y="3561365"/>
            <a:ext cx="6400800" cy="685800"/>
          </a:xfrm>
        </p:spPr>
        <p:txBody>
          <a:bodyPr/>
          <a:lstStyle/>
          <a:p>
            <a:pPr algn="ctr">
              <a:spcAft>
                <a:spcPts val="600"/>
              </a:spcAft>
            </a:pPr>
            <a:r>
              <a:rPr lang="en-US" dirty="0"/>
              <a:t>William J. Gradishar, MD, FASCO, FACP</a:t>
            </a:r>
          </a:p>
          <a:p>
            <a:pPr algn="ctr">
              <a:spcAft>
                <a:spcPts val="600"/>
              </a:spcAft>
            </a:pPr>
            <a:r>
              <a:rPr lang="en-US" dirty="0"/>
              <a:t>Betsy Bramsen Professor of Breast Oncology</a:t>
            </a:r>
          </a:p>
          <a:p>
            <a:pPr lvl="1"/>
            <a:r>
              <a:rPr lang="en-US" sz="2000" i="1" dirty="0">
                <a:solidFill>
                  <a:schemeClr val="bg1"/>
                </a:solidFill>
              </a:rPr>
              <a:t>Robert H. Lurie Comprehensive Cancer Center of Northwestern University</a:t>
            </a:r>
            <a:endParaRPr lang="en-US" sz="3200" dirty="0">
              <a:solidFill>
                <a:schemeClr val="bg1"/>
              </a:solidFill>
            </a:endParaRPr>
          </a:p>
        </p:txBody>
      </p:sp>
    </p:spTree>
    <p:extLst>
      <p:ext uri="{BB962C8B-B14F-4D97-AF65-F5344CB8AC3E}">
        <p14:creationId xmlns:p14="http://schemas.microsoft.com/office/powerpoint/2010/main" xmlns="" val="1933257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body" idx="1"/>
          </p:nvPr>
        </p:nvSpPr>
        <p:spPr>
          <a:xfrm>
            <a:off x="1815742" y="1073698"/>
            <a:ext cx="8560516" cy="5404379"/>
          </a:xfrm>
          <a:prstGeom prst="rect">
            <a:avLst/>
          </a:prstGeom>
        </p:spPr>
        <p:txBody>
          <a:bodyPr vert="horz" lIns="0" tIns="0" rIns="0" bIns="0" rtlCol="0">
            <a:noAutofit/>
          </a:bodyPr>
          <a:lstStyle/>
          <a:p>
            <a:pPr marL="0" indent="0">
              <a:buNone/>
            </a:pPr>
            <a:r>
              <a:rPr lang="en-US" sz="2800" dirty="0">
                <a:solidFill>
                  <a:srgbClr val="000000"/>
                </a:solidFill>
                <a:latin typeface="Arial" charset="0"/>
                <a:ea typeface="Arial" charset="0"/>
                <a:cs typeface="Arial" charset="0"/>
              </a:rPr>
              <a:t>149 metastatic biopsies with ER+ metastatic breast cancer 44 matched primary tumors</a:t>
            </a:r>
          </a:p>
          <a:p>
            <a:pPr lvl="1"/>
            <a:r>
              <a:rPr lang="en-US" sz="2000" dirty="0">
                <a:solidFill>
                  <a:srgbClr val="000000"/>
                </a:solidFill>
                <a:latin typeface="Arial" charset="0"/>
                <a:ea typeface="Arial" charset="0"/>
                <a:cs typeface="Arial" charset="0"/>
              </a:rPr>
              <a:t>Prospective IRB-approved </a:t>
            </a:r>
            <a:r>
              <a:rPr lang="en-US" sz="2000" dirty="0" err="1">
                <a:solidFill>
                  <a:srgbClr val="000000"/>
                </a:solidFill>
                <a:latin typeface="Arial" charset="0"/>
                <a:ea typeface="Arial" charset="0"/>
                <a:cs typeface="Arial" charset="0"/>
              </a:rPr>
              <a:t>bx</a:t>
            </a:r>
            <a:r>
              <a:rPr lang="en-US" sz="2000" dirty="0">
                <a:solidFill>
                  <a:srgbClr val="000000"/>
                </a:solidFill>
                <a:latin typeface="Arial" charset="0"/>
                <a:ea typeface="Arial" charset="0"/>
                <a:cs typeface="Arial" charset="0"/>
              </a:rPr>
              <a:t> protocol </a:t>
            </a:r>
          </a:p>
          <a:p>
            <a:pPr lvl="1"/>
            <a:r>
              <a:rPr lang="en-US" sz="2000" dirty="0">
                <a:solidFill>
                  <a:srgbClr val="000000"/>
                </a:solidFill>
                <a:latin typeface="Arial" charset="0"/>
                <a:ea typeface="Arial" charset="0"/>
                <a:cs typeface="Arial" charset="0"/>
              </a:rPr>
              <a:t>&gt;95% of patients received at least 1 ER directed therapy (tamoxifen, AI, </a:t>
            </a:r>
            <a:r>
              <a:rPr lang="en-US" sz="2000" dirty="0" err="1">
                <a:solidFill>
                  <a:srgbClr val="000000"/>
                </a:solidFill>
                <a:latin typeface="Arial" charset="0"/>
                <a:ea typeface="Arial" charset="0"/>
                <a:cs typeface="Arial" charset="0"/>
              </a:rPr>
              <a:t>fulvestrant</a:t>
            </a:r>
            <a:r>
              <a:rPr lang="en-US" sz="2000" dirty="0">
                <a:solidFill>
                  <a:srgbClr val="000000"/>
                </a:solidFill>
                <a:latin typeface="Arial" charset="0"/>
                <a:ea typeface="Arial" charset="0"/>
                <a:cs typeface="Arial" charset="0"/>
              </a:rPr>
              <a:t>) prior to biopsy</a:t>
            </a:r>
          </a:p>
          <a:p>
            <a:pPr lvl="1"/>
            <a:r>
              <a:rPr lang="en-US" sz="2000" dirty="0">
                <a:solidFill>
                  <a:srgbClr val="000000"/>
                </a:solidFill>
                <a:latin typeface="Arial" charset="0"/>
                <a:ea typeface="Arial" charset="0"/>
                <a:cs typeface="Arial" charset="0"/>
              </a:rPr>
              <a:t>Whole Exome Sequencing (WES) of </a:t>
            </a:r>
            <a:r>
              <a:rPr lang="en-US" sz="2000" u="sng" dirty="0">
                <a:solidFill>
                  <a:srgbClr val="000000"/>
                </a:solidFill>
                <a:latin typeface="Arial" charset="0"/>
                <a:ea typeface="Arial" charset="0"/>
                <a:cs typeface="Arial" charset="0"/>
              </a:rPr>
              <a:t>tumor</a:t>
            </a:r>
            <a:r>
              <a:rPr lang="en-US" sz="2000" dirty="0">
                <a:solidFill>
                  <a:srgbClr val="000000"/>
                </a:solidFill>
                <a:latin typeface="Arial" charset="0"/>
                <a:ea typeface="Arial" charset="0"/>
                <a:cs typeface="Arial" charset="0"/>
              </a:rPr>
              <a:t> and </a:t>
            </a:r>
            <a:r>
              <a:rPr lang="en-US" sz="2000" u="sng" dirty="0">
                <a:solidFill>
                  <a:srgbClr val="000000"/>
                </a:solidFill>
                <a:latin typeface="Arial" charset="0"/>
                <a:ea typeface="Arial" charset="0"/>
                <a:cs typeface="Arial" charset="0"/>
              </a:rPr>
              <a:t>germline</a:t>
            </a:r>
          </a:p>
          <a:p>
            <a:pPr lvl="2"/>
            <a:r>
              <a:rPr lang="en-US" sz="1600" dirty="0">
                <a:solidFill>
                  <a:srgbClr val="000000"/>
                </a:solidFill>
                <a:latin typeface="Arial" charset="0"/>
                <a:ea typeface="Arial" charset="0"/>
                <a:cs typeface="Arial" charset="0"/>
              </a:rPr>
              <a:t>149 metastatic biopsies, 44 matched primary tumor</a:t>
            </a:r>
          </a:p>
          <a:p>
            <a:pPr lvl="1"/>
            <a:r>
              <a:rPr lang="en-US" sz="2000" dirty="0" err="1">
                <a:solidFill>
                  <a:srgbClr val="000000"/>
                </a:solidFill>
                <a:latin typeface="Arial" charset="0"/>
                <a:ea typeface="Arial" charset="0"/>
                <a:cs typeface="Arial" charset="0"/>
              </a:rPr>
              <a:t>Transcriptome</a:t>
            </a:r>
            <a:r>
              <a:rPr lang="en-US" sz="2000" dirty="0">
                <a:solidFill>
                  <a:srgbClr val="000000"/>
                </a:solidFill>
                <a:latin typeface="Arial" charset="0"/>
                <a:ea typeface="Arial" charset="0"/>
                <a:cs typeface="Arial" charset="0"/>
              </a:rPr>
              <a:t> Sequencing (RNA-</a:t>
            </a:r>
            <a:r>
              <a:rPr lang="en-US" sz="2000" dirty="0" err="1">
                <a:solidFill>
                  <a:srgbClr val="000000"/>
                </a:solidFill>
                <a:latin typeface="Arial" charset="0"/>
                <a:ea typeface="Arial" charset="0"/>
                <a:cs typeface="Arial" charset="0"/>
              </a:rPr>
              <a:t>seq</a:t>
            </a:r>
            <a:r>
              <a:rPr lang="en-US" sz="2000" dirty="0">
                <a:solidFill>
                  <a:srgbClr val="000000"/>
                </a:solidFill>
                <a:latin typeface="Arial" charset="0"/>
                <a:ea typeface="Arial" charset="0"/>
                <a:cs typeface="Arial" charset="0"/>
              </a:rPr>
              <a:t>) of tumor</a:t>
            </a:r>
          </a:p>
          <a:p>
            <a:pPr lvl="2"/>
            <a:r>
              <a:rPr lang="en-US" sz="1600" dirty="0">
                <a:solidFill>
                  <a:srgbClr val="000000"/>
                </a:solidFill>
                <a:latin typeface="Arial" charset="0"/>
                <a:ea typeface="Arial" charset="0"/>
                <a:cs typeface="Arial" charset="0"/>
              </a:rPr>
              <a:t>128 metastatic biopsies</a:t>
            </a:r>
          </a:p>
          <a:p>
            <a:pPr marL="0" indent="0">
              <a:buNone/>
            </a:pPr>
            <a:r>
              <a:rPr lang="en-US" sz="2800" dirty="0">
                <a:solidFill>
                  <a:srgbClr val="000000"/>
                </a:solidFill>
                <a:latin typeface="Arial" charset="0"/>
                <a:ea typeface="Arial" charset="0"/>
                <a:cs typeface="Arial" charset="0"/>
              </a:rPr>
              <a:t>Goals:</a:t>
            </a:r>
          </a:p>
          <a:p>
            <a:pPr marL="457200" indent="-457200" defTabSz="406908">
              <a:spcBef>
                <a:spcPts val="500"/>
              </a:spcBef>
              <a:buAutoNum type="arabicParenR"/>
              <a:defRPr sz="1800"/>
            </a:pPr>
            <a:r>
              <a:rPr lang="en-US" sz="2000" dirty="0">
                <a:latin typeface="Arial" charset="0"/>
                <a:ea typeface="Arial" charset="0"/>
                <a:cs typeface="Arial" charset="0"/>
              </a:rPr>
              <a:t>What is the genomic landscape of ER+ metastatic breast cancer following ER targeted therapy?</a:t>
            </a:r>
          </a:p>
          <a:p>
            <a:pPr marL="457200" indent="-457200" defTabSz="406908">
              <a:spcBef>
                <a:spcPts val="500"/>
              </a:spcBef>
              <a:buAutoNum type="arabicParenR"/>
              <a:defRPr sz="1800"/>
            </a:pPr>
            <a:r>
              <a:rPr lang="en-US" sz="2000" dirty="0">
                <a:latin typeface="Arial" charset="0"/>
                <a:ea typeface="Arial" charset="0"/>
                <a:cs typeface="Arial" charset="0"/>
              </a:rPr>
              <a:t>What are the </a:t>
            </a:r>
            <a:r>
              <a:rPr lang="en-US" sz="2000" b="1" dirty="0">
                <a:latin typeface="Arial" charset="0"/>
                <a:ea typeface="Arial" charset="0"/>
                <a:cs typeface="Arial" charset="0"/>
              </a:rPr>
              <a:t>evolutionary</a:t>
            </a:r>
            <a:r>
              <a:rPr lang="en-US" sz="2000" dirty="0">
                <a:latin typeface="Arial" charset="0"/>
                <a:ea typeface="Arial" charset="0"/>
                <a:cs typeface="Arial" charset="0"/>
              </a:rPr>
              <a:t> changes that can occur between ER+ </a:t>
            </a:r>
            <a:r>
              <a:rPr lang="en-US" sz="2000" u="sng" dirty="0">
                <a:latin typeface="Arial" charset="0"/>
                <a:ea typeface="Arial" charset="0"/>
                <a:cs typeface="Arial" charset="0"/>
              </a:rPr>
              <a:t>primary</a:t>
            </a:r>
            <a:r>
              <a:rPr lang="en-US" sz="2000" dirty="0">
                <a:latin typeface="Arial" charset="0"/>
                <a:ea typeface="Arial" charset="0"/>
                <a:cs typeface="Arial" charset="0"/>
              </a:rPr>
              <a:t> and </a:t>
            </a:r>
            <a:r>
              <a:rPr lang="en-US" sz="2000" u="sng" dirty="0">
                <a:latin typeface="Arial" charset="0"/>
                <a:ea typeface="Arial" charset="0"/>
                <a:cs typeface="Arial" charset="0"/>
              </a:rPr>
              <a:t>resistant metastatic </a:t>
            </a:r>
            <a:r>
              <a:rPr lang="en-US" sz="2000" dirty="0">
                <a:latin typeface="Arial" charset="0"/>
                <a:ea typeface="Arial" charset="0"/>
                <a:cs typeface="Arial" charset="0"/>
              </a:rPr>
              <a:t>breast cancer?</a:t>
            </a:r>
          </a:p>
          <a:p>
            <a:pPr lvl="1"/>
            <a:endParaRPr lang="en-US" dirty="0" smtClean="0">
              <a:solidFill>
                <a:srgbClr val="000000"/>
              </a:solidFill>
              <a:latin typeface="Baskerville" charset="0"/>
              <a:ea typeface="Baskerville" charset="0"/>
              <a:cs typeface="Baskerville" charset="0"/>
            </a:endParaRPr>
          </a:p>
          <a:p>
            <a:endParaRPr lang="en-US" sz="2800" dirty="0">
              <a:solidFill>
                <a:srgbClr val="000000"/>
              </a:solidFill>
              <a:latin typeface="Baskerville" charset="0"/>
              <a:ea typeface="Baskerville" charset="0"/>
              <a:cs typeface="Baskerville" charset="0"/>
            </a:endParaRPr>
          </a:p>
          <a:p>
            <a:pPr marL="0" indent="0" defTabSz="406908">
              <a:spcBef>
                <a:spcPts val="500"/>
              </a:spcBef>
              <a:buNone/>
              <a:defRPr sz="1800"/>
            </a:pPr>
            <a:endParaRPr lang="en-US" sz="2800" u="sng" dirty="0">
              <a:solidFill>
                <a:srgbClr val="000000"/>
              </a:solidFill>
              <a:latin typeface="Baskerville" charset="0"/>
              <a:ea typeface="Baskerville" charset="0"/>
              <a:cs typeface="Baskerville" charset="0"/>
              <a:sym typeface="Helvetica"/>
            </a:endParaRPr>
          </a:p>
          <a:p>
            <a:pPr marL="228885" indent="-228885" defTabSz="406908">
              <a:spcBef>
                <a:spcPts val="500"/>
              </a:spcBef>
              <a:defRPr sz="1800"/>
            </a:pPr>
            <a:endParaRPr sz="2800" u="sng" dirty="0">
              <a:solidFill>
                <a:srgbClr val="000000"/>
              </a:solidFill>
              <a:latin typeface="Baskerville" charset="0"/>
              <a:ea typeface="Baskerville" charset="0"/>
              <a:cs typeface="Baskerville" charset="0"/>
              <a:sym typeface="Helvetica"/>
            </a:endParaRPr>
          </a:p>
        </p:txBody>
      </p:sp>
      <p:sp>
        <p:nvSpPr>
          <p:cNvPr id="7" name="Shape 56"/>
          <p:cNvSpPr/>
          <p:nvPr/>
        </p:nvSpPr>
        <p:spPr>
          <a:xfrm>
            <a:off x="3024188" y="260012"/>
            <a:ext cx="6143624" cy="595343"/>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fontScale="92500"/>
          </a:bodyPr>
          <a:lstStyle/>
          <a:p>
            <a:pPr algn="ctr">
              <a:lnSpc>
                <a:spcPct val="90000"/>
              </a:lnSpc>
              <a:spcBef>
                <a:spcPct val="0"/>
              </a:spcBef>
            </a:pPr>
            <a:r>
              <a:rPr lang="en-US" sz="3000" dirty="0">
                <a:solidFill>
                  <a:srgbClr val="000000"/>
                </a:solidFill>
                <a:effectLst>
                  <a:outerShdw blurRad="50800" dist="38100" dir="2700000" algn="tl" rotWithShape="0">
                    <a:prstClr val="black">
                      <a:alpha val="40000"/>
                    </a:prstClr>
                  </a:outerShdw>
                </a:effectLst>
                <a:latin typeface="Arial" charset="0"/>
                <a:ea typeface="Arial" charset="0"/>
                <a:cs typeface="Arial" charset="0"/>
              </a:rPr>
              <a:t>Study design and genomic methods</a:t>
            </a:r>
            <a:endParaRPr sz="3000" dirty="0">
              <a:solidFill>
                <a:srgbClr val="000000"/>
              </a:solidFill>
              <a:effectLst>
                <a:outerShdw blurRad="50800" dist="38100" dir="2700000" algn="tl" rotWithShape="0">
                  <a:prstClr val="black">
                    <a:alpha val="40000"/>
                  </a:prstClr>
                </a:outerShdw>
              </a:effectLst>
              <a:latin typeface="Arial" charset="0"/>
              <a:ea typeface="Arial" charset="0"/>
              <a:cs typeface="Arial" charset="0"/>
            </a:endParaRPr>
          </a:p>
        </p:txBody>
      </p:sp>
      <p:sp>
        <p:nvSpPr>
          <p:cNvPr id="2" name="TextBox 1"/>
          <p:cNvSpPr txBox="1"/>
          <p:nvPr/>
        </p:nvSpPr>
        <p:spPr>
          <a:xfrm>
            <a:off x="6221884" y="6478077"/>
            <a:ext cx="415437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Cohen et al, SABCS 2016, S1-01</a:t>
            </a:r>
          </a:p>
        </p:txBody>
      </p:sp>
    </p:spTree>
    <p:extLst>
      <p:ext uri="{BB962C8B-B14F-4D97-AF65-F5344CB8AC3E}">
        <p14:creationId xmlns:p14="http://schemas.microsoft.com/office/powerpoint/2010/main" xmlns="" val="20453693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6"/>
          <p:cNvSpPr/>
          <p:nvPr/>
        </p:nvSpPr>
        <p:spPr>
          <a:xfrm>
            <a:off x="2667002" y="175359"/>
            <a:ext cx="6857999" cy="44319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fontScale="92500" lnSpcReduction="20000"/>
          </a:bodyPr>
          <a:lstStyle/>
          <a:p>
            <a:pPr algn="ctr">
              <a:lnSpc>
                <a:spcPct val="90000"/>
              </a:lnSpc>
              <a:spcBef>
                <a:spcPct val="0"/>
              </a:spcBef>
            </a:pPr>
            <a:r>
              <a:rPr lang="en-US" sz="31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t>Tumor</a:t>
            </a:r>
            <a:r>
              <a:rPr lang="en-US" sz="3200" dirty="0">
                <a:latin typeface="Arial" panose="020B0604020202020204" pitchFamily="34" charset="0"/>
                <a:ea typeface="Baskerville" charset="0"/>
                <a:cs typeface="Arial" panose="020B0604020202020204" pitchFamily="34" charset="0"/>
              </a:rPr>
              <a:t> </a:t>
            </a:r>
            <a:r>
              <a:rPr lang="en-US" sz="31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t>characteristics</a:t>
            </a:r>
            <a:endParaRPr sz="31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endParaRPr>
          </a:p>
        </p:txBody>
      </p:sp>
      <p:sp>
        <p:nvSpPr>
          <p:cNvPr id="2" name="Rectangle 1"/>
          <p:cNvSpPr/>
          <p:nvPr/>
        </p:nvSpPr>
        <p:spPr>
          <a:xfrm>
            <a:off x="7666301" y="1134452"/>
            <a:ext cx="2531462" cy="369332"/>
          </a:xfrm>
          <a:prstGeom prst="rect">
            <a:avLst/>
          </a:prstGeom>
        </p:spPr>
        <p:txBody>
          <a:bodyPr wrap="none">
            <a:spAutoFit/>
          </a:bodyPr>
          <a:lstStyle/>
          <a:p>
            <a:r>
              <a:rPr lang="en-US" dirty="0">
                <a:latin typeface="Arial" panose="020B0604020202020204" pitchFamily="34" charset="0"/>
                <a:ea typeface="Baskerville" charset="0"/>
                <a:cs typeface="Arial" panose="020B0604020202020204" pitchFamily="34" charset="0"/>
              </a:rPr>
              <a:t>SITE OF MET BIOPSY</a:t>
            </a:r>
          </a:p>
        </p:txBody>
      </p:sp>
      <p:sp>
        <p:nvSpPr>
          <p:cNvPr id="3" name="Rectangle 2"/>
          <p:cNvSpPr/>
          <p:nvPr/>
        </p:nvSpPr>
        <p:spPr>
          <a:xfrm>
            <a:off x="1666428" y="1131764"/>
            <a:ext cx="4065472" cy="369332"/>
          </a:xfrm>
          <a:prstGeom prst="rect">
            <a:avLst/>
          </a:prstGeom>
        </p:spPr>
        <p:txBody>
          <a:bodyPr wrap="none">
            <a:spAutoFit/>
          </a:bodyPr>
          <a:lstStyle/>
          <a:p>
            <a:r>
              <a:rPr lang="en-US" dirty="0">
                <a:latin typeface="Arial" panose="020B0604020202020204" pitchFamily="34" charset="0"/>
                <a:ea typeface="Baskerville" charset="0"/>
                <a:cs typeface="Arial" panose="020B0604020202020204" pitchFamily="34" charset="0"/>
              </a:rPr>
              <a:t>RECEPTOR STATUS AT DIAGNOSIS</a:t>
            </a:r>
          </a:p>
        </p:txBody>
      </p:sp>
      <p:sp>
        <p:nvSpPr>
          <p:cNvPr id="13" name="Rectangle 12"/>
          <p:cNvSpPr/>
          <p:nvPr/>
        </p:nvSpPr>
        <p:spPr>
          <a:xfrm>
            <a:off x="3312915" y="765120"/>
            <a:ext cx="5237331" cy="369332"/>
          </a:xfrm>
          <a:prstGeom prst="rect">
            <a:avLst/>
          </a:prstGeom>
        </p:spPr>
        <p:txBody>
          <a:bodyPr wrap="none">
            <a:spAutoFit/>
          </a:bodyPr>
          <a:lstStyle/>
          <a:p>
            <a:r>
              <a:rPr lang="en-US" b="1" dirty="0">
                <a:latin typeface="Arial" panose="020B0604020202020204" pitchFamily="34" charset="0"/>
                <a:ea typeface="Baskerville" charset="0"/>
                <a:cs typeface="Arial" panose="020B0604020202020204" pitchFamily="34" charset="0"/>
              </a:rPr>
              <a:t>RECEPTOR STATUS OF METASTATIC BIOPSY</a:t>
            </a:r>
            <a:endParaRPr lang="en-US" dirty="0">
              <a:latin typeface="Arial" panose="020B0604020202020204" pitchFamily="34" charset="0"/>
              <a:ea typeface="Baskerville" charset="0"/>
              <a:cs typeface="Arial" panose="020B0604020202020204" pitchFamily="34" charset="0"/>
            </a:endParaRPr>
          </a:p>
        </p:txBody>
      </p:sp>
      <p:sp>
        <p:nvSpPr>
          <p:cNvPr id="5" name="TextBox 4"/>
          <p:cNvSpPr txBox="1"/>
          <p:nvPr/>
        </p:nvSpPr>
        <p:spPr>
          <a:xfrm>
            <a:off x="4269610" y="5075163"/>
            <a:ext cx="3627777" cy="954107"/>
          </a:xfrm>
          <a:prstGeom prst="rect">
            <a:avLst/>
          </a:prstGeom>
          <a:noFill/>
          <a:ln>
            <a:solidFill>
              <a:schemeClr val="tx1"/>
            </a:solidFill>
          </a:ln>
        </p:spPr>
        <p:txBody>
          <a:bodyPr wrap="square" rtlCol="0">
            <a:spAutoFit/>
          </a:bodyPr>
          <a:lstStyle/>
          <a:p>
            <a:r>
              <a:rPr lang="en-US" sz="1400" b="1" u="sng" dirty="0">
                <a:latin typeface="Arial" panose="020B0604020202020204" pitchFamily="34" charset="0"/>
                <a:ea typeface="Baskerville" charset="0"/>
                <a:cs typeface="Arial" panose="020B0604020202020204" pitchFamily="34" charset="0"/>
              </a:rPr>
              <a:t>ER/HER2 Receptor Changes:</a:t>
            </a:r>
          </a:p>
          <a:p>
            <a:pPr marL="285750" indent="-285750">
              <a:buFont typeface="Arial"/>
              <a:buChar char="•"/>
            </a:pPr>
            <a:r>
              <a:rPr lang="en-US" sz="1400" b="1" dirty="0">
                <a:latin typeface="Arial" panose="020B0604020202020204" pitchFamily="34" charset="0"/>
                <a:ea typeface="Baskerville" charset="0"/>
                <a:cs typeface="Arial" panose="020B0604020202020204" pitchFamily="34" charset="0"/>
              </a:rPr>
              <a:t>6 ER+ to ER-</a:t>
            </a:r>
          </a:p>
          <a:p>
            <a:pPr marL="285750" indent="-285750">
              <a:buFont typeface="Arial"/>
              <a:buChar char="•"/>
            </a:pPr>
            <a:r>
              <a:rPr lang="en-US" sz="1400" b="1" dirty="0">
                <a:latin typeface="Arial" panose="020B0604020202020204" pitchFamily="34" charset="0"/>
                <a:ea typeface="Baskerville" charset="0"/>
                <a:cs typeface="Arial" panose="020B0604020202020204" pitchFamily="34" charset="0"/>
              </a:rPr>
              <a:t>7 HER2+ to HER2-</a:t>
            </a:r>
          </a:p>
          <a:p>
            <a:pPr marL="285750" indent="-285750">
              <a:buFont typeface="Arial"/>
              <a:buChar char="•"/>
            </a:pPr>
            <a:r>
              <a:rPr lang="en-US" sz="1400" b="1" dirty="0">
                <a:latin typeface="Arial" panose="020B0604020202020204" pitchFamily="34" charset="0"/>
                <a:ea typeface="Baskerville" charset="0"/>
                <a:cs typeface="Arial" panose="020B0604020202020204" pitchFamily="34" charset="0"/>
              </a:rPr>
              <a:t>5 HER2- to HER2+</a:t>
            </a:r>
          </a:p>
        </p:txBody>
      </p:sp>
      <p:pic>
        <p:nvPicPr>
          <p:cNvPr id="4" name="Picture 3"/>
          <p:cNvPicPr>
            <a:picLocks noChangeAspect="1"/>
          </p:cNvPicPr>
          <p:nvPr/>
        </p:nvPicPr>
        <p:blipFill>
          <a:blip r:embed="rId3"/>
          <a:stretch>
            <a:fillRect/>
          </a:stretch>
        </p:blipFill>
        <p:spPr>
          <a:xfrm>
            <a:off x="1524000" y="1742489"/>
            <a:ext cx="9144000" cy="2686151"/>
          </a:xfrm>
          <a:prstGeom prst="rect">
            <a:avLst/>
          </a:prstGeom>
        </p:spPr>
      </p:pic>
      <p:sp>
        <p:nvSpPr>
          <p:cNvPr id="9" name="TextBox 8"/>
          <p:cNvSpPr txBox="1"/>
          <p:nvPr/>
        </p:nvSpPr>
        <p:spPr>
          <a:xfrm>
            <a:off x="6221884" y="6478077"/>
            <a:ext cx="415437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Cohen et al, SABCS 2016, S1-01</a:t>
            </a:r>
          </a:p>
        </p:txBody>
      </p:sp>
    </p:spTree>
    <p:extLst>
      <p:ext uri="{BB962C8B-B14F-4D97-AF65-F5344CB8AC3E}">
        <p14:creationId xmlns:p14="http://schemas.microsoft.com/office/powerpoint/2010/main" xmlns="" val="7289209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ropped_comu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15847" y="1376361"/>
            <a:ext cx="7760333" cy="4769523"/>
          </a:xfrm>
          <a:prstGeom prst="rect">
            <a:avLst/>
          </a:prstGeom>
        </p:spPr>
      </p:pic>
      <p:sp>
        <p:nvSpPr>
          <p:cNvPr id="2" name="Title 1"/>
          <p:cNvSpPr>
            <a:spLocks noGrp="1"/>
          </p:cNvSpPr>
          <p:nvPr>
            <p:ph type="title"/>
          </p:nvPr>
        </p:nvSpPr>
        <p:spPr>
          <a:xfrm>
            <a:off x="1697816" y="60197"/>
            <a:ext cx="8970185" cy="1143000"/>
          </a:xfrm>
        </p:spPr>
        <p:txBody>
          <a:bodyPr>
            <a:noAutofit/>
          </a:bodyPr>
          <a:lstStyle/>
          <a:p>
            <a:r>
              <a:rPr lang="en-US" sz="30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t>Mutational landscape of ER+ MBC </a:t>
            </a:r>
            <a:br>
              <a:rPr lang="en-US" sz="30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br>
            <a:r>
              <a:rPr lang="en-US" sz="30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t>significant genes with SNV and indel alterations</a:t>
            </a:r>
            <a:endParaRPr lang="en-US" sz="3000" dirty="0">
              <a:latin typeface="Arial" panose="020B0604020202020204" pitchFamily="34" charset="0"/>
              <a:ea typeface="Baskerville" charset="0"/>
              <a:cs typeface="Arial" panose="020B0604020202020204" pitchFamily="34" charset="0"/>
            </a:endParaRPr>
          </a:p>
        </p:txBody>
      </p:sp>
      <p:sp>
        <p:nvSpPr>
          <p:cNvPr id="7" name="Rectangle 6"/>
          <p:cNvSpPr/>
          <p:nvPr/>
        </p:nvSpPr>
        <p:spPr>
          <a:xfrm>
            <a:off x="3494704" y="5704406"/>
            <a:ext cx="4924481" cy="741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4"/>
          <a:stretch>
            <a:fillRect/>
          </a:stretch>
        </p:blipFill>
        <p:spPr>
          <a:xfrm>
            <a:off x="4776037" y="5695296"/>
            <a:ext cx="2353103" cy="840591"/>
          </a:xfrm>
          <a:prstGeom prst="rect">
            <a:avLst/>
          </a:prstGeom>
        </p:spPr>
      </p:pic>
      <p:sp>
        <p:nvSpPr>
          <p:cNvPr id="19" name="Rectangle 18"/>
          <p:cNvSpPr/>
          <p:nvPr/>
        </p:nvSpPr>
        <p:spPr>
          <a:xfrm>
            <a:off x="9738551" y="6105942"/>
            <a:ext cx="716863"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N=141</a:t>
            </a:r>
          </a:p>
        </p:txBody>
      </p:sp>
      <p:sp>
        <p:nvSpPr>
          <p:cNvPr id="20" name="Up Arrow 19"/>
          <p:cNvSpPr/>
          <p:nvPr/>
        </p:nvSpPr>
        <p:spPr>
          <a:xfrm rot="5400000" flipV="1">
            <a:off x="9736383" y="2492146"/>
            <a:ext cx="200693" cy="196346"/>
          </a:xfrm>
          <a:prstGeom prst="up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Up Arrow 20"/>
          <p:cNvSpPr/>
          <p:nvPr/>
        </p:nvSpPr>
        <p:spPr>
          <a:xfrm rot="5400000" flipV="1">
            <a:off x="9736383" y="1476174"/>
            <a:ext cx="200693" cy="196346"/>
          </a:xfrm>
          <a:prstGeom prst="up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Up Arrow 21"/>
          <p:cNvSpPr/>
          <p:nvPr/>
        </p:nvSpPr>
        <p:spPr>
          <a:xfrm rot="5400000" flipV="1">
            <a:off x="9736383" y="1628306"/>
            <a:ext cx="200693" cy="196346"/>
          </a:xfrm>
          <a:prstGeom prst="up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Up Arrow 22"/>
          <p:cNvSpPr/>
          <p:nvPr/>
        </p:nvSpPr>
        <p:spPr>
          <a:xfrm rot="5400000" flipV="1">
            <a:off x="9532387" y="4905591"/>
            <a:ext cx="200693" cy="57805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Up Arrow 23"/>
          <p:cNvSpPr/>
          <p:nvPr/>
        </p:nvSpPr>
        <p:spPr>
          <a:xfrm rot="5400000" flipV="1">
            <a:off x="9700002" y="2986840"/>
            <a:ext cx="200693" cy="269109"/>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Up Arrow 26"/>
          <p:cNvSpPr/>
          <p:nvPr/>
        </p:nvSpPr>
        <p:spPr>
          <a:xfrm rot="5400000" flipV="1">
            <a:off x="9716399" y="1790920"/>
            <a:ext cx="200693" cy="236304"/>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Up Arrow 30"/>
          <p:cNvSpPr/>
          <p:nvPr/>
        </p:nvSpPr>
        <p:spPr>
          <a:xfrm rot="5400000" flipV="1">
            <a:off x="9684276" y="3149769"/>
            <a:ext cx="200693" cy="300563"/>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p:cNvSpPr/>
          <p:nvPr/>
        </p:nvSpPr>
        <p:spPr>
          <a:xfrm>
            <a:off x="1654626" y="6462093"/>
            <a:ext cx="3110722"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Method: “</a:t>
            </a:r>
            <a:r>
              <a:rPr lang="en-US" sz="1200" b="1" dirty="0" err="1">
                <a:latin typeface="Arial" panose="020B0604020202020204" pitchFamily="34" charset="0"/>
                <a:cs typeface="Arial" panose="020B0604020202020204" pitchFamily="34" charset="0"/>
              </a:rPr>
              <a:t>MutSig</a:t>
            </a:r>
            <a:r>
              <a:rPr lang="en-US" sz="1200" dirty="0">
                <a:latin typeface="Arial" panose="020B0604020202020204" pitchFamily="34" charset="0"/>
                <a:cs typeface="Arial" panose="020B0604020202020204" pitchFamily="34" charset="0"/>
              </a:rPr>
              <a:t>” – Lawrence et al, 2014</a:t>
            </a:r>
          </a:p>
        </p:txBody>
      </p:sp>
      <p:sp>
        <p:nvSpPr>
          <p:cNvPr id="6" name="TextBox 5"/>
          <p:cNvSpPr txBox="1"/>
          <p:nvPr/>
        </p:nvSpPr>
        <p:spPr>
          <a:xfrm>
            <a:off x="1654626" y="6199121"/>
            <a:ext cx="26789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SNV = single nucleotide variant</a:t>
            </a:r>
          </a:p>
        </p:txBody>
      </p:sp>
      <p:sp>
        <p:nvSpPr>
          <p:cNvPr id="17" name="TextBox 16"/>
          <p:cNvSpPr txBox="1"/>
          <p:nvPr/>
        </p:nvSpPr>
        <p:spPr>
          <a:xfrm>
            <a:off x="6298779" y="6449434"/>
            <a:ext cx="415437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Cohen et al, SABCS 2016, S1-01</a:t>
            </a:r>
          </a:p>
        </p:txBody>
      </p:sp>
    </p:spTree>
    <p:extLst>
      <p:ext uri="{BB962C8B-B14F-4D97-AF65-F5344CB8AC3E}">
        <p14:creationId xmlns:p14="http://schemas.microsoft.com/office/powerpoint/2010/main" xmlns="" val="1176996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08" y="587933"/>
            <a:ext cx="8078387" cy="656323"/>
          </a:xfrm>
        </p:spPr>
        <p:txBody>
          <a:bodyPr>
            <a:normAutofit fontScale="90000"/>
          </a:bodyPr>
          <a:lstStyle/>
          <a:p>
            <a:r>
              <a:rPr lang="en-US" sz="30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t>Tumor Evolution -</a:t>
            </a:r>
            <a:r>
              <a:rPr lang="en-US" sz="2400" b="1" dirty="0">
                <a:solidFill>
                  <a:srgbClr val="33339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lang="en-US" sz="3000" dirty="0">
                <a:effectLst>
                  <a:outerShdw blurRad="50800" dist="38100" dir="2700000" algn="tl" rotWithShape="0">
                    <a:prstClr val="black">
                      <a:alpha val="40000"/>
                    </a:prstClr>
                  </a:outerShdw>
                </a:effectLst>
                <a:latin typeface="Arial" panose="020B0604020202020204" pitchFamily="34" charset="0"/>
                <a:ea typeface="Baskerville" charset="0"/>
                <a:cs typeface="Arial" panose="020B0604020202020204" pitchFamily="34" charset="0"/>
              </a:rPr>
              <a:t>Acquired Metastatic Alterations</a:t>
            </a:r>
          </a:p>
        </p:txBody>
      </p:sp>
      <p:grpSp>
        <p:nvGrpSpPr>
          <p:cNvPr id="32" name="Group 31"/>
          <p:cNvGrpSpPr/>
          <p:nvPr/>
        </p:nvGrpSpPr>
        <p:grpSpPr>
          <a:xfrm>
            <a:off x="4584463" y="2147897"/>
            <a:ext cx="2931479" cy="748379"/>
            <a:chOff x="355854" y="1442454"/>
            <a:chExt cx="3908637" cy="997838"/>
          </a:xfrm>
        </p:grpSpPr>
        <p:pic>
          <p:nvPicPr>
            <p:cNvPr id="33" name="Picture 32"/>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3843686" y="1525892"/>
              <a:ext cx="420805" cy="914400"/>
            </a:xfrm>
            <a:prstGeom prst="rect">
              <a:avLst/>
            </a:prstGeom>
          </p:spPr>
        </p:pic>
        <p:pic>
          <p:nvPicPr>
            <p:cNvPr id="34" name="Picture 33"/>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355854" y="1442454"/>
              <a:ext cx="420805" cy="914400"/>
            </a:xfrm>
            <a:prstGeom prst="rect">
              <a:avLst/>
            </a:prstGeom>
          </p:spPr>
        </p:pic>
        <p:sp>
          <p:nvSpPr>
            <p:cNvPr id="36" name="Rectangle 78"/>
            <p:cNvSpPr>
              <a:spLocks noChangeArrowheads="1"/>
            </p:cNvSpPr>
            <p:nvPr/>
          </p:nvSpPr>
          <p:spPr bwMode="auto">
            <a:xfrm>
              <a:off x="538057" y="1758312"/>
              <a:ext cx="1799529" cy="303673"/>
            </a:xfrm>
            <a:prstGeom prst="rect">
              <a:avLst/>
            </a:prstGeom>
            <a:noFill/>
            <a:ln w="9525">
              <a:noFill/>
              <a:miter lim="800000"/>
              <a:headEnd/>
              <a:tailEnd/>
            </a:ln>
          </p:spPr>
          <p:txBody>
            <a:bodyPr wrap="square">
              <a:prstTxWarp prst="textNoShape">
                <a:avLst/>
              </a:prstTxWarp>
              <a:spAutoFit/>
            </a:bodyPr>
            <a:lstStyle/>
            <a:p>
              <a:pPr algn="ctr" defTabSz="685256">
                <a:lnSpc>
                  <a:spcPct val="80000"/>
                </a:lnSpc>
              </a:pPr>
              <a:r>
                <a:rPr lang="en-US" sz="1100" dirty="0">
                  <a:solidFill>
                    <a:prstClr val="black"/>
                  </a:solidFill>
                  <a:latin typeface="Arial" panose="020B0604020202020204" pitchFamily="34" charset="0"/>
                  <a:cs typeface="Arial" panose="020B0604020202020204" pitchFamily="34" charset="0"/>
                </a:rPr>
                <a:t>Pre-treatment</a:t>
              </a:r>
            </a:p>
          </p:txBody>
        </p:sp>
        <p:sp>
          <p:nvSpPr>
            <p:cNvPr id="38" name="Oval 37"/>
            <p:cNvSpPr>
              <a:spLocks/>
            </p:cNvSpPr>
            <p:nvPr/>
          </p:nvSpPr>
          <p:spPr>
            <a:xfrm>
              <a:off x="3890070" y="1813937"/>
              <a:ext cx="86227" cy="8622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42" name="Rectangle 78"/>
            <p:cNvSpPr>
              <a:spLocks noChangeArrowheads="1"/>
            </p:cNvSpPr>
            <p:nvPr/>
          </p:nvSpPr>
          <p:spPr bwMode="auto">
            <a:xfrm>
              <a:off x="2232483" y="1743211"/>
              <a:ext cx="1847059" cy="303673"/>
            </a:xfrm>
            <a:prstGeom prst="rect">
              <a:avLst/>
            </a:prstGeom>
            <a:noFill/>
            <a:ln w="9525">
              <a:noFill/>
              <a:miter lim="800000"/>
              <a:headEnd/>
              <a:tailEnd/>
            </a:ln>
          </p:spPr>
          <p:txBody>
            <a:bodyPr wrap="square">
              <a:prstTxWarp prst="textNoShape">
                <a:avLst/>
              </a:prstTxWarp>
              <a:spAutoFit/>
            </a:bodyPr>
            <a:lstStyle/>
            <a:p>
              <a:pPr algn="ctr" defTabSz="685256">
                <a:lnSpc>
                  <a:spcPct val="80000"/>
                </a:lnSpc>
              </a:pPr>
              <a:r>
                <a:rPr lang="en-US" sz="1100" dirty="0">
                  <a:solidFill>
                    <a:prstClr val="black"/>
                  </a:solidFill>
                  <a:latin typeface="Arial" panose="020B0604020202020204" pitchFamily="34" charset="0"/>
                  <a:cs typeface="Arial" panose="020B0604020202020204" pitchFamily="34" charset="0"/>
                </a:rPr>
                <a:t>Post-progression</a:t>
              </a:r>
            </a:p>
          </p:txBody>
        </p:sp>
        <p:sp>
          <p:nvSpPr>
            <p:cNvPr id="43" name="Oval 42"/>
            <p:cNvSpPr>
              <a:spLocks/>
            </p:cNvSpPr>
            <p:nvPr/>
          </p:nvSpPr>
          <p:spPr>
            <a:xfrm>
              <a:off x="4002838" y="1928853"/>
              <a:ext cx="86227" cy="8622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44" name="Line 72"/>
            <p:cNvSpPr>
              <a:spLocks noChangeShapeType="1"/>
            </p:cNvSpPr>
            <p:nvPr/>
          </p:nvSpPr>
          <p:spPr bwMode="auto">
            <a:xfrm flipV="1">
              <a:off x="3669290" y="1846973"/>
              <a:ext cx="263894" cy="262459"/>
            </a:xfrm>
            <a:prstGeom prst="line">
              <a:avLst/>
            </a:prstGeom>
            <a:noFill/>
            <a:ln w="9525">
              <a:solidFill>
                <a:schemeClr val="tx1"/>
              </a:solidFill>
              <a:round/>
              <a:headEnd/>
              <a:tailEnd/>
            </a:ln>
          </p:spPr>
          <p:txBody>
            <a:bodyPr wrap="none" anchor="ctr">
              <a:prstTxWarp prst="textNoShape">
                <a:avLst/>
              </a:prstTxWarp>
            </a:bodyPr>
            <a:lstStyle/>
            <a:p>
              <a:pPr defTabSz="685256"/>
              <a:endParaRPr lang="en-US" sz="1400">
                <a:solidFill>
                  <a:prstClr val="black"/>
                </a:solidFill>
                <a:latin typeface="Arial" panose="020B0604020202020204" pitchFamily="34" charset="0"/>
                <a:cs typeface="Arial" panose="020B0604020202020204" pitchFamily="34" charset="0"/>
              </a:endParaRPr>
            </a:p>
          </p:txBody>
        </p:sp>
        <p:sp>
          <p:nvSpPr>
            <p:cNvPr id="45" name="Line 72"/>
            <p:cNvSpPr>
              <a:spLocks noChangeShapeType="1"/>
            </p:cNvSpPr>
            <p:nvPr/>
          </p:nvSpPr>
          <p:spPr bwMode="auto">
            <a:xfrm flipH="1">
              <a:off x="3738140" y="1982434"/>
              <a:ext cx="296332" cy="143932"/>
            </a:xfrm>
            <a:prstGeom prst="line">
              <a:avLst/>
            </a:prstGeom>
            <a:noFill/>
            <a:ln w="9525">
              <a:solidFill>
                <a:schemeClr val="tx1"/>
              </a:solidFill>
              <a:round/>
              <a:headEnd/>
              <a:tailEnd/>
            </a:ln>
          </p:spPr>
          <p:txBody>
            <a:bodyPr wrap="none" anchor="ctr">
              <a:prstTxWarp prst="textNoShape">
                <a:avLst/>
              </a:prstTxWarp>
            </a:bodyPr>
            <a:lstStyle/>
            <a:p>
              <a:pPr defTabSz="685256"/>
              <a:endParaRPr lang="en-US" sz="1400">
                <a:solidFill>
                  <a:prstClr val="black"/>
                </a:solidFill>
                <a:latin typeface="Arial" panose="020B0604020202020204" pitchFamily="34" charset="0"/>
                <a:cs typeface="Arial" panose="020B0604020202020204" pitchFamily="34" charset="0"/>
              </a:endParaRPr>
            </a:p>
          </p:txBody>
        </p:sp>
        <p:pic>
          <p:nvPicPr>
            <p:cNvPr id="46" name="Picture 67" descr="eppendorf"/>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927304" y="2036546"/>
              <a:ext cx="137016" cy="342540"/>
            </a:xfrm>
            <a:prstGeom prst="rect">
              <a:avLst/>
            </a:prstGeom>
            <a:noFill/>
            <a:ln w="9525">
              <a:noFill/>
              <a:miter lim="800000"/>
              <a:headEnd/>
              <a:tailEnd/>
            </a:ln>
          </p:spPr>
        </p:pic>
        <p:sp>
          <p:nvSpPr>
            <p:cNvPr id="47" name="Freeform 81"/>
            <p:cNvSpPr>
              <a:spLocks/>
            </p:cNvSpPr>
            <p:nvPr/>
          </p:nvSpPr>
          <p:spPr bwMode="auto">
            <a:xfrm>
              <a:off x="972846" y="2329368"/>
              <a:ext cx="36347" cy="63076"/>
            </a:xfrm>
            <a:custGeom>
              <a:avLst/>
              <a:gdLst>
                <a:gd name="T0" fmla="*/ 7 w 59"/>
                <a:gd name="T1" fmla="*/ 0 h 101"/>
                <a:gd name="T2" fmla="*/ 23 w 59"/>
                <a:gd name="T3" fmla="*/ 2 h 101"/>
                <a:gd name="T4" fmla="*/ 20 w 59"/>
                <a:gd name="T5" fmla="*/ 21 h 101"/>
                <a:gd name="T6" fmla="*/ 39 w 59"/>
                <a:gd name="T7" fmla="*/ 2 h 101"/>
                <a:gd name="T8" fmla="*/ 18 w 59"/>
                <a:gd name="T9" fmla="*/ 29 h 101"/>
                <a:gd name="T10" fmla="*/ 15 w 59"/>
                <a:gd name="T11" fmla="*/ 37 h 101"/>
                <a:gd name="T12" fmla="*/ 42 w 59"/>
                <a:gd name="T13" fmla="*/ 18 h 101"/>
                <a:gd name="T14" fmla="*/ 50 w 59"/>
                <a:gd name="T15" fmla="*/ 13 h 101"/>
                <a:gd name="T16" fmla="*/ 47 w 59"/>
                <a:gd name="T17" fmla="*/ 21 h 101"/>
                <a:gd name="T18" fmla="*/ 36 w 59"/>
                <a:gd name="T19" fmla="*/ 37 h 101"/>
                <a:gd name="T20" fmla="*/ 23 w 59"/>
                <a:gd name="T21" fmla="*/ 56 h 101"/>
                <a:gd name="T22" fmla="*/ 28 w 59"/>
                <a:gd name="T23" fmla="*/ 50 h 101"/>
                <a:gd name="T24" fmla="*/ 44 w 59"/>
                <a:gd name="T25" fmla="*/ 42 h 101"/>
                <a:gd name="T26" fmla="*/ 58 w 59"/>
                <a:gd name="T27" fmla="*/ 34 h 101"/>
                <a:gd name="T28" fmla="*/ 50 w 59"/>
                <a:gd name="T29" fmla="*/ 50 h 101"/>
                <a:gd name="T30" fmla="*/ 26 w 59"/>
                <a:gd name="T31" fmla="*/ 77 h 101"/>
                <a:gd name="T32" fmla="*/ 36 w 59"/>
                <a:gd name="T33" fmla="*/ 50 h 101"/>
                <a:gd name="T34" fmla="*/ 50 w 59"/>
                <a:gd name="T35" fmla="*/ 45 h 101"/>
                <a:gd name="T36" fmla="*/ 39 w 59"/>
                <a:gd name="T37" fmla="*/ 69 h 101"/>
                <a:gd name="T38" fmla="*/ 34 w 59"/>
                <a:gd name="T39" fmla="*/ 77 h 101"/>
                <a:gd name="T40" fmla="*/ 28 w 59"/>
                <a:gd name="T41" fmla="*/ 82 h 101"/>
                <a:gd name="T42" fmla="*/ 36 w 59"/>
                <a:gd name="T43" fmla="*/ 77 h 101"/>
                <a:gd name="T44" fmla="*/ 47 w 59"/>
                <a:gd name="T45" fmla="*/ 64 h 101"/>
                <a:gd name="T46" fmla="*/ 36 w 59"/>
                <a:gd name="T47" fmla="*/ 82 h 101"/>
                <a:gd name="T48" fmla="*/ 34 w 59"/>
                <a:gd name="T49" fmla="*/ 93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101"/>
                <a:gd name="T77" fmla="*/ 59 w 59"/>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101">
                  <a:moveTo>
                    <a:pt x="7" y="0"/>
                  </a:moveTo>
                  <a:cubicBezTo>
                    <a:pt x="0" y="16"/>
                    <a:pt x="14" y="5"/>
                    <a:pt x="23" y="2"/>
                  </a:cubicBezTo>
                  <a:cubicBezTo>
                    <a:pt x="20" y="9"/>
                    <a:pt x="2" y="27"/>
                    <a:pt x="20" y="21"/>
                  </a:cubicBezTo>
                  <a:cubicBezTo>
                    <a:pt x="26" y="12"/>
                    <a:pt x="28" y="5"/>
                    <a:pt x="39" y="2"/>
                  </a:cubicBezTo>
                  <a:cubicBezTo>
                    <a:pt x="34" y="13"/>
                    <a:pt x="28" y="22"/>
                    <a:pt x="18" y="29"/>
                  </a:cubicBezTo>
                  <a:cubicBezTo>
                    <a:pt x="17" y="31"/>
                    <a:pt x="12" y="35"/>
                    <a:pt x="15" y="37"/>
                  </a:cubicBezTo>
                  <a:cubicBezTo>
                    <a:pt x="24" y="42"/>
                    <a:pt x="32" y="23"/>
                    <a:pt x="42" y="18"/>
                  </a:cubicBezTo>
                  <a:cubicBezTo>
                    <a:pt x="44" y="16"/>
                    <a:pt x="47" y="14"/>
                    <a:pt x="50" y="13"/>
                  </a:cubicBezTo>
                  <a:cubicBezTo>
                    <a:pt x="50" y="13"/>
                    <a:pt x="48" y="18"/>
                    <a:pt x="47" y="21"/>
                  </a:cubicBezTo>
                  <a:cubicBezTo>
                    <a:pt x="41" y="33"/>
                    <a:pt x="44" y="29"/>
                    <a:pt x="36" y="37"/>
                  </a:cubicBezTo>
                  <a:cubicBezTo>
                    <a:pt x="34" y="44"/>
                    <a:pt x="19" y="52"/>
                    <a:pt x="23" y="56"/>
                  </a:cubicBezTo>
                  <a:cubicBezTo>
                    <a:pt x="24" y="57"/>
                    <a:pt x="26" y="51"/>
                    <a:pt x="28" y="50"/>
                  </a:cubicBezTo>
                  <a:cubicBezTo>
                    <a:pt x="34" y="43"/>
                    <a:pt x="34" y="44"/>
                    <a:pt x="44" y="42"/>
                  </a:cubicBezTo>
                  <a:cubicBezTo>
                    <a:pt x="45" y="41"/>
                    <a:pt x="55" y="31"/>
                    <a:pt x="58" y="34"/>
                  </a:cubicBezTo>
                  <a:cubicBezTo>
                    <a:pt x="59" y="35"/>
                    <a:pt x="50" y="49"/>
                    <a:pt x="50" y="50"/>
                  </a:cubicBezTo>
                  <a:cubicBezTo>
                    <a:pt x="42" y="60"/>
                    <a:pt x="36" y="70"/>
                    <a:pt x="26" y="77"/>
                  </a:cubicBezTo>
                  <a:cubicBezTo>
                    <a:pt x="31" y="53"/>
                    <a:pt x="26" y="61"/>
                    <a:pt x="36" y="50"/>
                  </a:cubicBezTo>
                  <a:cubicBezTo>
                    <a:pt x="39" y="40"/>
                    <a:pt x="44" y="30"/>
                    <a:pt x="50" y="45"/>
                  </a:cubicBezTo>
                  <a:cubicBezTo>
                    <a:pt x="41" y="52"/>
                    <a:pt x="43" y="59"/>
                    <a:pt x="39" y="69"/>
                  </a:cubicBezTo>
                  <a:cubicBezTo>
                    <a:pt x="37" y="71"/>
                    <a:pt x="36" y="74"/>
                    <a:pt x="34" y="77"/>
                  </a:cubicBezTo>
                  <a:cubicBezTo>
                    <a:pt x="32" y="78"/>
                    <a:pt x="25" y="82"/>
                    <a:pt x="28" y="82"/>
                  </a:cubicBezTo>
                  <a:cubicBezTo>
                    <a:pt x="31" y="82"/>
                    <a:pt x="33" y="78"/>
                    <a:pt x="36" y="77"/>
                  </a:cubicBezTo>
                  <a:cubicBezTo>
                    <a:pt x="36" y="75"/>
                    <a:pt x="40" y="60"/>
                    <a:pt x="47" y="64"/>
                  </a:cubicBezTo>
                  <a:cubicBezTo>
                    <a:pt x="53" y="67"/>
                    <a:pt x="19" y="101"/>
                    <a:pt x="36" y="82"/>
                  </a:cubicBezTo>
                  <a:cubicBezTo>
                    <a:pt x="40" y="86"/>
                    <a:pt x="45" y="93"/>
                    <a:pt x="34" y="93"/>
                  </a:cubicBezTo>
                </a:path>
              </a:pathLst>
            </a:custGeom>
            <a:noFill/>
            <a:ln w="9525">
              <a:solidFill>
                <a:schemeClr val="tx1"/>
              </a:solidFill>
              <a:round/>
              <a:headEnd/>
              <a:tailEnd/>
            </a:ln>
          </p:spPr>
          <p:txBody>
            <a:bodyPr wrap="none" anchor="ctr">
              <a:prstTxWarp prst="textNoShape">
                <a:avLst/>
              </a:prstTxWarp>
            </a:bodyPr>
            <a:lstStyle/>
            <a:p>
              <a:pPr defTabSz="685256"/>
              <a:endParaRPr lang="en-US" sz="1400">
                <a:solidFill>
                  <a:prstClr val="black"/>
                </a:solidFill>
                <a:latin typeface="Arial" panose="020B0604020202020204" pitchFamily="34" charset="0"/>
                <a:cs typeface="Arial" panose="020B0604020202020204" pitchFamily="34" charset="0"/>
              </a:endParaRPr>
            </a:p>
          </p:txBody>
        </p:sp>
        <p:pic>
          <p:nvPicPr>
            <p:cNvPr id="48" name="Picture 67" descr="eppendorf"/>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587398" y="2084394"/>
              <a:ext cx="137016" cy="342540"/>
            </a:xfrm>
            <a:prstGeom prst="rect">
              <a:avLst/>
            </a:prstGeom>
            <a:noFill/>
            <a:ln w="9525">
              <a:noFill/>
              <a:miter lim="800000"/>
              <a:headEnd/>
              <a:tailEnd/>
            </a:ln>
          </p:spPr>
        </p:pic>
        <p:sp>
          <p:nvSpPr>
            <p:cNvPr id="49" name="Freeform 81"/>
            <p:cNvSpPr>
              <a:spLocks/>
            </p:cNvSpPr>
            <p:nvPr/>
          </p:nvSpPr>
          <p:spPr bwMode="auto">
            <a:xfrm>
              <a:off x="3632943" y="2377216"/>
              <a:ext cx="36347" cy="63076"/>
            </a:xfrm>
            <a:custGeom>
              <a:avLst/>
              <a:gdLst>
                <a:gd name="T0" fmla="*/ 7 w 59"/>
                <a:gd name="T1" fmla="*/ 0 h 101"/>
                <a:gd name="T2" fmla="*/ 23 w 59"/>
                <a:gd name="T3" fmla="*/ 2 h 101"/>
                <a:gd name="T4" fmla="*/ 20 w 59"/>
                <a:gd name="T5" fmla="*/ 21 h 101"/>
                <a:gd name="T6" fmla="*/ 39 w 59"/>
                <a:gd name="T7" fmla="*/ 2 h 101"/>
                <a:gd name="T8" fmla="*/ 18 w 59"/>
                <a:gd name="T9" fmla="*/ 29 h 101"/>
                <a:gd name="T10" fmla="*/ 15 w 59"/>
                <a:gd name="T11" fmla="*/ 37 h 101"/>
                <a:gd name="T12" fmla="*/ 42 w 59"/>
                <a:gd name="T13" fmla="*/ 18 h 101"/>
                <a:gd name="T14" fmla="*/ 50 w 59"/>
                <a:gd name="T15" fmla="*/ 13 h 101"/>
                <a:gd name="T16" fmla="*/ 47 w 59"/>
                <a:gd name="T17" fmla="*/ 21 h 101"/>
                <a:gd name="T18" fmla="*/ 36 w 59"/>
                <a:gd name="T19" fmla="*/ 37 h 101"/>
                <a:gd name="T20" fmla="*/ 23 w 59"/>
                <a:gd name="T21" fmla="*/ 56 h 101"/>
                <a:gd name="T22" fmla="*/ 28 w 59"/>
                <a:gd name="T23" fmla="*/ 50 h 101"/>
                <a:gd name="T24" fmla="*/ 44 w 59"/>
                <a:gd name="T25" fmla="*/ 42 h 101"/>
                <a:gd name="T26" fmla="*/ 58 w 59"/>
                <a:gd name="T27" fmla="*/ 34 h 101"/>
                <a:gd name="T28" fmla="*/ 50 w 59"/>
                <a:gd name="T29" fmla="*/ 50 h 101"/>
                <a:gd name="T30" fmla="*/ 26 w 59"/>
                <a:gd name="T31" fmla="*/ 77 h 101"/>
                <a:gd name="T32" fmla="*/ 36 w 59"/>
                <a:gd name="T33" fmla="*/ 50 h 101"/>
                <a:gd name="T34" fmla="*/ 50 w 59"/>
                <a:gd name="T35" fmla="*/ 45 h 101"/>
                <a:gd name="T36" fmla="*/ 39 w 59"/>
                <a:gd name="T37" fmla="*/ 69 h 101"/>
                <a:gd name="T38" fmla="*/ 34 w 59"/>
                <a:gd name="T39" fmla="*/ 77 h 101"/>
                <a:gd name="T40" fmla="*/ 28 w 59"/>
                <a:gd name="T41" fmla="*/ 82 h 101"/>
                <a:gd name="T42" fmla="*/ 36 w 59"/>
                <a:gd name="T43" fmla="*/ 77 h 101"/>
                <a:gd name="T44" fmla="*/ 47 w 59"/>
                <a:gd name="T45" fmla="*/ 64 h 101"/>
                <a:gd name="T46" fmla="*/ 36 w 59"/>
                <a:gd name="T47" fmla="*/ 82 h 101"/>
                <a:gd name="T48" fmla="*/ 34 w 59"/>
                <a:gd name="T49" fmla="*/ 93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101"/>
                <a:gd name="T77" fmla="*/ 59 w 59"/>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101">
                  <a:moveTo>
                    <a:pt x="7" y="0"/>
                  </a:moveTo>
                  <a:cubicBezTo>
                    <a:pt x="0" y="16"/>
                    <a:pt x="14" y="5"/>
                    <a:pt x="23" y="2"/>
                  </a:cubicBezTo>
                  <a:cubicBezTo>
                    <a:pt x="20" y="9"/>
                    <a:pt x="2" y="27"/>
                    <a:pt x="20" y="21"/>
                  </a:cubicBezTo>
                  <a:cubicBezTo>
                    <a:pt x="26" y="12"/>
                    <a:pt x="28" y="5"/>
                    <a:pt x="39" y="2"/>
                  </a:cubicBezTo>
                  <a:cubicBezTo>
                    <a:pt x="34" y="13"/>
                    <a:pt x="28" y="22"/>
                    <a:pt x="18" y="29"/>
                  </a:cubicBezTo>
                  <a:cubicBezTo>
                    <a:pt x="17" y="31"/>
                    <a:pt x="12" y="35"/>
                    <a:pt x="15" y="37"/>
                  </a:cubicBezTo>
                  <a:cubicBezTo>
                    <a:pt x="24" y="42"/>
                    <a:pt x="32" y="23"/>
                    <a:pt x="42" y="18"/>
                  </a:cubicBezTo>
                  <a:cubicBezTo>
                    <a:pt x="44" y="16"/>
                    <a:pt x="47" y="14"/>
                    <a:pt x="50" y="13"/>
                  </a:cubicBezTo>
                  <a:cubicBezTo>
                    <a:pt x="50" y="13"/>
                    <a:pt x="48" y="18"/>
                    <a:pt x="47" y="21"/>
                  </a:cubicBezTo>
                  <a:cubicBezTo>
                    <a:pt x="41" y="33"/>
                    <a:pt x="44" y="29"/>
                    <a:pt x="36" y="37"/>
                  </a:cubicBezTo>
                  <a:cubicBezTo>
                    <a:pt x="34" y="44"/>
                    <a:pt x="19" y="52"/>
                    <a:pt x="23" y="56"/>
                  </a:cubicBezTo>
                  <a:cubicBezTo>
                    <a:pt x="24" y="57"/>
                    <a:pt x="26" y="51"/>
                    <a:pt x="28" y="50"/>
                  </a:cubicBezTo>
                  <a:cubicBezTo>
                    <a:pt x="34" y="43"/>
                    <a:pt x="34" y="44"/>
                    <a:pt x="44" y="42"/>
                  </a:cubicBezTo>
                  <a:cubicBezTo>
                    <a:pt x="45" y="41"/>
                    <a:pt x="55" y="31"/>
                    <a:pt x="58" y="34"/>
                  </a:cubicBezTo>
                  <a:cubicBezTo>
                    <a:pt x="59" y="35"/>
                    <a:pt x="50" y="49"/>
                    <a:pt x="50" y="50"/>
                  </a:cubicBezTo>
                  <a:cubicBezTo>
                    <a:pt x="42" y="60"/>
                    <a:pt x="36" y="70"/>
                    <a:pt x="26" y="77"/>
                  </a:cubicBezTo>
                  <a:cubicBezTo>
                    <a:pt x="31" y="53"/>
                    <a:pt x="26" y="61"/>
                    <a:pt x="36" y="50"/>
                  </a:cubicBezTo>
                  <a:cubicBezTo>
                    <a:pt x="39" y="40"/>
                    <a:pt x="44" y="30"/>
                    <a:pt x="50" y="45"/>
                  </a:cubicBezTo>
                  <a:cubicBezTo>
                    <a:pt x="41" y="52"/>
                    <a:pt x="43" y="59"/>
                    <a:pt x="39" y="69"/>
                  </a:cubicBezTo>
                  <a:cubicBezTo>
                    <a:pt x="37" y="71"/>
                    <a:pt x="36" y="74"/>
                    <a:pt x="34" y="77"/>
                  </a:cubicBezTo>
                  <a:cubicBezTo>
                    <a:pt x="32" y="78"/>
                    <a:pt x="25" y="82"/>
                    <a:pt x="28" y="82"/>
                  </a:cubicBezTo>
                  <a:cubicBezTo>
                    <a:pt x="31" y="82"/>
                    <a:pt x="33" y="78"/>
                    <a:pt x="36" y="77"/>
                  </a:cubicBezTo>
                  <a:cubicBezTo>
                    <a:pt x="36" y="75"/>
                    <a:pt x="40" y="60"/>
                    <a:pt x="47" y="64"/>
                  </a:cubicBezTo>
                  <a:cubicBezTo>
                    <a:pt x="53" y="67"/>
                    <a:pt x="19" y="101"/>
                    <a:pt x="36" y="82"/>
                  </a:cubicBezTo>
                  <a:cubicBezTo>
                    <a:pt x="40" y="86"/>
                    <a:pt x="45" y="93"/>
                    <a:pt x="34" y="93"/>
                  </a:cubicBezTo>
                </a:path>
              </a:pathLst>
            </a:custGeom>
            <a:noFill/>
            <a:ln w="9525">
              <a:solidFill>
                <a:schemeClr val="tx1"/>
              </a:solidFill>
              <a:round/>
              <a:headEnd/>
              <a:tailEnd/>
            </a:ln>
          </p:spPr>
          <p:txBody>
            <a:bodyPr wrap="none" anchor="ctr">
              <a:prstTxWarp prst="textNoShape">
                <a:avLst/>
              </a:prstTxWarp>
            </a:bodyPr>
            <a:lstStyle/>
            <a:p>
              <a:pPr defTabSz="685256"/>
              <a:endParaRPr lang="en-US" sz="1400">
                <a:solidFill>
                  <a:prstClr val="black"/>
                </a:solidFill>
                <a:latin typeface="Arial" panose="020B0604020202020204" pitchFamily="34" charset="0"/>
                <a:cs typeface="Arial" panose="020B0604020202020204" pitchFamily="34" charset="0"/>
              </a:endParaRPr>
            </a:p>
          </p:txBody>
        </p:sp>
        <p:sp>
          <p:nvSpPr>
            <p:cNvPr id="50" name="Line 72"/>
            <p:cNvSpPr>
              <a:spLocks noChangeShapeType="1"/>
            </p:cNvSpPr>
            <p:nvPr/>
          </p:nvSpPr>
          <p:spPr bwMode="auto">
            <a:xfrm>
              <a:off x="708775" y="1813937"/>
              <a:ext cx="262356" cy="355593"/>
            </a:xfrm>
            <a:prstGeom prst="line">
              <a:avLst/>
            </a:prstGeom>
            <a:noFill/>
            <a:ln w="9525">
              <a:solidFill>
                <a:schemeClr val="tx1"/>
              </a:solidFill>
              <a:round/>
              <a:headEnd/>
              <a:tailEnd/>
            </a:ln>
          </p:spPr>
          <p:txBody>
            <a:bodyPr wrap="none" anchor="ctr">
              <a:prstTxWarp prst="textNoShape">
                <a:avLst/>
              </a:prstTxWarp>
            </a:bodyPr>
            <a:lstStyle/>
            <a:p>
              <a:pPr defTabSz="685256"/>
              <a:endParaRPr lang="en-US" sz="1400">
                <a:solidFill>
                  <a:prstClr val="black"/>
                </a:solidFill>
                <a:latin typeface="Arial" panose="020B0604020202020204" pitchFamily="34" charset="0"/>
                <a:cs typeface="Arial" panose="020B0604020202020204" pitchFamily="34" charset="0"/>
              </a:endParaRPr>
            </a:p>
          </p:txBody>
        </p:sp>
        <p:sp>
          <p:nvSpPr>
            <p:cNvPr id="52" name="Oval 51"/>
            <p:cNvSpPr>
              <a:spLocks/>
            </p:cNvSpPr>
            <p:nvPr/>
          </p:nvSpPr>
          <p:spPr>
            <a:xfrm>
              <a:off x="651654" y="1760746"/>
              <a:ext cx="86227" cy="8622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a:off x="1174109" y="2117899"/>
              <a:ext cx="2277332" cy="8467"/>
            </a:xfrm>
            <a:prstGeom prst="straightConnector1">
              <a:avLst/>
            </a:prstGeom>
            <a:ln w="31750">
              <a:solidFill>
                <a:schemeClr val="tx1"/>
              </a:solidFill>
              <a:tailEnd type="arrow"/>
            </a:ln>
            <a:effectLst>
              <a:outerShdw blurRad="85725" dist="58039" dir="5400000" sx="115000" sy="115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1694644" y="5733710"/>
            <a:ext cx="8973357" cy="315469"/>
          </a:xfrm>
          <a:prstGeom prst="rect">
            <a:avLst/>
          </a:prstGeom>
        </p:spPr>
        <p:txBody>
          <a:bodyPr wrap="square" lIns="68535" tIns="34289" rIns="68535" bIns="34289">
            <a:spAutoFit/>
          </a:bodyPr>
          <a:lstStyle/>
          <a:p>
            <a:pPr marL="256982" indent="-256982" defTabSz="685256">
              <a:buFont typeface="Symbol" charset="2"/>
              <a:buChar char=""/>
            </a:pPr>
            <a:r>
              <a:rPr lang="en-US" sz="1600" dirty="0">
                <a:solidFill>
                  <a:prstClr val="black"/>
                </a:solidFill>
                <a:latin typeface="Arial" panose="020B0604020202020204" pitchFamily="34" charset="0"/>
                <a:ea typeface="Calibri" charset="0"/>
                <a:cs typeface="Arial" panose="020B0604020202020204" pitchFamily="34" charset="0"/>
              </a:rPr>
              <a:t>Directly compare the </a:t>
            </a:r>
            <a:r>
              <a:rPr lang="en-US" sz="1600" b="1" dirty="0">
                <a:solidFill>
                  <a:prstClr val="black"/>
                </a:solidFill>
                <a:latin typeface="Arial" panose="020B0604020202020204" pitchFamily="34" charset="0"/>
                <a:ea typeface="Calibri" charset="0"/>
                <a:cs typeface="Arial" panose="020B0604020202020204" pitchFamily="34" charset="0"/>
              </a:rPr>
              <a:t>metastatic sample </a:t>
            </a:r>
            <a:r>
              <a:rPr lang="en-US" sz="1600" dirty="0">
                <a:solidFill>
                  <a:prstClr val="black"/>
                </a:solidFill>
                <a:latin typeface="Arial" panose="020B0604020202020204" pitchFamily="34" charset="0"/>
                <a:ea typeface="Calibri" charset="0"/>
                <a:cs typeface="Arial" panose="020B0604020202020204" pitchFamily="34" charset="0"/>
              </a:rPr>
              <a:t>to it’s </a:t>
            </a:r>
            <a:r>
              <a:rPr lang="en-US" sz="1600" b="1" dirty="0">
                <a:solidFill>
                  <a:prstClr val="black"/>
                </a:solidFill>
                <a:latin typeface="Arial" panose="020B0604020202020204" pitchFamily="34" charset="0"/>
                <a:ea typeface="Calibri" charset="0"/>
                <a:cs typeface="Arial" panose="020B0604020202020204" pitchFamily="34" charset="0"/>
              </a:rPr>
              <a:t>matched-primary from the same individual</a:t>
            </a:r>
            <a:endParaRPr lang="en-US" sz="1600" dirty="0">
              <a:solidFill>
                <a:prstClr val="black"/>
              </a:solidFill>
              <a:latin typeface="Arial" panose="020B0604020202020204" pitchFamily="34" charset="0"/>
              <a:ea typeface="Calibri" charset="0"/>
              <a:cs typeface="Arial" panose="020B0604020202020204" pitchFamily="34" charset="0"/>
            </a:endParaRPr>
          </a:p>
        </p:txBody>
      </p:sp>
      <p:grpSp>
        <p:nvGrpSpPr>
          <p:cNvPr id="55" name="Group 54"/>
          <p:cNvGrpSpPr/>
          <p:nvPr/>
        </p:nvGrpSpPr>
        <p:grpSpPr>
          <a:xfrm>
            <a:off x="4024457" y="3512949"/>
            <a:ext cx="4710307" cy="1260201"/>
            <a:chOff x="6341830" y="1922662"/>
            <a:chExt cx="6280409" cy="869664"/>
          </a:xfrm>
        </p:grpSpPr>
        <p:sp>
          <p:nvSpPr>
            <p:cNvPr id="56" name="Rectangle 55"/>
            <p:cNvSpPr/>
            <p:nvPr/>
          </p:nvSpPr>
          <p:spPr>
            <a:xfrm>
              <a:off x="6341830" y="1922662"/>
              <a:ext cx="5382195" cy="8696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256"/>
              <a:endParaRPr lang="en-US" sz="1500">
                <a:solidFill>
                  <a:prstClr val="white"/>
                </a:solidFill>
                <a:latin typeface="Arial" panose="020B0604020202020204" pitchFamily="34" charset="0"/>
                <a:cs typeface="Arial" panose="020B0604020202020204" pitchFamily="34" charset="0"/>
              </a:endParaRPr>
            </a:p>
          </p:txBody>
        </p:sp>
        <p:sp>
          <p:nvSpPr>
            <p:cNvPr id="57" name="Isosceles Triangle 46"/>
            <p:cNvSpPr/>
            <p:nvPr/>
          </p:nvSpPr>
          <p:spPr>
            <a:xfrm flipH="1" flipV="1">
              <a:off x="6458038" y="2016968"/>
              <a:ext cx="1016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58" name="TextBox 57"/>
            <p:cNvSpPr txBox="1"/>
            <p:nvPr/>
          </p:nvSpPr>
          <p:spPr>
            <a:xfrm>
              <a:off x="6706594" y="1986325"/>
              <a:ext cx="5744457" cy="223016"/>
            </a:xfrm>
            <a:prstGeom prst="rect">
              <a:avLst/>
            </a:prstGeom>
            <a:noFill/>
          </p:spPr>
          <p:txBody>
            <a:bodyPr wrap="square" rtlCol="0">
              <a:spAutoFit/>
            </a:bodyPr>
            <a:lstStyle/>
            <a:p>
              <a:pPr defTabSz="685256"/>
              <a:r>
                <a:rPr lang="en-US" sz="1500" b="1" dirty="0">
                  <a:solidFill>
                    <a:prstClr val="black"/>
                  </a:solidFill>
                  <a:latin typeface="Arial" panose="020B0604020202020204" pitchFamily="34" charset="0"/>
                  <a:cs typeface="Arial" panose="020B0604020202020204" pitchFamily="34" charset="0"/>
                </a:rPr>
                <a:t>Acquired</a:t>
              </a:r>
              <a:r>
                <a:rPr lang="en-US" sz="1500" dirty="0">
                  <a:solidFill>
                    <a:prstClr val="black"/>
                  </a:solidFill>
                  <a:latin typeface="Arial" panose="020B0604020202020204" pitchFamily="34" charset="0"/>
                  <a:cs typeface="Arial" panose="020B0604020202020204" pitchFamily="34" charset="0"/>
                </a:rPr>
                <a:t> (not observed in primary tumor)</a:t>
              </a:r>
            </a:p>
          </p:txBody>
        </p:sp>
        <p:sp>
          <p:nvSpPr>
            <p:cNvPr id="59" name="TextBox 58"/>
            <p:cNvSpPr txBox="1"/>
            <p:nvPr/>
          </p:nvSpPr>
          <p:spPr>
            <a:xfrm>
              <a:off x="6707021" y="2225241"/>
              <a:ext cx="5776621" cy="223016"/>
            </a:xfrm>
            <a:prstGeom prst="rect">
              <a:avLst/>
            </a:prstGeom>
            <a:noFill/>
          </p:spPr>
          <p:txBody>
            <a:bodyPr wrap="square" rtlCol="0">
              <a:spAutoFit/>
            </a:bodyPr>
            <a:lstStyle/>
            <a:p>
              <a:pPr defTabSz="685256"/>
              <a:r>
                <a:rPr lang="en-US" sz="1500" b="1" dirty="0">
                  <a:solidFill>
                    <a:prstClr val="black"/>
                  </a:solidFill>
                  <a:latin typeface="Arial" panose="020B0604020202020204" pitchFamily="34" charset="0"/>
                  <a:cs typeface="Arial" panose="020B0604020202020204" pitchFamily="34" charset="0"/>
                </a:rPr>
                <a:t>Shared </a:t>
              </a:r>
              <a:r>
                <a:rPr lang="en-US" sz="1500" dirty="0">
                  <a:solidFill>
                    <a:prstClr val="black"/>
                  </a:solidFill>
                  <a:latin typeface="Arial" panose="020B0604020202020204" pitchFamily="34" charset="0"/>
                  <a:cs typeface="Arial" panose="020B0604020202020204" pitchFamily="34" charset="0"/>
                </a:rPr>
                <a:t>(also observed in primary tumor)</a:t>
              </a:r>
            </a:p>
          </p:txBody>
        </p:sp>
        <p:sp>
          <p:nvSpPr>
            <p:cNvPr id="65" name="TextBox 64"/>
            <p:cNvSpPr txBox="1"/>
            <p:nvPr/>
          </p:nvSpPr>
          <p:spPr>
            <a:xfrm>
              <a:off x="6686717" y="2457849"/>
              <a:ext cx="5935522" cy="223016"/>
            </a:xfrm>
            <a:prstGeom prst="rect">
              <a:avLst/>
            </a:prstGeom>
            <a:noFill/>
          </p:spPr>
          <p:txBody>
            <a:bodyPr wrap="square" rtlCol="0">
              <a:spAutoFit/>
            </a:bodyPr>
            <a:lstStyle/>
            <a:p>
              <a:pPr defTabSz="685256"/>
              <a:r>
                <a:rPr lang="en-US" sz="1500" b="1" dirty="0">
                  <a:solidFill>
                    <a:prstClr val="black"/>
                  </a:solidFill>
                  <a:latin typeface="Arial" panose="020B0604020202020204" pitchFamily="34" charset="0"/>
                  <a:cs typeface="Arial" panose="020B0604020202020204" pitchFamily="34" charset="0"/>
                </a:rPr>
                <a:t>Unknown</a:t>
              </a:r>
              <a:r>
                <a:rPr lang="en-US" sz="1500" dirty="0">
                  <a:solidFill>
                    <a:prstClr val="black"/>
                  </a:solidFill>
                  <a:latin typeface="Arial" panose="020B0604020202020204" pitchFamily="34" charset="0"/>
                  <a:cs typeface="Arial" panose="020B0604020202020204" pitchFamily="34" charset="0"/>
                </a:rPr>
                <a:t> (primary tumor status unknown)</a:t>
              </a:r>
            </a:p>
          </p:txBody>
        </p:sp>
        <p:sp>
          <p:nvSpPr>
            <p:cNvPr id="66" name="Isosceles Triangle 23"/>
            <p:cNvSpPr/>
            <p:nvPr/>
          </p:nvSpPr>
          <p:spPr>
            <a:xfrm flipH="1" flipV="1">
              <a:off x="6458041" y="2237097"/>
              <a:ext cx="101600" cy="190500"/>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67" name="Isosceles Triangle 24"/>
            <p:cNvSpPr/>
            <p:nvPr/>
          </p:nvSpPr>
          <p:spPr>
            <a:xfrm flipH="1" flipV="1">
              <a:off x="6458038" y="2457051"/>
              <a:ext cx="1016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grpSp>
      <p:sp>
        <p:nvSpPr>
          <p:cNvPr id="68" name="Isosceles Triangle 46"/>
          <p:cNvSpPr/>
          <p:nvPr/>
        </p:nvSpPr>
        <p:spPr>
          <a:xfrm flipH="1" flipV="1">
            <a:off x="7438255" y="2531171"/>
            <a:ext cx="76200" cy="276047"/>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lIns="68535" tIns="34289" rIns="68535" bIns="34289"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69" name="Isosceles Triangle 23"/>
          <p:cNvSpPr/>
          <p:nvPr/>
        </p:nvSpPr>
        <p:spPr>
          <a:xfrm flipH="1" flipV="1">
            <a:off x="4559757" y="2544683"/>
            <a:ext cx="76200" cy="276047"/>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lIns="68535" tIns="34289" rIns="68535" bIns="34289"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70" name="Isosceles Triangle 23"/>
          <p:cNvSpPr/>
          <p:nvPr/>
        </p:nvSpPr>
        <p:spPr>
          <a:xfrm flipH="1" flipV="1">
            <a:off x="7535948" y="2593486"/>
            <a:ext cx="76200" cy="276047"/>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lIns="68535" tIns="34289" rIns="68535" bIns="34289"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71" name="Isosceles Triangle 24"/>
          <p:cNvSpPr/>
          <p:nvPr/>
        </p:nvSpPr>
        <p:spPr>
          <a:xfrm flipH="1" flipV="1">
            <a:off x="7647985" y="2716004"/>
            <a:ext cx="76200" cy="276047"/>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lIns="68535" tIns="34289" rIns="68535" bIns="34289" rtlCol="0" anchor="ctr"/>
          <a:lstStyle/>
          <a:p>
            <a:pPr algn="ctr" defTabSz="685256"/>
            <a:endParaRPr lang="en-US" sz="140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3773926" y="3164049"/>
            <a:ext cx="5083673" cy="284691"/>
          </a:xfrm>
          <a:prstGeom prst="rect">
            <a:avLst/>
          </a:prstGeom>
        </p:spPr>
        <p:txBody>
          <a:bodyPr wrap="none" lIns="68535" tIns="34289" rIns="68535" bIns="34289">
            <a:spAutoFit/>
          </a:bodyPr>
          <a:lstStyle/>
          <a:p>
            <a:pPr marL="171322" indent="-171322" defTabSz="685256">
              <a:defRPr/>
            </a:pPr>
            <a:r>
              <a:rPr lang="en-US" sz="1400" u="sng" dirty="0">
                <a:solidFill>
                  <a:prstClr val="black"/>
                </a:solidFill>
                <a:latin typeface="Arial" panose="020B0604020202020204" pitchFamily="34" charset="0"/>
                <a:cs typeface="Arial" panose="020B0604020202020204" pitchFamily="34" charset="0"/>
              </a:rPr>
              <a:t>3 Evolutionary-based annotations of Metastatic setting Events:</a:t>
            </a:r>
          </a:p>
        </p:txBody>
      </p:sp>
      <p:sp>
        <p:nvSpPr>
          <p:cNvPr id="8" name="Rectangle 7"/>
          <p:cNvSpPr/>
          <p:nvPr/>
        </p:nvSpPr>
        <p:spPr>
          <a:xfrm>
            <a:off x="4398587" y="1816437"/>
            <a:ext cx="755565" cy="284691"/>
          </a:xfrm>
          <a:prstGeom prst="rect">
            <a:avLst/>
          </a:prstGeom>
        </p:spPr>
        <p:txBody>
          <a:bodyPr wrap="none" lIns="68535" tIns="34289" rIns="68535" bIns="34289">
            <a:spAutoFit/>
          </a:bodyPr>
          <a:lstStyle/>
          <a:p>
            <a:pPr defTabSz="685256"/>
            <a:r>
              <a:rPr lang="en-US" sz="1400">
                <a:solidFill>
                  <a:prstClr val="black"/>
                </a:solidFill>
                <a:latin typeface="Arial" panose="020B0604020202020204" pitchFamily="34" charset="0"/>
                <a:cs typeface="Arial" panose="020B0604020202020204" pitchFamily="34" charset="0"/>
              </a:rPr>
              <a:t>Primary</a:t>
            </a:r>
          </a:p>
        </p:txBody>
      </p:sp>
      <p:sp>
        <p:nvSpPr>
          <p:cNvPr id="9" name="Rectangle 8"/>
          <p:cNvSpPr/>
          <p:nvPr/>
        </p:nvSpPr>
        <p:spPr>
          <a:xfrm>
            <a:off x="6877807" y="1815196"/>
            <a:ext cx="954338" cy="284691"/>
          </a:xfrm>
          <a:prstGeom prst="rect">
            <a:avLst/>
          </a:prstGeom>
        </p:spPr>
        <p:txBody>
          <a:bodyPr wrap="none" lIns="68535" tIns="34289" rIns="68535" bIns="34289">
            <a:spAutoFit/>
          </a:bodyPr>
          <a:lstStyle/>
          <a:p>
            <a:pPr marL="171322" indent="-171322" defTabSz="685256">
              <a:defRPr/>
            </a:pPr>
            <a:r>
              <a:rPr lang="en-US" sz="1400">
                <a:solidFill>
                  <a:prstClr val="black"/>
                </a:solidFill>
                <a:latin typeface="Arial" panose="020B0604020202020204" pitchFamily="34" charset="0"/>
                <a:cs typeface="Arial" panose="020B0604020202020204" pitchFamily="34" charset="0"/>
              </a:rPr>
              <a:t>Metastatic</a:t>
            </a:r>
            <a:endParaRPr lang="en-US" sz="1400"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221884" y="6478077"/>
            <a:ext cx="415437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Cohen et al, SABCS 2016, S1-01</a:t>
            </a:r>
          </a:p>
        </p:txBody>
      </p:sp>
    </p:spTree>
    <p:extLst>
      <p:ext uri="{BB962C8B-B14F-4D97-AF65-F5344CB8AC3E}">
        <p14:creationId xmlns:p14="http://schemas.microsoft.com/office/powerpoint/2010/main" xmlns="" val="1613705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992180" y="991315"/>
            <a:ext cx="3064397" cy="2057772"/>
          </a:xfrm>
          <a:prstGeom prst="rect">
            <a:avLst/>
          </a:prstGeom>
        </p:spPr>
      </p:pic>
      <p:pic>
        <p:nvPicPr>
          <p:cNvPr id="6" name="Picture 5"/>
          <p:cNvPicPr>
            <a:picLocks noChangeAspect="1"/>
          </p:cNvPicPr>
          <p:nvPr/>
        </p:nvPicPr>
        <p:blipFill>
          <a:blip r:embed="rId4"/>
          <a:stretch>
            <a:fillRect/>
          </a:stretch>
        </p:blipFill>
        <p:spPr>
          <a:xfrm>
            <a:off x="4141541" y="4891871"/>
            <a:ext cx="5995586" cy="440424"/>
          </a:xfrm>
          <a:prstGeom prst="rect">
            <a:avLst/>
          </a:prstGeom>
        </p:spPr>
      </p:pic>
      <p:sp>
        <p:nvSpPr>
          <p:cNvPr id="19" name="Isosceles Triangle 46"/>
          <p:cNvSpPr/>
          <p:nvPr/>
        </p:nvSpPr>
        <p:spPr>
          <a:xfrm flipH="1" flipV="1">
            <a:off x="7915015" y="4317251"/>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22" name="Isosceles Triangle 46"/>
          <p:cNvSpPr/>
          <p:nvPr/>
        </p:nvSpPr>
        <p:spPr>
          <a:xfrm flipH="1" flipV="1">
            <a:off x="7915015" y="4126751"/>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37" name="Isosceles Triangle 46"/>
          <p:cNvSpPr/>
          <p:nvPr/>
        </p:nvSpPr>
        <p:spPr>
          <a:xfrm flipH="1" flipV="1">
            <a:off x="9459199" y="2637163"/>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38" name="Isosceles Triangle 46"/>
          <p:cNvSpPr/>
          <p:nvPr/>
        </p:nvSpPr>
        <p:spPr>
          <a:xfrm flipH="1" flipV="1">
            <a:off x="9459199" y="2440047"/>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0" name="Isosceles Triangle 46"/>
          <p:cNvSpPr/>
          <p:nvPr/>
        </p:nvSpPr>
        <p:spPr>
          <a:xfrm flipH="1" flipV="1">
            <a:off x="9459199" y="2249546"/>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7" name="Isosceles Triangle 46"/>
          <p:cNvSpPr/>
          <p:nvPr/>
        </p:nvSpPr>
        <p:spPr>
          <a:xfrm flipH="1" flipV="1">
            <a:off x="9558647" y="3571298"/>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8" name="Isosceles Triangle 46"/>
          <p:cNvSpPr/>
          <p:nvPr/>
        </p:nvSpPr>
        <p:spPr>
          <a:xfrm flipH="1" flipV="1">
            <a:off x="9558647" y="3374183"/>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9" name="Isosceles Triangle 46"/>
          <p:cNvSpPr/>
          <p:nvPr/>
        </p:nvSpPr>
        <p:spPr>
          <a:xfrm flipH="1" flipV="1">
            <a:off x="9558647" y="3183415"/>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2" name="Title 1"/>
          <p:cNvSpPr>
            <a:spLocks noGrp="1"/>
          </p:cNvSpPr>
          <p:nvPr>
            <p:ph type="title"/>
          </p:nvPr>
        </p:nvSpPr>
        <p:spPr>
          <a:xfrm>
            <a:off x="2213276" y="157732"/>
            <a:ext cx="7925608" cy="875096"/>
          </a:xfrm>
        </p:spPr>
        <p:txBody>
          <a:bodyPr>
            <a:noAutofit/>
          </a:bodyPr>
          <a:lstStyle/>
          <a:p>
            <a:r>
              <a:rPr lang="en-US" sz="3200" dirty="0">
                <a:effectLst>
                  <a:outerShdw blurRad="50800" dist="38100" dir="2700000" algn="tl" rotWithShape="0">
                    <a:prstClr val="black">
                      <a:alpha val="40000"/>
                    </a:prstClr>
                  </a:outerShdw>
                </a:effectLst>
                <a:latin typeface="Baskerville" charset="0"/>
                <a:ea typeface="Baskerville" charset="0"/>
                <a:cs typeface="Baskerville" charset="0"/>
              </a:rPr>
              <a:t>Acquired ESR1 Mutations* in ER+ MBC</a:t>
            </a:r>
          </a:p>
        </p:txBody>
      </p:sp>
      <p:sp>
        <p:nvSpPr>
          <p:cNvPr id="59" name="Rectangle 58"/>
          <p:cNvSpPr/>
          <p:nvPr/>
        </p:nvSpPr>
        <p:spPr>
          <a:xfrm>
            <a:off x="5344405" y="1078523"/>
            <a:ext cx="3163074" cy="1631216"/>
          </a:xfrm>
          <a:prstGeom prst="rect">
            <a:avLst/>
          </a:prstGeom>
          <a:ln w="38100">
            <a:solidFill>
              <a:srgbClr val="FF0000"/>
            </a:solidFill>
          </a:ln>
        </p:spPr>
        <p:txBody>
          <a:bodyPr wrap="square">
            <a:spAutoFit/>
          </a:bodyPr>
          <a:lstStyle/>
          <a:p>
            <a:r>
              <a:rPr lang="en-US" sz="2000" b="1" u="sng" dirty="0">
                <a:latin typeface="Baskerville" charset="0"/>
                <a:ea typeface="Baskerville" charset="0"/>
                <a:cs typeface="Baskerville" charset="0"/>
              </a:rPr>
              <a:t>ESR1 mutations in 23%</a:t>
            </a:r>
            <a:endParaRPr lang="en-US" sz="2000" dirty="0">
              <a:latin typeface="Baskerville" charset="0"/>
              <a:ea typeface="Baskerville" charset="0"/>
              <a:cs typeface="Baskerville" charset="0"/>
            </a:endParaRPr>
          </a:p>
          <a:p>
            <a:r>
              <a:rPr lang="en-US" sz="2000" dirty="0">
                <a:latin typeface="Baskerville" charset="0"/>
                <a:ea typeface="Baskerville" charset="0"/>
                <a:cs typeface="Baskerville" charset="0"/>
              </a:rPr>
              <a:t>93% of ESR1 mutations (14/15) in metastatic samples with matched primaries were acquired.</a:t>
            </a:r>
          </a:p>
        </p:txBody>
      </p:sp>
      <p:grpSp>
        <p:nvGrpSpPr>
          <p:cNvPr id="7" name="Group 6"/>
          <p:cNvGrpSpPr/>
          <p:nvPr/>
        </p:nvGrpSpPr>
        <p:grpSpPr>
          <a:xfrm>
            <a:off x="3644203" y="3174537"/>
            <a:ext cx="4101148" cy="1132781"/>
            <a:chOff x="6341830" y="1607489"/>
            <a:chExt cx="4285966" cy="1132781"/>
          </a:xfrm>
        </p:grpSpPr>
        <p:sp>
          <p:nvSpPr>
            <p:cNvPr id="68" name="Rectangle 67"/>
            <p:cNvSpPr/>
            <p:nvPr/>
          </p:nvSpPr>
          <p:spPr>
            <a:xfrm>
              <a:off x="6341830" y="1607489"/>
              <a:ext cx="3811163" cy="8696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a:cs typeface="Comic Sans MS"/>
              </a:endParaRPr>
            </a:p>
          </p:txBody>
        </p:sp>
        <p:sp>
          <p:nvSpPr>
            <p:cNvPr id="69" name="Isosceles Triangle 46"/>
            <p:cNvSpPr/>
            <p:nvPr/>
          </p:nvSpPr>
          <p:spPr>
            <a:xfrm flipH="1" flipV="1">
              <a:off x="6458038" y="2042321"/>
              <a:ext cx="1016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70" name="TextBox 69"/>
            <p:cNvSpPr txBox="1"/>
            <p:nvPr/>
          </p:nvSpPr>
          <p:spPr>
            <a:xfrm>
              <a:off x="6559638" y="1960969"/>
              <a:ext cx="3911079" cy="307777"/>
            </a:xfrm>
            <a:prstGeom prst="rect">
              <a:avLst/>
            </a:prstGeom>
            <a:noFill/>
          </p:spPr>
          <p:txBody>
            <a:bodyPr wrap="square" rtlCol="0">
              <a:spAutoFit/>
            </a:bodyPr>
            <a:lstStyle/>
            <a:p>
              <a:r>
                <a:rPr lang="en-US" sz="1400" b="1" dirty="0">
                  <a:latin typeface="Baskerville" charset="0"/>
                  <a:ea typeface="Baskerville" charset="0"/>
                  <a:cs typeface="Baskerville" charset="0"/>
                </a:rPr>
                <a:t>Acquired</a:t>
              </a:r>
              <a:r>
                <a:rPr lang="en-US" sz="1400" dirty="0">
                  <a:latin typeface="Baskerville" charset="0"/>
                  <a:ea typeface="Baskerville" charset="0"/>
                  <a:cs typeface="Baskerville" charset="0"/>
                </a:rPr>
                <a:t> (not observed in primary tumor)</a:t>
              </a:r>
            </a:p>
          </p:txBody>
        </p:sp>
        <p:sp>
          <p:nvSpPr>
            <p:cNvPr id="71" name="TextBox 70"/>
            <p:cNvSpPr txBox="1"/>
            <p:nvPr/>
          </p:nvSpPr>
          <p:spPr>
            <a:xfrm>
              <a:off x="6544893" y="2199887"/>
              <a:ext cx="3932977" cy="307777"/>
            </a:xfrm>
            <a:prstGeom prst="rect">
              <a:avLst/>
            </a:prstGeom>
            <a:noFill/>
          </p:spPr>
          <p:txBody>
            <a:bodyPr wrap="square" rtlCol="0">
              <a:spAutoFit/>
            </a:bodyPr>
            <a:lstStyle/>
            <a:p>
              <a:r>
                <a:rPr lang="en-US" sz="1400" b="1" dirty="0">
                  <a:latin typeface="Baskerville" charset="0"/>
                  <a:ea typeface="Baskerville" charset="0"/>
                  <a:cs typeface="Baskerville" charset="0"/>
                </a:rPr>
                <a:t>Shared </a:t>
              </a:r>
              <a:r>
                <a:rPr lang="en-US" sz="1400" dirty="0">
                  <a:latin typeface="Baskerville" charset="0"/>
                  <a:ea typeface="Baskerville" charset="0"/>
                  <a:cs typeface="Baskerville" charset="0"/>
                </a:rPr>
                <a:t>(also observed in primary tumor)</a:t>
              </a:r>
            </a:p>
          </p:txBody>
        </p:sp>
        <p:sp>
          <p:nvSpPr>
            <p:cNvPr id="72" name="TextBox 71"/>
            <p:cNvSpPr txBox="1"/>
            <p:nvPr/>
          </p:nvSpPr>
          <p:spPr>
            <a:xfrm>
              <a:off x="6539759" y="2432493"/>
              <a:ext cx="4088037" cy="307777"/>
            </a:xfrm>
            <a:prstGeom prst="rect">
              <a:avLst/>
            </a:prstGeom>
            <a:noFill/>
          </p:spPr>
          <p:txBody>
            <a:bodyPr wrap="square" rtlCol="0">
              <a:spAutoFit/>
            </a:bodyPr>
            <a:lstStyle/>
            <a:p>
              <a:r>
                <a:rPr lang="en-US" sz="1400" b="1" dirty="0">
                  <a:latin typeface="Baskerville" charset="0"/>
                  <a:ea typeface="Baskerville" charset="0"/>
                  <a:cs typeface="Baskerville" charset="0"/>
                </a:rPr>
                <a:t>Unknown</a:t>
              </a:r>
              <a:r>
                <a:rPr lang="en-US" sz="1400" dirty="0">
                  <a:latin typeface="Baskerville" charset="0"/>
                  <a:ea typeface="Baskerville" charset="0"/>
                  <a:cs typeface="Baskerville" charset="0"/>
                </a:rPr>
                <a:t> (primary tumor status unknown)</a:t>
              </a:r>
            </a:p>
          </p:txBody>
        </p:sp>
        <p:sp>
          <p:nvSpPr>
            <p:cNvPr id="73" name="Isosceles Triangle 23"/>
            <p:cNvSpPr/>
            <p:nvPr/>
          </p:nvSpPr>
          <p:spPr>
            <a:xfrm flipH="1" flipV="1">
              <a:off x="6458041" y="2262453"/>
              <a:ext cx="101600" cy="190500"/>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74" name="Isosceles Triangle 24"/>
            <p:cNvSpPr/>
            <p:nvPr/>
          </p:nvSpPr>
          <p:spPr>
            <a:xfrm flipH="1" flipV="1">
              <a:off x="6458038" y="2482407"/>
              <a:ext cx="1016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grpSp>
      <p:sp>
        <p:nvSpPr>
          <p:cNvPr id="75" name="Left Bracket 74"/>
          <p:cNvSpPr/>
          <p:nvPr/>
        </p:nvSpPr>
        <p:spPr>
          <a:xfrm rot="5400000" flipH="1">
            <a:off x="8361980" y="4193021"/>
            <a:ext cx="200095" cy="2341988"/>
          </a:xfrm>
          <a:prstGeom prst="leftBracket">
            <a:avLst>
              <a:gd name="adj" fmla="val 0"/>
            </a:avLst>
          </a:prstGeom>
          <a:ln>
            <a:solidFill>
              <a:schemeClr val="accent4"/>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omic Sans MS"/>
              <a:cs typeface="Comic Sans MS"/>
            </a:endParaRPr>
          </a:p>
        </p:txBody>
      </p:sp>
      <p:sp>
        <p:nvSpPr>
          <p:cNvPr id="76" name="TextBox 75"/>
          <p:cNvSpPr txBox="1"/>
          <p:nvPr/>
        </p:nvSpPr>
        <p:spPr>
          <a:xfrm>
            <a:off x="7465684" y="5464072"/>
            <a:ext cx="1994337" cy="646331"/>
          </a:xfrm>
          <a:prstGeom prst="rect">
            <a:avLst/>
          </a:prstGeom>
          <a:noFill/>
        </p:spPr>
        <p:txBody>
          <a:bodyPr wrap="square" rtlCol="0">
            <a:spAutoFit/>
          </a:bodyPr>
          <a:lstStyle/>
          <a:p>
            <a:pPr algn="ctr"/>
            <a:r>
              <a:rPr lang="en-US" dirty="0">
                <a:latin typeface="Baskerville" charset="0"/>
                <a:ea typeface="Baskerville" charset="0"/>
                <a:cs typeface="Baskerville" charset="0"/>
              </a:rPr>
              <a:t>Hormone-binding Domain</a:t>
            </a:r>
          </a:p>
        </p:txBody>
      </p:sp>
      <p:sp>
        <p:nvSpPr>
          <p:cNvPr id="10" name="Rectangle 9"/>
          <p:cNvSpPr/>
          <p:nvPr/>
        </p:nvSpPr>
        <p:spPr>
          <a:xfrm>
            <a:off x="3238120" y="935266"/>
            <a:ext cx="903435" cy="400110"/>
          </a:xfrm>
          <a:prstGeom prst="rect">
            <a:avLst/>
          </a:prstGeom>
          <a:ln w="25400">
            <a:noFill/>
          </a:ln>
          <a:effectLst>
            <a:outerShdw blurRad="50800" dist="38100" dir="5400000" algn="t" rotWithShape="0">
              <a:prstClr val="black">
                <a:alpha val="40000"/>
              </a:prstClr>
            </a:outerShdw>
          </a:effectLst>
        </p:spPr>
        <p:txBody>
          <a:bodyPr wrap="square">
            <a:spAutoFit/>
          </a:bodyPr>
          <a:lstStyle/>
          <a:p>
            <a:pPr algn="ctr"/>
            <a:r>
              <a:rPr lang="en-US" sz="2000" dirty="0">
                <a:latin typeface="Baskerville" charset="0"/>
                <a:ea typeface="Baskerville" charset="0"/>
                <a:cs typeface="Baskerville" charset="0"/>
              </a:rPr>
              <a:t>ESR1 </a:t>
            </a:r>
          </a:p>
        </p:txBody>
      </p:sp>
      <p:sp>
        <p:nvSpPr>
          <p:cNvPr id="55" name="Isosceles Triangle 23"/>
          <p:cNvSpPr/>
          <p:nvPr/>
        </p:nvSpPr>
        <p:spPr>
          <a:xfrm flipH="1" flipV="1">
            <a:off x="7915015" y="3786495"/>
            <a:ext cx="76200" cy="190500"/>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7" name="Isosceles Triangle 46"/>
          <p:cNvSpPr/>
          <p:nvPr/>
        </p:nvSpPr>
        <p:spPr>
          <a:xfrm flipH="1" flipV="1">
            <a:off x="9459199" y="2072823"/>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8" name="Isosceles Triangle 46"/>
          <p:cNvSpPr/>
          <p:nvPr/>
        </p:nvSpPr>
        <p:spPr>
          <a:xfrm flipH="1" flipV="1">
            <a:off x="9459199" y="1882323"/>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60" name="Isosceles Triangle 46"/>
          <p:cNvSpPr/>
          <p:nvPr/>
        </p:nvSpPr>
        <p:spPr>
          <a:xfrm flipH="1" flipV="1">
            <a:off x="7919380" y="3937127"/>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61" name="Isosceles Triangle 46"/>
          <p:cNvSpPr/>
          <p:nvPr/>
        </p:nvSpPr>
        <p:spPr>
          <a:xfrm flipH="1" flipV="1">
            <a:off x="9459199" y="1698187"/>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62" name="Isosceles Triangle 46"/>
          <p:cNvSpPr/>
          <p:nvPr/>
        </p:nvSpPr>
        <p:spPr>
          <a:xfrm flipH="1" flipV="1">
            <a:off x="9459199" y="1507419"/>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15" name="Rectangle 14"/>
          <p:cNvSpPr/>
          <p:nvPr/>
        </p:nvSpPr>
        <p:spPr>
          <a:xfrm>
            <a:off x="7745352" y="3503244"/>
            <a:ext cx="662361" cy="276999"/>
          </a:xfrm>
          <a:prstGeom prst="rect">
            <a:avLst/>
          </a:prstGeom>
        </p:spPr>
        <p:txBody>
          <a:bodyPr wrap="none">
            <a:spAutoFit/>
          </a:bodyPr>
          <a:lstStyle/>
          <a:p>
            <a:r>
              <a:rPr lang="en-US" sz="1200" dirty="0">
                <a:latin typeface="Baskerville" charset="0"/>
                <a:ea typeface="Baskerville" charset="0"/>
                <a:cs typeface="Baskerville" charset="0"/>
              </a:rPr>
              <a:t>E380Q</a:t>
            </a:r>
          </a:p>
        </p:txBody>
      </p:sp>
      <p:sp>
        <p:nvSpPr>
          <p:cNvPr id="16" name="Rectangle 15"/>
          <p:cNvSpPr/>
          <p:nvPr/>
        </p:nvSpPr>
        <p:spPr>
          <a:xfrm>
            <a:off x="9242592" y="1205924"/>
            <a:ext cx="798617" cy="276999"/>
          </a:xfrm>
          <a:prstGeom prst="rect">
            <a:avLst/>
          </a:prstGeom>
          <a:ln>
            <a:solidFill>
              <a:schemeClr val="bg1">
                <a:lumMod val="50000"/>
              </a:schemeClr>
            </a:solidFill>
          </a:ln>
        </p:spPr>
        <p:txBody>
          <a:bodyPr wrap="none">
            <a:spAutoFit/>
          </a:bodyPr>
          <a:lstStyle/>
          <a:p>
            <a:r>
              <a:rPr lang="en-US" sz="1200" dirty="0">
                <a:latin typeface="Baskerville" charset="0"/>
                <a:ea typeface="Baskerville" charset="0"/>
                <a:cs typeface="Baskerville" charset="0"/>
              </a:rPr>
              <a:t>Y537N/S</a:t>
            </a:r>
          </a:p>
        </p:txBody>
      </p:sp>
      <p:sp>
        <p:nvSpPr>
          <p:cNvPr id="18" name="Rectangle 17"/>
          <p:cNvSpPr/>
          <p:nvPr/>
        </p:nvSpPr>
        <p:spPr>
          <a:xfrm>
            <a:off x="9523146" y="2891822"/>
            <a:ext cx="670376" cy="276999"/>
          </a:xfrm>
          <a:prstGeom prst="rect">
            <a:avLst/>
          </a:prstGeom>
          <a:ln>
            <a:solidFill>
              <a:schemeClr val="bg1">
                <a:lumMod val="50000"/>
              </a:schemeClr>
            </a:solidFill>
          </a:ln>
        </p:spPr>
        <p:txBody>
          <a:bodyPr wrap="none">
            <a:spAutoFit/>
          </a:bodyPr>
          <a:lstStyle/>
          <a:p>
            <a:r>
              <a:rPr lang="en-US" sz="1200" dirty="0">
                <a:latin typeface="Baskerville" charset="0"/>
                <a:ea typeface="Baskerville" charset="0"/>
                <a:cs typeface="Baskerville" charset="0"/>
              </a:rPr>
              <a:t>D538G</a:t>
            </a:r>
          </a:p>
        </p:txBody>
      </p:sp>
      <p:sp>
        <p:nvSpPr>
          <p:cNvPr id="44" name="Isosceles Triangle 46"/>
          <p:cNvSpPr/>
          <p:nvPr/>
        </p:nvSpPr>
        <p:spPr>
          <a:xfrm flipH="1" flipV="1">
            <a:off x="9461770" y="4121331"/>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5" name="Isosceles Triangle 46"/>
          <p:cNvSpPr/>
          <p:nvPr/>
        </p:nvSpPr>
        <p:spPr>
          <a:xfrm flipH="1" flipV="1">
            <a:off x="9461770" y="3937191"/>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6" name="Isosceles Triangle 46"/>
          <p:cNvSpPr/>
          <p:nvPr/>
        </p:nvSpPr>
        <p:spPr>
          <a:xfrm flipH="1" flipV="1">
            <a:off x="9461770" y="3746423"/>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0" name="Isosceles Triangle 46"/>
          <p:cNvSpPr/>
          <p:nvPr/>
        </p:nvSpPr>
        <p:spPr>
          <a:xfrm flipH="1" flipV="1">
            <a:off x="9461097" y="467551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1" name="Isosceles Triangle 46"/>
          <p:cNvSpPr/>
          <p:nvPr/>
        </p:nvSpPr>
        <p:spPr>
          <a:xfrm flipH="1" flipV="1">
            <a:off x="9461097" y="449137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2" name="Isosceles Triangle 46"/>
          <p:cNvSpPr/>
          <p:nvPr/>
        </p:nvSpPr>
        <p:spPr>
          <a:xfrm flipH="1" flipV="1">
            <a:off x="9461097" y="4300606"/>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3" name="Isosceles Triangle 46"/>
          <p:cNvSpPr/>
          <p:nvPr/>
        </p:nvSpPr>
        <p:spPr>
          <a:xfrm flipH="1" flipV="1">
            <a:off x="9459871" y="3013607"/>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4" name="Isosceles Triangle 46"/>
          <p:cNvSpPr/>
          <p:nvPr/>
        </p:nvSpPr>
        <p:spPr>
          <a:xfrm flipH="1" flipV="1">
            <a:off x="9459871" y="2829467"/>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6" name="Isosceles Triangle 46"/>
          <p:cNvSpPr/>
          <p:nvPr/>
        </p:nvSpPr>
        <p:spPr>
          <a:xfrm flipH="1" flipV="1">
            <a:off x="9459199" y="3567791"/>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7" name="Isosceles Triangle 46"/>
          <p:cNvSpPr/>
          <p:nvPr/>
        </p:nvSpPr>
        <p:spPr>
          <a:xfrm flipH="1" flipV="1">
            <a:off x="9459199" y="3383650"/>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8" name="Isosceles Triangle 46"/>
          <p:cNvSpPr/>
          <p:nvPr/>
        </p:nvSpPr>
        <p:spPr>
          <a:xfrm flipH="1" flipV="1">
            <a:off x="9459199" y="3192883"/>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9" name="Isosceles Triangle 46"/>
          <p:cNvSpPr/>
          <p:nvPr/>
        </p:nvSpPr>
        <p:spPr>
          <a:xfrm flipH="1" flipV="1">
            <a:off x="9555837" y="4119491"/>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0" name="Isosceles Triangle 46"/>
          <p:cNvSpPr/>
          <p:nvPr/>
        </p:nvSpPr>
        <p:spPr>
          <a:xfrm flipH="1" flipV="1">
            <a:off x="9555837" y="393535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1" name="Isosceles Triangle 46"/>
          <p:cNvSpPr/>
          <p:nvPr/>
        </p:nvSpPr>
        <p:spPr>
          <a:xfrm flipH="1" flipV="1">
            <a:off x="9555837" y="3744587"/>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2" name="Isosceles Triangle 46"/>
          <p:cNvSpPr/>
          <p:nvPr/>
        </p:nvSpPr>
        <p:spPr>
          <a:xfrm flipH="1" flipV="1">
            <a:off x="9555164" y="467367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3" name="Isosceles Triangle 46"/>
          <p:cNvSpPr/>
          <p:nvPr/>
        </p:nvSpPr>
        <p:spPr>
          <a:xfrm flipH="1" flipV="1">
            <a:off x="9555164" y="448953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4" name="Isosceles Triangle 46"/>
          <p:cNvSpPr/>
          <p:nvPr/>
        </p:nvSpPr>
        <p:spPr>
          <a:xfrm flipH="1" flipV="1">
            <a:off x="9555164" y="4298766"/>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5" name="Isosceles Triangle 46"/>
          <p:cNvSpPr/>
          <p:nvPr/>
        </p:nvSpPr>
        <p:spPr>
          <a:xfrm flipH="1" flipV="1">
            <a:off x="7915015" y="468297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6" name="Isosceles Triangle 46"/>
          <p:cNvSpPr/>
          <p:nvPr/>
        </p:nvSpPr>
        <p:spPr>
          <a:xfrm flipH="1" flipV="1">
            <a:off x="7915015" y="4498839"/>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7" name="Isosceles Triangle 46"/>
          <p:cNvSpPr/>
          <p:nvPr/>
        </p:nvSpPr>
        <p:spPr>
          <a:xfrm flipH="1" flipV="1">
            <a:off x="4637587" y="4697331"/>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99" name="Isosceles Triangle 46"/>
          <p:cNvSpPr/>
          <p:nvPr/>
        </p:nvSpPr>
        <p:spPr>
          <a:xfrm flipH="1" flipV="1">
            <a:off x="8736194" y="469811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3" name="Rectangle 2"/>
          <p:cNvSpPr/>
          <p:nvPr/>
        </p:nvSpPr>
        <p:spPr>
          <a:xfrm>
            <a:off x="8650230" y="4457280"/>
            <a:ext cx="644728" cy="276999"/>
          </a:xfrm>
          <a:prstGeom prst="rect">
            <a:avLst/>
          </a:prstGeom>
        </p:spPr>
        <p:txBody>
          <a:bodyPr wrap="none">
            <a:spAutoFit/>
          </a:bodyPr>
          <a:lstStyle/>
          <a:p>
            <a:r>
              <a:rPr lang="is-IS" sz="1200" dirty="0">
                <a:latin typeface="Baskerville" charset="0"/>
                <a:ea typeface="Baskerville" charset="0"/>
                <a:cs typeface="Baskerville" charset="0"/>
              </a:rPr>
              <a:t>S463P</a:t>
            </a:r>
          </a:p>
        </p:txBody>
      </p:sp>
      <p:sp>
        <p:nvSpPr>
          <p:cNvPr id="101" name="Isosceles Triangle 46"/>
          <p:cNvSpPr/>
          <p:nvPr/>
        </p:nvSpPr>
        <p:spPr>
          <a:xfrm flipH="1" flipV="1">
            <a:off x="8532912" y="468549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 name="Rectangle 7"/>
          <p:cNvSpPr/>
          <p:nvPr/>
        </p:nvSpPr>
        <p:spPr>
          <a:xfrm>
            <a:off x="8427291" y="4305248"/>
            <a:ext cx="667746" cy="276999"/>
          </a:xfrm>
          <a:prstGeom prst="rect">
            <a:avLst/>
          </a:prstGeom>
        </p:spPr>
        <p:txBody>
          <a:bodyPr wrap="none">
            <a:spAutoFit/>
          </a:bodyPr>
          <a:lstStyle/>
          <a:p>
            <a:r>
              <a:rPr lang="is-IS" sz="1200" dirty="0">
                <a:latin typeface="Baskerville" charset="0"/>
                <a:ea typeface="Baskerville" charset="0"/>
                <a:cs typeface="Baskerville" charset="0"/>
              </a:rPr>
              <a:t>G442R</a:t>
            </a:r>
          </a:p>
        </p:txBody>
      </p:sp>
      <p:sp>
        <p:nvSpPr>
          <p:cNvPr id="9" name="Rectangle 8"/>
          <p:cNvSpPr/>
          <p:nvPr/>
        </p:nvSpPr>
        <p:spPr>
          <a:xfrm>
            <a:off x="4496168" y="4442952"/>
            <a:ext cx="560445" cy="276999"/>
          </a:xfrm>
          <a:prstGeom prst="rect">
            <a:avLst/>
          </a:prstGeom>
        </p:spPr>
        <p:txBody>
          <a:bodyPr wrap="none">
            <a:spAutoFit/>
          </a:bodyPr>
          <a:lstStyle/>
          <a:p>
            <a:r>
              <a:rPr lang="uk-UA" sz="1200" dirty="0">
                <a:latin typeface="Comic Sans MS"/>
                <a:cs typeface="Comic Sans MS"/>
              </a:rPr>
              <a:t>V51A</a:t>
            </a:r>
          </a:p>
        </p:txBody>
      </p:sp>
      <p:sp>
        <p:nvSpPr>
          <p:cNvPr id="20" name="Rectangle 19"/>
          <p:cNvSpPr/>
          <p:nvPr/>
        </p:nvSpPr>
        <p:spPr>
          <a:xfrm>
            <a:off x="7958363" y="4435247"/>
            <a:ext cx="771365" cy="276999"/>
          </a:xfrm>
          <a:prstGeom prst="rect">
            <a:avLst/>
          </a:prstGeom>
        </p:spPr>
        <p:txBody>
          <a:bodyPr wrap="none">
            <a:spAutoFit/>
          </a:bodyPr>
          <a:lstStyle/>
          <a:p>
            <a:r>
              <a:rPr lang="it-IT" sz="1200" dirty="0">
                <a:latin typeface="Baskerville" charset="0"/>
                <a:ea typeface="Baskerville" charset="0"/>
                <a:cs typeface="Baskerville" charset="0"/>
              </a:rPr>
              <a:t>M421del</a:t>
            </a:r>
          </a:p>
        </p:txBody>
      </p:sp>
      <p:sp>
        <p:nvSpPr>
          <p:cNvPr id="102" name="Isosceles Triangle 46"/>
          <p:cNvSpPr/>
          <p:nvPr/>
        </p:nvSpPr>
        <p:spPr>
          <a:xfrm flipH="1" flipV="1">
            <a:off x="8364880" y="4680034"/>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11" name="TextBox 10"/>
          <p:cNvSpPr txBox="1"/>
          <p:nvPr/>
        </p:nvSpPr>
        <p:spPr>
          <a:xfrm>
            <a:off x="1703356" y="6376414"/>
            <a:ext cx="8964644" cy="369332"/>
          </a:xfrm>
          <a:prstGeom prst="rect">
            <a:avLst/>
          </a:prstGeom>
          <a:noFill/>
        </p:spPr>
        <p:txBody>
          <a:bodyPr wrap="square" rtlCol="0">
            <a:spAutoFit/>
          </a:bodyPr>
          <a:lstStyle/>
          <a:p>
            <a:r>
              <a:rPr lang="en-US" dirty="0">
                <a:latin typeface="Baskerville" charset="0"/>
                <a:ea typeface="Baskerville" charset="0"/>
                <a:cs typeface="Baskerville" charset="0"/>
              </a:rPr>
              <a:t>*</a:t>
            </a:r>
            <a:r>
              <a:rPr lang="en-US" sz="1200" dirty="0">
                <a:latin typeface="Baskerville" charset="0"/>
                <a:ea typeface="Baskerville" charset="0"/>
                <a:cs typeface="Baskerville" charset="0"/>
              </a:rPr>
              <a:t>Abstract 4-02 for mechanistic role of ESR1 mutations in metastatic process </a:t>
            </a:r>
          </a:p>
        </p:txBody>
      </p:sp>
      <p:sp>
        <p:nvSpPr>
          <p:cNvPr id="63" name="TextBox 62"/>
          <p:cNvSpPr txBox="1"/>
          <p:nvPr/>
        </p:nvSpPr>
        <p:spPr>
          <a:xfrm>
            <a:off x="6221884" y="6436142"/>
            <a:ext cx="415437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Cohen et al, SABCS 2016, S1-01</a:t>
            </a:r>
          </a:p>
        </p:txBody>
      </p:sp>
    </p:spTree>
    <p:extLst>
      <p:ext uri="{BB962C8B-B14F-4D97-AF65-F5344CB8AC3E}">
        <p14:creationId xmlns:p14="http://schemas.microsoft.com/office/powerpoint/2010/main" xmlns="" val="257186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E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3145" y="2514618"/>
            <a:ext cx="7805737" cy="344487"/>
          </a:xfrm>
        </p:spPr>
        <p:txBody>
          <a:bodyPr/>
          <a:lstStyle/>
          <a:p>
            <a:r>
              <a:rPr lang="en-US" sz="700" b="1" dirty="0">
                <a:latin typeface="Arial" charset="0"/>
                <a:ea typeface="+mn-ea"/>
                <a:cs typeface="+mn-cs"/>
              </a:rPr>
              <a:t>Slide 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2" y="759926"/>
            <a:ext cx="9143999" cy="5143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044639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E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3145" y="2514618"/>
            <a:ext cx="7805737" cy="344487"/>
          </a:xfrm>
        </p:spPr>
        <p:txBody>
          <a:bodyPr/>
          <a:lstStyle/>
          <a:p>
            <a:r>
              <a:rPr lang="en-US" sz="700" b="1" dirty="0">
                <a:latin typeface="Arial" charset="0"/>
                <a:ea typeface="+mn-ea"/>
                <a:cs typeface="+mn-cs"/>
              </a:rPr>
              <a:t>Slide 10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671026"/>
            <a:ext cx="9143999" cy="5143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716867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E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3145" y="2514618"/>
            <a:ext cx="7805737" cy="344487"/>
          </a:xfrm>
        </p:spPr>
        <p:txBody>
          <a:bodyPr/>
          <a:lstStyle/>
          <a:p>
            <a:r>
              <a:rPr lang="en-US" sz="700" b="1" dirty="0">
                <a:latin typeface="Arial" charset="0"/>
                <a:ea typeface="+mn-ea"/>
                <a:cs typeface="+mn-cs"/>
              </a:rPr>
              <a:t>Slide 8</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671026"/>
            <a:ext cx="9143999" cy="5143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3149797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E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3145" y="2514618"/>
            <a:ext cx="7805737" cy="344487"/>
          </a:xfrm>
        </p:spPr>
        <p:txBody>
          <a:bodyPr/>
          <a:lstStyle/>
          <a:p>
            <a:r>
              <a:rPr lang="en-US" sz="700" b="1" dirty="0">
                <a:latin typeface="Arial" charset="0"/>
                <a:ea typeface="+mn-ea"/>
                <a:cs typeface="+mn-cs"/>
              </a:rPr>
              <a:t>Slide 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671026"/>
            <a:ext cx="9143999" cy="5143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862707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8" y="3048000"/>
            <a:ext cx="7713969" cy="762000"/>
          </a:xfrm>
        </p:spPr>
        <p:txBody>
          <a:bodyPr/>
          <a:lstStyle/>
          <a:p>
            <a:pPr algn="ctr"/>
            <a:r>
              <a:rPr lang="en-US" sz="4000" b="1" dirty="0">
                <a:latin typeface="Arial" panose="020B0604020202020204" pitchFamily="34" charset="0"/>
                <a:cs typeface="Arial" panose="020B0604020202020204" pitchFamily="34" charset="0"/>
              </a:rPr>
              <a:t>Potential Clinical Implications</a:t>
            </a:r>
          </a:p>
        </p:txBody>
      </p:sp>
    </p:spTree>
    <p:extLst>
      <p:ext uri="{BB962C8B-B14F-4D97-AF65-F5344CB8AC3E}">
        <p14:creationId xmlns:p14="http://schemas.microsoft.com/office/powerpoint/2010/main" xmlns="" val="1796694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9017" y="3048000"/>
            <a:ext cx="7713969" cy="762000"/>
          </a:xfrm>
        </p:spPr>
        <p:txBody>
          <a:bodyPr/>
          <a:lstStyle/>
          <a:p>
            <a:pPr algn="ctr"/>
            <a:r>
              <a:rPr lang="en-US" sz="4000" b="1" dirty="0">
                <a:latin typeface="Arial" panose="020B0604020202020204" pitchFamily="34" charset="0"/>
                <a:cs typeface="Arial" panose="020B0604020202020204" pitchFamily="34" charset="0"/>
              </a:rPr>
              <a:t>ER+ Metastatic Breast Cancer</a:t>
            </a:r>
          </a:p>
        </p:txBody>
      </p:sp>
    </p:spTree>
    <p:extLst>
      <p:ext uri="{BB962C8B-B14F-4D97-AF65-F5344CB8AC3E}">
        <p14:creationId xmlns:p14="http://schemas.microsoft.com/office/powerpoint/2010/main" xmlns="" val="1059156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38375" y="3020291"/>
            <a:ext cx="7715250" cy="762000"/>
          </a:xfrm>
        </p:spPr>
        <p:txBody>
          <a:bodyPr/>
          <a:lstStyle/>
          <a:p>
            <a:pPr algn="ctr"/>
            <a:r>
              <a:rPr lang="en-US" sz="4000" b="1" dirty="0">
                <a:latin typeface="Arial" panose="020B0604020202020204" pitchFamily="34" charset="0"/>
                <a:cs typeface="Arial" panose="020B0604020202020204" pitchFamily="34" charset="0"/>
              </a:rPr>
              <a:t>Can we predict resistance to endocrine therapies in MBC?</a:t>
            </a:r>
          </a:p>
        </p:txBody>
      </p:sp>
    </p:spTree>
    <p:extLst>
      <p:ext uri="{BB962C8B-B14F-4D97-AF65-F5344CB8AC3E}">
        <p14:creationId xmlns:p14="http://schemas.microsoft.com/office/powerpoint/2010/main" xmlns="" val="974430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136689" y="1205905"/>
            <a:ext cx="7918625" cy="2268904"/>
          </a:xfrm>
          <a:prstGeom prst="rect">
            <a:avLst/>
          </a:prstGeom>
        </p:spPr>
      </p:pic>
      <p:pic>
        <p:nvPicPr>
          <p:cNvPr id="3" name="Picture 2"/>
          <p:cNvPicPr>
            <a:picLocks noChangeAspect="1"/>
          </p:cNvPicPr>
          <p:nvPr/>
        </p:nvPicPr>
        <p:blipFill>
          <a:blip r:embed="rId3" cstate="print"/>
          <a:stretch>
            <a:fillRect/>
          </a:stretch>
        </p:blipFill>
        <p:spPr>
          <a:xfrm>
            <a:off x="1524001" y="260650"/>
            <a:ext cx="9372533" cy="1420503"/>
          </a:xfrm>
          <a:prstGeom prst="rect">
            <a:avLst/>
          </a:prstGeom>
        </p:spPr>
      </p:pic>
      <p:sp>
        <p:nvSpPr>
          <p:cNvPr id="4" name="TextBox 3"/>
          <p:cNvSpPr txBox="1"/>
          <p:nvPr/>
        </p:nvSpPr>
        <p:spPr>
          <a:xfrm>
            <a:off x="1823584" y="3717033"/>
            <a:ext cx="8844417" cy="1969568"/>
          </a:xfrm>
          <a:prstGeom prst="rect">
            <a:avLst/>
          </a:prstGeom>
          <a:noFill/>
        </p:spPr>
        <p:txBody>
          <a:bodyPr wrap="square" lIns="121720" tIns="60860" rIns="121720" bIns="60860" rtlCol="0">
            <a:spAutoFit/>
          </a:bodyPr>
          <a:lstStyle/>
          <a:p>
            <a:pPr marL="380290" indent="-380290">
              <a:buFont typeface="Arial"/>
              <a:buChar char="•"/>
            </a:pPr>
            <a:r>
              <a:rPr lang="en-US" sz="2000" b="1" dirty="0">
                <a:latin typeface="Arial" panose="020B0604020202020204" pitchFamily="34" charset="0"/>
                <a:cs typeface="Arial" panose="020B0604020202020204" pitchFamily="34" charset="0"/>
              </a:rPr>
              <a:t>Two phase III clinical trials:</a:t>
            </a:r>
          </a:p>
          <a:p>
            <a:pPr marL="380290" indent="-380290">
              <a:buFont typeface="Arial"/>
              <a:buChar char="•"/>
            </a:pPr>
            <a:r>
              <a:rPr lang="en-US" sz="2000" b="1" dirty="0">
                <a:latin typeface="Arial" panose="020B0604020202020204" pitchFamily="34" charset="0"/>
                <a:cs typeface="Arial" panose="020B0604020202020204" pitchFamily="34" charset="0"/>
              </a:rPr>
              <a:t>SOFEA- </a:t>
            </a:r>
            <a:r>
              <a:rPr lang="en-US" sz="2000" b="1" dirty="0" err="1">
                <a:latin typeface="Arial" panose="020B0604020202020204" pitchFamily="34" charset="0"/>
                <a:cs typeface="Arial" panose="020B0604020202020204" pitchFamily="34" charset="0"/>
              </a:rPr>
              <a:t>fulvestrant</a:t>
            </a:r>
            <a:r>
              <a:rPr lang="en-US" sz="2000" b="1" dirty="0">
                <a:latin typeface="Arial" panose="020B0604020202020204" pitchFamily="34" charset="0"/>
                <a:cs typeface="Arial" panose="020B0604020202020204" pitchFamily="34" charset="0"/>
              </a:rPr>
              <a:t> vs </a:t>
            </a:r>
            <a:r>
              <a:rPr lang="en-US" sz="2000" b="1" dirty="0" err="1">
                <a:latin typeface="Arial" panose="020B0604020202020204" pitchFamily="34" charset="0"/>
                <a:cs typeface="Arial" panose="020B0604020202020204" pitchFamily="34" charset="0"/>
              </a:rPr>
              <a:t>exemestane</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anastrozole</a:t>
            </a:r>
            <a:r>
              <a:rPr lang="en-US" sz="2000" b="1" dirty="0">
                <a:latin typeface="Arial" panose="020B0604020202020204" pitchFamily="34" charset="0"/>
                <a:cs typeface="Arial" panose="020B0604020202020204" pitchFamily="34" charset="0"/>
              </a:rPr>
              <a:t> n=162</a:t>
            </a:r>
          </a:p>
          <a:p>
            <a:pPr marL="380290" indent="-380290">
              <a:buFont typeface="Arial"/>
              <a:buChar char="•"/>
            </a:pPr>
            <a:r>
              <a:rPr lang="en-US" sz="2000" b="1" dirty="0">
                <a:latin typeface="Arial" panose="020B0604020202020204" pitchFamily="34" charset="0"/>
                <a:cs typeface="Arial" panose="020B0604020202020204" pitchFamily="34" charset="0"/>
              </a:rPr>
              <a:t>Paloma3- </a:t>
            </a:r>
            <a:r>
              <a:rPr lang="en-US" sz="2000" b="1" dirty="0" err="1">
                <a:latin typeface="Arial" panose="020B0604020202020204" pitchFamily="34" charset="0"/>
                <a:cs typeface="Arial" panose="020B0604020202020204" pitchFamily="34" charset="0"/>
              </a:rPr>
              <a:t>fulvestrant</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palbociclib</a:t>
            </a:r>
            <a:r>
              <a:rPr lang="en-US" sz="2000" b="1" dirty="0">
                <a:latin typeface="Arial" panose="020B0604020202020204" pitchFamily="34" charset="0"/>
                <a:cs typeface="Arial" panose="020B0604020202020204" pitchFamily="34" charset="0"/>
              </a:rPr>
              <a:t> n=360 </a:t>
            </a:r>
          </a:p>
          <a:p>
            <a:pPr marL="380290" indent="-380290">
              <a:buFont typeface="Arial"/>
              <a:buChar char="•"/>
            </a:pPr>
            <a:endParaRPr lang="en-US" sz="2000" b="1" dirty="0">
              <a:latin typeface="Arial" panose="020B0604020202020204" pitchFamily="34" charset="0"/>
              <a:cs typeface="Arial" panose="020B0604020202020204" pitchFamily="34" charset="0"/>
            </a:endParaRPr>
          </a:p>
          <a:p>
            <a:pPr marL="380290" indent="-380290">
              <a:buFont typeface="Arial"/>
              <a:buChar char="•"/>
            </a:pPr>
            <a:r>
              <a:rPr lang="en-US" sz="2000" b="1" dirty="0">
                <a:latin typeface="Arial" panose="020B0604020202020204" pitchFamily="34" charset="0"/>
                <a:cs typeface="Arial" panose="020B0604020202020204" pitchFamily="34" charset="0"/>
              </a:rPr>
              <a:t>Hypothesis- </a:t>
            </a:r>
            <a:r>
              <a:rPr lang="en-US" sz="2000" b="1" i="1" dirty="0">
                <a:latin typeface="Arial" panose="020B0604020202020204" pitchFamily="34" charset="0"/>
                <a:cs typeface="Arial" panose="020B0604020202020204" pitchFamily="34" charset="0"/>
              </a:rPr>
              <a:t>ESR1</a:t>
            </a:r>
            <a:r>
              <a:rPr lang="en-US" sz="2000" b="1" dirty="0">
                <a:latin typeface="Arial" panose="020B0604020202020204" pitchFamily="34" charset="0"/>
                <a:cs typeface="Arial" panose="020B0604020202020204" pitchFamily="34" charset="0"/>
              </a:rPr>
              <a:t> mutations would do better on </a:t>
            </a:r>
            <a:r>
              <a:rPr lang="en-US" sz="2000" b="1" dirty="0" err="1">
                <a:latin typeface="Arial" panose="020B0604020202020204" pitchFamily="34" charset="0"/>
                <a:cs typeface="Arial" panose="020B0604020202020204" pitchFamily="34" charset="0"/>
              </a:rPr>
              <a:t>fulvestrant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vs</a:t>
            </a:r>
            <a:r>
              <a:rPr lang="en-US" sz="2000" b="1" dirty="0">
                <a:latin typeface="Arial" panose="020B0604020202020204" pitchFamily="34" charset="0"/>
                <a:cs typeface="Arial" panose="020B0604020202020204" pitchFamily="34" charset="0"/>
              </a:rPr>
              <a:t> AI</a:t>
            </a:r>
          </a:p>
          <a:p>
            <a:pPr marL="380290" indent="-380290">
              <a:buFont typeface="Arial"/>
              <a:buChar char="•"/>
            </a:pPr>
            <a:r>
              <a:rPr lang="en-US" sz="2000" b="1" dirty="0">
                <a:latin typeface="Arial" panose="020B0604020202020204" pitchFamily="34" charset="0"/>
                <a:cs typeface="Arial" panose="020B0604020202020204" pitchFamily="34" charset="0"/>
              </a:rPr>
              <a:t>Further improvement with addition of </a:t>
            </a:r>
            <a:r>
              <a:rPr lang="en-US" sz="2000" b="1" dirty="0" err="1">
                <a:latin typeface="Arial" panose="020B0604020202020204" pitchFamily="34" charset="0"/>
                <a:cs typeface="Arial" panose="020B0604020202020204" pitchFamily="34" charset="0"/>
              </a:rPr>
              <a:t>palbociclib</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61336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1531" y="452670"/>
            <a:ext cx="7968856" cy="1230904"/>
          </a:xfrm>
          <a:prstGeom prst="rect">
            <a:avLst/>
          </a:prstGeom>
          <a:noFill/>
        </p:spPr>
        <p:txBody>
          <a:bodyPr wrap="square" lIns="121720" tIns="60860" rIns="121720" bIns="60860" rtlCol="0">
            <a:spAutoFit/>
          </a:bodyPr>
          <a:lstStyle/>
          <a:p>
            <a:r>
              <a:rPr lang="en-US" sz="2400" dirty="0">
                <a:latin typeface="Arial" panose="020B0604020202020204" pitchFamily="34" charset="0"/>
                <a:cs typeface="Arial" panose="020B0604020202020204" pitchFamily="34" charset="0"/>
              </a:rPr>
              <a:t>ESR1 mutations were present 39.1%, polyclonal in 46%</a:t>
            </a:r>
          </a:p>
          <a:p>
            <a:r>
              <a:rPr lang="en-US" sz="2400" dirty="0">
                <a:latin typeface="Arial" panose="020B0604020202020204" pitchFamily="34" charset="0"/>
                <a:cs typeface="Arial" panose="020B0604020202020204" pitchFamily="34" charset="0"/>
              </a:rPr>
              <a:t>Detection of ESR1 mutations will influence your next choice of endocrine therapy</a:t>
            </a:r>
          </a:p>
        </p:txBody>
      </p:sp>
      <p:grpSp>
        <p:nvGrpSpPr>
          <p:cNvPr id="7" name="Group 6"/>
          <p:cNvGrpSpPr/>
          <p:nvPr/>
        </p:nvGrpSpPr>
        <p:grpSpPr>
          <a:xfrm>
            <a:off x="1871532" y="1748815"/>
            <a:ext cx="8448939" cy="3360373"/>
            <a:chOff x="36512" y="704894"/>
            <a:chExt cx="9144000" cy="3761811"/>
          </a:xfrm>
        </p:grpSpPr>
        <p:pic>
          <p:nvPicPr>
            <p:cNvPr id="2" name="Picture 1"/>
            <p:cNvPicPr>
              <a:picLocks noChangeAspect="1"/>
            </p:cNvPicPr>
            <p:nvPr/>
          </p:nvPicPr>
          <p:blipFill>
            <a:blip r:embed="rId3" cstate="print"/>
            <a:stretch>
              <a:fillRect/>
            </a:stretch>
          </p:blipFill>
          <p:spPr>
            <a:xfrm>
              <a:off x="36512" y="718634"/>
              <a:ext cx="9144000" cy="3748071"/>
            </a:xfrm>
            <a:prstGeom prst="rect">
              <a:avLst/>
            </a:prstGeom>
          </p:spPr>
        </p:pic>
        <p:sp>
          <p:nvSpPr>
            <p:cNvPr id="4" name="Rectangle 3"/>
            <p:cNvSpPr/>
            <p:nvPr/>
          </p:nvSpPr>
          <p:spPr>
            <a:xfrm>
              <a:off x="36512" y="704894"/>
              <a:ext cx="251520" cy="37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5" name="Rectangle 4"/>
            <p:cNvSpPr/>
            <p:nvPr/>
          </p:nvSpPr>
          <p:spPr>
            <a:xfrm>
              <a:off x="4645024" y="718634"/>
              <a:ext cx="251520" cy="37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sp>
        <p:nvSpPr>
          <p:cNvPr id="9" name="TextBox 8"/>
          <p:cNvSpPr txBox="1"/>
          <p:nvPr/>
        </p:nvSpPr>
        <p:spPr>
          <a:xfrm>
            <a:off x="6982265" y="6477792"/>
            <a:ext cx="3393993" cy="276999"/>
          </a:xfrm>
          <a:prstGeom prst="rect">
            <a:avLst/>
          </a:prstGeom>
          <a:noFill/>
        </p:spPr>
        <p:txBody>
          <a:bodyPr wrap="square" rtlCol="0">
            <a:spAutoFit/>
          </a:bodyPr>
          <a:lstStyle/>
          <a:p>
            <a:pPr algn="r"/>
            <a:r>
              <a:rPr lang="nb-NO" sz="1200" dirty="0" err="1">
                <a:latin typeface="Arial" panose="020B0604020202020204" pitchFamily="34" charset="0"/>
                <a:cs typeface="Arial" panose="020B0604020202020204" pitchFamily="34" charset="0"/>
              </a:rPr>
              <a:t>Fribbens</a:t>
            </a:r>
            <a:r>
              <a:rPr lang="nb-NO" sz="1200" dirty="0">
                <a:latin typeface="Arial" panose="020B0604020202020204" pitchFamily="34" charset="0"/>
                <a:cs typeface="Arial" panose="020B0604020202020204" pitchFamily="34" charset="0"/>
              </a:rPr>
              <a:t> et al. J </a:t>
            </a:r>
            <a:r>
              <a:rPr lang="nb-NO" sz="1200" dirty="0" err="1">
                <a:latin typeface="Arial" panose="020B0604020202020204" pitchFamily="34" charset="0"/>
                <a:cs typeface="Arial" panose="020B0604020202020204" pitchFamily="34" charset="0"/>
              </a:rPr>
              <a:t>Clin</a:t>
            </a:r>
            <a:r>
              <a:rPr lang="nb-NO" sz="1200" dirty="0">
                <a:latin typeface="Arial" panose="020B0604020202020204" pitchFamily="34" charset="0"/>
                <a:cs typeface="Arial" panose="020B0604020202020204" pitchFamily="34" charset="0"/>
              </a:rPr>
              <a:t> </a:t>
            </a:r>
            <a:r>
              <a:rPr lang="nb-NO" sz="1200" dirty="0" err="1">
                <a:latin typeface="Arial" panose="020B0604020202020204" pitchFamily="34" charset="0"/>
                <a:cs typeface="Arial" panose="020B0604020202020204" pitchFamily="34" charset="0"/>
              </a:rPr>
              <a:t>Oncol</a:t>
            </a:r>
            <a:r>
              <a:rPr lang="nb-NO" sz="1200" dirty="0">
                <a:latin typeface="Arial" panose="020B0604020202020204" pitchFamily="34" charset="0"/>
                <a:cs typeface="Arial" panose="020B0604020202020204" pitchFamily="34" charset="0"/>
              </a:rPr>
              <a:t> 2016;34:2961-2968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58274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7542" y="356660"/>
            <a:ext cx="8267244" cy="861572"/>
          </a:xfrm>
          <a:prstGeom prst="rect">
            <a:avLst/>
          </a:prstGeom>
          <a:noFill/>
        </p:spPr>
        <p:txBody>
          <a:bodyPr wrap="none" lIns="121720" tIns="60860" rIns="121720" bIns="60860" rtlCol="0">
            <a:spAutoFit/>
          </a:bodyPr>
          <a:lstStyle/>
          <a:p>
            <a:r>
              <a:rPr lang="en-US" sz="2400" dirty="0">
                <a:latin typeface="Arial" panose="020B0604020202020204" pitchFamily="34" charset="0"/>
                <a:cs typeface="Arial" panose="020B0604020202020204" pitchFamily="34" charset="0"/>
              </a:rPr>
              <a:t>ESR1 mutations were present 25.3%, polyclonal in 28%</a:t>
            </a:r>
          </a:p>
          <a:p>
            <a:r>
              <a:rPr lang="en-US" sz="2400" dirty="0">
                <a:latin typeface="Arial" panose="020B0604020202020204" pitchFamily="34" charset="0"/>
                <a:cs typeface="Arial" panose="020B0604020202020204" pitchFamily="34" charset="0"/>
              </a:rPr>
              <a:t>ESR1 mutants had marginally worse outcome on </a:t>
            </a:r>
            <a:r>
              <a:rPr lang="en-US" sz="2400" dirty="0" err="1">
                <a:latin typeface="Arial" panose="020B0604020202020204" pitchFamily="34" charset="0"/>
                <a:cs typeface="Arial" panose="020B0604020202020204" pitchFamily="34" charset="0"/>
              </a:rPr>
              <a:t>ful+palbo</a:t>
            </a:r>
            <a:endParaRPr lang="en-US" sz="2400" dirty="0">
              <a:latin typeface="Arial" panose="020B0604020202020204" pitchFamily="34" charset="0"/>
              <a:cs typeface="Arial" panose="020B0604020202020204" pitchFamily="34" charset="0"/>
            </a:endParaRPr>
          </a:p>
        </p:txBody>
      </p:sp>
      <p:grpSp>
        <p:nvGrpSpPr>
          <p:cNvPr id="6" name="Group 5"/>
          <p:cNvGrpSpPr/>
          <p:nvPr/>
        </p:nvGrpSpPr>
        <p:grpSpPr>
          <a:xfrm>
            <a:off x="1524001" y="1597791"/>
            <a:ext cx="8843797" cy="4128459"/>
            <a:chOff x="0" y="673100"/>
            <a:chExt cx="9144000" cy="3772170"/>
          </a:xfrm>
        </p:grpSpPr>
        <p:pic>
          <p:nvPicPr>
            <p:cNvPr id="2" name="Picture 1"/>
            <p:cNvPicPr>
              <a:picLocks noChangeAspect="1"/>
            </p:cNvPicPr>
            <p:nvPr/>
          </p:nvPicPr>
          <p:blipFill>
            <a:blip r:embed="rId3" cstate="print"/>
            <a:stretch>
              <a:fillRect/>
            </a:stretch>
          </p:blipFill>
          <p:spPr>
            <a:xfrm>
              <a:off x="0" y="673100"/>
              <a:ext cx="9144000" cy="3772170"/>
            </a:xfrm>
            <a:prstGeom prst="rect">
              <a:avLst/>
            </a:prstGeom>
          </p:spPr>
        </p:pic>
        <p:sp>
          <p:nvSpPr>
            <p:cNvPr id="4" name="Rectangle 3"/>
            <p:cNvSpPr/>
            <p:nvPr/>
          </p:nvSpPr>
          <p:spPr>
            <a:xfrm>
              <a:off x="36512" y="704894"/>
              <a:ext cx="251520" cy="37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5" name="Rectangle 4"/>
            <p:cNvSpPr/>
            <p:nvPr/>
          </p:nvSpPr>
          <p:spPr>
            <a:xfrm>
              <a:off x="4645024" y="718634"/>
              <a:ext cx="251520" cy="37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sp>
        <p:nvSpPr>
          <p:cNvPr id="8" name="TextBox 7"/>
          <p:cNvSpPr txBox="1"/>
          <p:nvPr/>
        </p:nvSpPr>
        <p:spPr>
          <a:xfrm>
            <a:off x="6982265" y="6477792"/>
            <a:ext cx="3393993" cy="276999"/>
          </a:xfrm>
          <a:prstGeom prst="rect">
            <a:avLst/>
          </a:prstGeom>
          <a:noFill/>
        </p:spPr>
        <p:txBody>
          <a:bodyPr wrap="square" rtlCol="0">
            <a:spAutoFit/>
          </a:bodyPr>
          <a:lstStyle/>
          <a:p>
            <a:pPr algn="r"/>
            <a:r>
              <a:rPr lang="nb-NO" sz="1200" dirty="0" err="1">
                <a:latin typeface="Arial" panose="020B0604020202020204" pitchFamily="34" charset="0"/>
                <a:cs typeface="Arial" panose="020B0604020202020204" pitchFamily="34" charset="0"/>
              </a:rPr>
              <a:t>Fribbens</a:t>
            </a:r>
            <a:r>
              <a:rPr lang="nb-NO" sz="1200" dirty="0">
                <a:latin typeface="Arial" panose="020B0604020202020204" pitchFamily="34" charset="0"/>
                <a:cs typeface="Arial" panose="020B0604020202020204" pitchFamily="34" charset="0"/>
              </a:rPr>
              <a:t> et al. J </a:t>
            </a:r>
            <a:r>
              <a:rPr lang="nb-NO" sz="1200" dirty="0" err="1">
                <a:latin typeface="Arial" panose="020B0604020202020204" pitchFamily="34" charset="0"/>
                <a:cs typeface="Arial" panose="020B0604020202020204" pitchFamily="34" charset="0"/>
              </a:rPr>
              <a:t>Clin</a:t>
            </a:r>
            <a:r>
              <a:rPr lang="nb-NO" sz="1200" dirty="0">
                <a:latin typeface="Arial" panose="020B0604020202020204" pitchFamily="34" charset="0"/>
                <a:cs typeface="Arial" panose="020B0604020202020204" pitchFamily="34" charset="0"/>
              </a:rPr>
              <a:t> </a:t>
            </a:r>
            <a:r>
              <a:rPr lang="nb-NO" sz="1200" dirty="0" err="1">
                <a:latin typeface="Arial" panose="020B0604020202020204" pitchFamily="34" charset="0"/>
                <a:cs typeface="Arial" panose="020B0604020202020204" pitchFamily="34" charset="0"/>
              </a:rPr>
              <a:t>Oncol</a:t>
            </a:r>
            <a:r>
              <a:rPr lang="nb-NO" sz="1200" dirty="0">
                <a:latin typeface="Arial" panose="020B0604020202020204" pitchFamily="34" charset="0"/>
                <a:cs typeface="Arial" panose="020B0604020202020204" pitchFamily="34" charset="0"/>
              </a:rPr>
              <a:t> 2016;34:2961-2968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0181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91362" y="3878340"/>
            <a:ext cx="3171825" cy="1828800"/>
          </a:xfrm>
          <a:prstGeom prst="rect">
            <a:avLst/>
          </a:prstGeom>
        </p:spPr>
      </p:pic>
      <p:sp>
        <p:nvSpPr>
          <p:cNvPr id="2" name="Title 1"/>
          <p:cNvSpPr>
            <a:spLocks noGrp="1"/>
          </p:cNvSpPr>
          <p:nvPr>
            <p:ph type="title"/>
          </p:nvPr>
        </p:nvSpPr>
        <p:spPr>
          <a:xfrm>
            <a:off x="1524002" y="10998"/>
            <a:ext cx="8581884" cy="875096"/>
          </a:xfrm>
        </p:spPr>
        <p:txBody>
          <a:bodyPr>
            <a:noAutofit/>
          </a:bodyPr>
          <a:lstStyle/>
          <a:p>
            <a:r>
              <a:rPr lang="en-US" sz="3600" dirty="0">
                <a:effectLst>
                  <a:outerShdw blurRad="50800" dist="38100" dir="2700000" algn="tl" rotWithShape="0">
                    <a:prstClr val="black">
                      <a:alpha val="40000"/>
                    </a:prstClr>
                  </a:outerShdw>
                </a:effectLst>
                <a:latin typeface="Baskerville" charset="0"/>
                <a:ea typeface="Baskerville" charset="0"/>
                <a:cs typeface="Baskerville" charset="0"/>
              </a:rPr>
              <a:t>Acquired HER2 Mutations in ER+ MBC</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2705100" y="2271263"/>
            <a:ext cx="6858000" cy="647700"/>
          </a:xfrm>
          <a:prstGeom prst="rect">
            <a:avLst/>
          </a:prstGeom>
        </p:spPr>
      </p:pic>
      <p:sp>
        <p:nvSpPr>
          <p:cNvPr id="13" name="Left Bracket 12"/>
          <p:cNvSpPr/>
          <p:nvPr/>
        </p:nvSpPr>
        <p:spPr>
          <a:xfrm rot="5400000" flipH="1">
            <a:off x="7289013" y="2247293"/>
            <a:ext cx="114301" cy="1252539"/>
          </a:xfrm>
          <a:prstGeom prst="leftBracket">
            <a:avLst>
              <a:gd name="adj" fmla="val 0"/>
            </a:avLst>
          </a:prstGeom>
          <a:ln>
            <a:solidFill>
              <a:schemeClr val="accent4"/>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omic Sans MS"/>
              <a:cs typeface="Comic Sans MS"/>
            </a:endParaRPr>
          </a:p>
        </p:txBody>
      </p:sp>
      <p:sp>
        <p:nvSpPr>
          <p:cNvPr id="15" name="TextBox 14"/>
          <p:cNvSpPr txBox="1"/>
          <p:nvPr/>
        </p:nvSpPr>
        <p:spPr>
          <a:xfrm>
            <a:off x="6608379" y="2947268"/>
            <a:ext cx="1552904" cy="646331"/>
          </a:xfrm>
          <a:prstGeom prst="rect">
            <a:avLst/>
          </a:prstGeom>
          <a:noFill/>
        </p:spPr>
        <p:txBody>
          <a:bodyPr wrap="square" rtlCol="0">
            <a:spAutoFit/>
          </a:bodyPr>
          <a:lstStyle/>
          <a:p>
            <a:pPr algn="ctr"/>
            <a:r>
              <a:rPr lang="en-US" dirty="0">
                <a:latin typeface="Baskerville" charset="0"/>
                <a:ea typeface="Baskerville" charset="0"/>
                <a:cs typeface="Baskerville" charset="0"/>
              </a:rPr>
              <a:t>Kinase Domain</a:t>
            </a:r>
          </a:p>
        </p:txBody>
      </p:sp>
      <p:sp>
        <p:nvSpPr>
          <p:cNvPr id="45" name="Isosceles Triangle 23"/>
          <p:cNvSpPr/>
          <p:nvPr/>
        </p:nvSpPr>
        <p:spPr>
          <a:xfrm flipH="1" flipV="1">
            <a:off x="8314819" y="2012259"/>
            <a:ext cx="76200" cy="190500"/>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7" name="Isosceles Triangle 24"/>
          <p:cNvSpPr/>
          <p:nvPr/>
        </p:nvSpPr>
        <p:spPr>
          <a:xfrm flipH="1" flipV="1">
            <a:off x="8227361" y="2012259"/>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8" name="Isosceles Triangle 24"/>
          <p:cNvSpPr/>
          <p:nvPr/>
        </p:nvSpPr>
        <p:spPr>
          <a:xfrm flipH="1" flipV="1">
            <a:off x="6232888" y="2037147"/>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49" name="Isosceles Triangle 24"/>
          <p:cNvSpPr/>
          <p:nvPr/>
        </p:nvSpPr>
        <p:spPr>
          <a:xfrm flipH="1" flipV="1">
            <a:off x="7316749" y="179861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0" name="Isosceles Triangle 24"/>
          <p:cNvSpPr/>
          <p:nvPr/>
        </p:nvSpPr>
        <p:spPr>
          <a:xfrm flipH="1" flipV="1">
            <a:off x="7318268" y="2001887"/>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1" name="Isosceles Triangle 46"/>
          <p:cNvSpPr/>
          <p:nvPr/>
        </p:nvSpPr>
        <p:spPr>
          <a:xfrm flipH="1" flipV="1">
            <a:off x="3730947" y="2023871"/>
            <a:ext cx="97084"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2" name="Isosceles Triangle 46"/>
          <p:cNvSpPr/>
          <p:nvPr/>
        </p:nvSpPr>
        <p:spPr>
          <a:xfrm flipH="1" flipV="1">
            <a:off x="6712712" y="1993715"/>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3" name="Isosceles Triangle 46"/>
          <p:cNvSpPr/>
          <p:nvPr/>
        </p:nvSpPr>
        <p:spPr>
          <a:xfrm flipH="1" flipV="1">
            <a:off x="6851998" y="1994855"/>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4" name="Isosceles Triangle 46"/>
          <p:cNvSpPr/>
          <p:nvPr/>
        </p:nvSpPr>
        <p:spPr>
          <a:xfrm flipH="1" flipV="1">
            <a:off x="6948158" y="1993531"/>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5" name="Isosceles Triangle 46"/>
          <p:cNvSpPr/>
          <p:nvPr/>
        </p:nvSpPr>
        <p:spPr>
          <a:xfrm flipH="1" flipV="1">
            <a:off x="6943725" y="1762959"/>
            <a:ext cx="76200"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56" name="Isosceles Triangle 24"/>
          <p:cNvSpPr/>
          <p:nvPr/>
        </p:nvSpPr>
        <p:spPr>
          <a:xfrm flipH="1" flipV="1">
            <a:off x="6942847" y="1554147"/>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66" name="Rectangle 65"/>
          <p:cNvSpPr/>
          <p:nvPr/>
        </p:nvSpPr>
        <p:spPr>
          <a:xfrm>
            <a:off x="1907537" y="901731"/>
            <a:ext cx="3555616" cy="8696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mic Sans MS"/>
              <a:cs typeface="Comic Sans MS"/>
            </a:endParaRPr>
          </a:p>
        </p:txBody>
      </p:sp>
      <p:sp>
        <p:nvSpPr>
          <p:cNvPr id="67" name="Isosceles Triangle 46"/>
          <p:cNvSpPr/>
          <p:nvPr/>
        </p:nvSpPr>
        <p:spPr>
          <a:xfrm flipH="1" flipV="1">
            <a:off x="1994691" y="1021387"/>
            <a:ext cx="120766" cy="190500"/>
          </a:xfrm>
          <a:prstGeom prst="triangle">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68" name="TextBox 67"/>
          <p:cNvSpPr txBox="1"/>
          <p:nvPr/>
        </p:nvSpPr>
        <p:spPr>
          <a:xfrm>
            <a:off x="2070892" y="956603"/>
            <a:ext cx="4130048" cy="307777"/>
          </a:xfrm>
          <a:prstGeom prst="rect">
            <a:avLst/>
          </a:prstGeom>
          <a:noFill/>
        </p:spPr>
        <p:txBody>
          <a:bodyPr wrap="square" rtlCol="0">
            <a:spAutoFit/>
          </a:bodyPr>
          <a:lstStyle/>
          <a:p>
            <a:r>
              <a:rPr lang="en-US" sz="1400" b="1" dirty="0">
                <a:latin typeface="Baskerville" charset="0"/>
                <a:ea typeface="Baskerville" charset="0"/>
                <a:cs typeface="Baskerville" charset="0"/>
              </a:rPr>
              <a:t>Acquired</a:t>
            </a:r>
            <a:r>
              <a:rPr lang="en-US" sz="1400" dirty="0">
                <a:latin typeface="Baskerville" charset="0"/>
                <a:ea typeface="Baskerville" charset="0"/>
                <a:cs typeface="Baskerville" charset="0"/>
              </a:rPr>
              <a:t> (not observed in primary tumor)</a:t>
            </a:r>
          </a:p>
        </p:txBody>
      </p:sp>
      <p:sp>
        <p:nvSpPr>
          <p:cNvPr id="69" name="TextBox 68"/>
          <p:cNvSpPr txBox="1"/>
          <p:nvPr/>
        </p:nvSpPr>
        <p:spPr>
          <a:xfrm>
            <a:off x="2079720" y="1185467"/>
            <a:ext cx="4153171" cy="307777"/>
          </a:xfrm>
          <a:prstGeom prst="rect">
            <a:avLst/>
          </a:prstGeom>
          <a:noFill/>
        </p:spPr>
        <p:txBody>
          <a:bodyPr wrap="square" rtlCol="0">
            <a:spAutoFit/>
          </a:bodyPr>
          <a:lstStyle/>
          <a:p>
            <a:r>
              <a:rPr lang="en-US" sz="1400" b="1" dirty="0">
                <a:latin typeface="Baskerville" charset="0"/>
                <a:ea typeface="Baskerville" charset="0"/>
                <a:cs typeface="Baskerville" charset="0"/>
              </a:rPr>
              <a:t>Shared </a:t>
            </a:r>
            <a:r>
              <a:rPr lang="en-US" sz="1400" dirty="0">
                <a:latin typeface="Baskerville" charset="0"/>
                <a:ea typeface="Baskerville" charset="0"/>
                <a:cs typeface="Baskerville" charset="0"/>
              </a:rPr>
              <a:t>(also observed in primary tumor)</a:t>
            </a:r>
          </a:p>
        </p:txBody>
      </p:sp>
      <p:sp>
        <p:nvSpPr>
          <p:cNvPr id="70" name="TextBox 69"/>
          <p:cNvSpPr txBox="1"/>
          <p:nvPr/>
        </p:nvSpPr>
        <p:spPr>
          <a:xfrm>
            <a:off x="2070894" y="1408248"/>
            <a:ext cx="3826646" cy="307777"/>
          </a:xfrm>
          <a:prstGeom prst="rect">
            <a:avLst/>
          </a:prstGeom>
          <a:noFill/>
        </p:spPr>
        <p:txBody>
          <a:bodyPr wrap="square" rtlCol="0">
            <a:spAutoFit/>
          </a:bodyPr>
          <a:lstStyle/>
          <a:p>
            <a:r>
              <a:rPr lang="en-US" sz="1400" b="1" dirty="0">
                <a:latin typeface="Baskerville" charset="0"/>
                <a:ea typeface="Baskerville" charset="0"/>
                <a:cs typeface="Baskerville" charset="0"/>
              </a:rPr>
              <a:t>Unknown</a:t>
            </a:r>
            <a:r>
              <a:rPr lang="en-US" sz="1400" dirty="0">
                <a:latin typeface="Baskerville" charset="0"/>
                <a:ea typeface="Baskerville" charset="0"/>
                <a:cs typeface="Baskerville" charset="0"/>
              </a:rPr>
              <a:t> (primary tumor status unknown)</a:t>
            </a:r>
          </a:p>
        </p:txBody>
      </p:sp>
      <p:sp>
        <p:nvSpPr>
          <p:cNvPr id="71" name="Isosceles Triangle 23"/>
          <p:cNvSpPr/>
          <p:nvPr/>
        </p:nvSpPr>
        <p:spPr>
          <a:xfrm flipH="1" flipV="1">
            <a:off x="1994693" y="1241518"/>
            <a:ext cx="120766" cy="190500"/>
          </a:xfrm>
          <a:prstGeom prst="triangle">
            <a:avLst/>
          </a:prstGeom>
          <a:solidFill>
            <a:srgbClr val="0000FF"/>
          </a:solidFill>
          <a:ln>
            <a:solidFill>
              <a:srgbClr val="0000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72" name="Isosceles Triangle 24"/>
          <p:cNvSpPr/>
          <p:nvPr/>
        </p:nvSpPr>
        <p:spPr>
          <a:xfrm flipH="1" flipV="1">
            <a:off x="1994691" y="1461471"/>
            <a:ext cx="120766"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5" name="Rectangle 84"/>
          <p:cNvSpPr/>
          <p:nvPr/>
        </p:nvSpPr>
        <p:spPr>
          <a:xfrm>
            <a:off x="3605747" y="3564161"/>
            <a:ext cx="1162206" cy="400110"/>
          </a:xfrm>
          <a:prstGeom prst="rect">
            <a:avLst/>
          </a:prstGeom>
          <a:ln w="25400">
            <a:noFill/>
          </a:ln>
          <a:effectLst>
            <a:outerShdw blurRad="50800" dist="38100" dir="5400000" algn="t" rotWithShape="0">
              <a:prstClr val="black">
                <a:alpha val="40000"/>
              </a:prstClr>
            </a:outerShdw>
          </a:effectLst>
        </p:spPr>
        <p:txBody>
          <a:bodyPr wrap="square">
            <a:spAutoFit/>
          </a:bodyPr>
          <a:lstStyle/>
          <a:p>
            <a:pPr algn="ctr"/>
            <a:r>
              <a:rPr lang="en-US" sz="2000" dirty="0">
                <a:latin typeface="Baskerville" charset="0"/>
                <a:ea typeface="Baskerville" charset="0"/>
                <a:cs typeface="Baskerville" charset="0"/>
              </a:rPr>
              <a:t>ERBB2</a:t>
            </a:r>
          </a:p>
        </p:txBody>
      </p:sp>
      <p:sp>
        <p:nvSpPr>
          <p:cNvPr id="86" name="Rectangle 85"/>
          <p:cNvSpPr/>
          <p:nvPr/>
        </p:nvSpPr>
        <p:spPr>
          <a:xfrm>
            <a:off x="6498941" y="4294570"/>
            <a:ext cx="3324684" cy="1477328"/>
          </a:xfrm>
          <a:prstGeom prst="rect">
            <a:avLst/>
          </a:prstGeom>
          <a:ln w="38100">
            <a:solidFill>
              <a:srgbClr val="FF0000"/>
            </a:solidFill>
          </a:ln>
        </p:spPr>
        <p:txBody>
          <a:bodyPr wrap="square">
            <a:spAutoFit/>
          </a:bodyPr>
          <a:lstStyle/>
          <a:p>
            <a:r>
              <a:rPr lang="en-US" b="1" u="sng" dirty="0">
                <a:latin typeface="Baskerville" charset="0"/>
                <a:ea typeface="Baskerville" charset="0"/>
                <a:cs typeface="Baskerville" charset="0"/>
              </a:rPr>
              <a:t>ERBB2 mutations in 7%</a:t>
            </a:r>
            <a:endParaRPr lang="en-US" dirty="0">
              <a:latin typeface="Baskerville" charset="0"/>
              <a:ea typeface="Baskerville" charset="0"/>
              <a:cs typeface="Baskerville" charset="0"/>
            </a:endParaRPr>
          </a:p>
          <a:p>
            <a:r>
              <a:rPr lang="en-US" dirty="0">
                <a:latin typeface="Baskerville" charset="0"/>
                <a:ea typeface="Baskerville" charset="0"/>
                <a:cs typeface="Baskerville" charset="0"/>
              </a:rPr>
              <a:t>83% of ERBB2 mutations (5/6) in metastatic samples with matched primaries were </a:t>
            </a:r>
          </a:p>
          <a:p>
            <a:r>
              <a:rPr lang="en-US" dirty="0">
                <a:latin typeface="Baskerville" charset="0"/>
                <a:ea typeface="Baskerville" charset="0"/>
                <a:cs typeface="Baskerville" charset="0"/>
              </a:rPr>
              <a:t>acquired.</a:t>
            </a:r>
          </a:p>
        </p:txBody>
      </p:sp>
      <p:sp>
        <p:nvSpPr>
          <p:cNvPr id="88" name="Isosceles Triangle 24"/>
          <p:cNvSpPr/>
          <p:nvPr/>
        </p:nvSpPr>
        <p:spPr>
          <a:xfrm flipH="1" flipV="1">
            <a:off x="6939443" y="1353135"/>
            <a:ext cx="76200" cy="190500"/>
          </a:xfrm>
          <a:prstGeom prst="triangle">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omic Sans MS"/>
              <a:cs typeface="Comic Sans MS"/>
            </a:endParaRPr>
          </a:p>
        </p:txBody>
      </p:sp>
      <p:sp>
        <p:nvSpPr>
          <p:cNvPr id="89" name="Rectangle 88"/>
          <p:cNvSpPr/>
          <p:nvPr/>
        </p:nvSpPr>
        <p:spPr>
          <a:xfrm>
            <a:off x="6800351" y="1073388"/>
            <a:ext cx="627095" cy="276999"/>
          </a:xfrm>
          <a:prstGeom prst="rect">
            <a:avLst/>
          </a:prstGeom>
          <a:ln>
            <a:noFill/>
          </a:ln>
        </p:spPr>
        <p:txBody>
          <a:bodyPr wrap="none">
            <a:spAutoFit/>
          </a:bodyPr>
          <a:lstStyle/>
          <a:p>
            <a:r>
              <a:rPr lang="en-US" sz="1200" dirty="0">
                <a:latin typeface="Baskerville" charset="0"/>
                <a:ea typeface="Baskerville" charset="0"/>
                <a:cs typeface="Baskerville" charset="0"/>
              </a:rPr>
              <a:t>V777L</a:t>
            </a:r>
          </a:p>
        </p:txBody>
      </p:sp>
      <p:sp>
        <p:nvSpPr>
          <p:cNvPr id="91" name="Rectangle 90"/>
          <p:cNvSpPr/>
          <p:nvPr/>
        </p:nvSpPr>
        <p:spPr>
          <a:xfrm>
            <a:off x="7158649" y="1516235"/>
            <a:ext cx="635110" cy="276999"/>
          </a:xfrm>
          <a:prstGeom prst="rect">
            <a:avLst/>
          </a:prstGeom>
          <a:ln>
            <a:noFill/>
          </a:ln>
        </p:spPr>
        <p:txBody>
          <a:bodyPr wrap="none">
            <a:spAutoFit/>
          </a:bodyPr>
          <a:lstStyle/>
          <a:p>
            <a:r>
              <a:rPr lang="en-US" sz="1200" dirty="0">
                <a:latin typeface="Baskerville" charset="0"/>
                <a:ea typeface="Baskerville" charset="0"/>
                <a:cs typeface="Baskerville" charset="0"/>
              </a:rPr>
              <a:t>L869R</a:t>
            </a:r>
          </a:p>
        </p:txBody>
      </p:sp>
      <p:sp>
        <p:nvSpPr>
          <p:cNvPr id="92" name="Rectangle 91"/>
          <p:cNvSpPr/>
          <p:nvPr/>
        </p:nvSpPr>
        <p:spPr>
          <a:xfrm>
            <a:off x="6586935" y="1550371"/>
            <a:ext cx="627095" cy="276999"/>
          </a:xfrm>
          <a:prstGeom prst="rect">
            <a:avLst/>
          </a:prstGeom>
          <a:ln>
            <a:noFill/>
          </a:ln>
        </p:spPr>
        <p:txBody>
          <a:bodyPr wrap="none">
            <a:spAutoFit/>
          </a:bodyPr>
          <a:lstStyle/>
          <a:p>
            <a:r>
              <a:rPr lang="en-US" sz="1200" dirty="0">
                <a:latin typeface="Baskerville" charset="0"/>
                <a:ea typeface="Baskerville" charset="0"/>
                <a:cs typeface="Baskerville" charset="0"/>
              </a:rPr>
              <a:t>L755S</a:t>
            </a:r>
            <a:endParaRPr lang="en-US" dirty="0">
              <a:latin typeface="Baskerville" charset="0"/>
              <a:ea typeface="Baskerville" charset="0"/>
              <a:cs typeface="Baskerville" charset="0"/>
            </a:endParaRPr>
          </a:p>
        </p:txBody>
      </p:sp>
      <p:sp>
        <p:nvSpPr>
          <p:cNvPr id="93" name="Rectangle 92"/>
          <p:cNvSpPr/>
          <p:nvPr/>
        </p:nvSpPr>
        <p:spPr>
          <a:xfrm>
            <a:off x="6405432" y="1795559"/>
            <a:ext cx="683601" cy="276999"/>
          </a:xfrm>
          <a:prstGeom prst="rect">
            <a:avLst/>
          </a:prstGeom>
        </p:spPr>
        <p:txBody>
          <a:bodyPr wrap="none">
            <a:spAutoFit/>
          </a:bodyPr>
          <a:lstStyle/>
          <a:p>
            <a:r>
              <a:rPr lang="en-US" sz="1200" dirty="0">
                <a:latin typeface="Comic Sans MS"/>
                <a:cs typeface="Comic Sans MS"/>
              </a:rPr>
              <a:t>G727A</a:t>
            </a:r>
            <a:endParaRPr lang="en-US" dirty="0">
              <a:latin typeface="Comic Sans MS"/>
              <a:cs typeface="Comic Sans MS"/>
            </a:endParaRPr>
          </a:p>
        </p:txBody>
      </p:sp>
      <p:sp>
        <p:nvSpPr>
          <p:cNvPr id="94" name="Rectangle 93"/>
          <p:cNvSpPr/>
          <p:nvPr/>
        </p:nvSpPr>
        <p:spPr>
          <a:xfrm>
            <a:off x="3549816" y="1812168"/>
            <a:ext cx="819385" cy="276999"/>
          </a:xfrm>
          <a:prstGeom prst="rect">
            <a:avLst/>
          </a:prstGeom>
        </p:spPr>
        <p:txBody>
          <a:bodyPr wrap="square">
            <a:spAutoFit/>
          </a:bodyPr>
          <a:lstStyle/>
          <a:p>
            <a:r>
              <a:rPr lang="en-US" sz="1200" dirty="0">
                <a:latin typeface="Baskerville" charset="0"/>
                <a:ea typeface="Baskerville" charset="0"/>
                <a:cs typeface="Baskerville" charset="0"/>
              </a:rPr>
              <a:t>R143G</a:t>
            </a:r>
            <a:endParaRPr lang="en-US" dirty="0">
              <a:latin typeface="Baskerville" charset="0"/>
              <a:ea typeface="Baskerville" charset="0"/>
              <a:cs typeface="Baskerville" charset="0"/>
            </a:endParaRPr>
          </a:p>
        </p:txBody>
      </p:sp>
      <p:sp>
        <p:nvSpPr>
          <p:cNvPr id="95" name="Rectangle 94"/>
          <p:cNvSpPr/>
          <p:nvPr/>
        </p:nvSpPr>
        <p:spPr>
          <a:xfrm>
            <a:off x="5902162" y="1801251"/>
            <a:ext cx="652743" cy="276999"/>
          </a:xfrm>
          <a:prstGeom prst="rect">
            <a:avLst/>
          </a:prstGeom>
        </p:spPr>
        <p:txBody>
          <a:bodyPr wrap="none">
            <a:spAutoFit/>
          </a:bodyPr>
          <a:lstStyle/>
          <a:p>
            <a:r>
              <a:rPr lang="en-US" sz="1200" dirty="0">
                <a:latin typeface="Baskerville" charset="0"/>
                <a:ea typeface="Baskerville" charset="0"/>
                <a:cs typeface="Baskerville" charset="0"/>
              </a:rPr>
              <a:t>S653C</a:t>
            </a:r>
          </a:p>
        </p:txBody>
      </p:sp>
      <p:sp>
        <p:nvSpPr>
          <p:cNvPr id="96" name="Rectangle 95"/>
          <p:cNvSpPr/>
          <p:nvPr/>
        </p:nvSpPr>
        <p:spPr>
          <a:xfrm>
            <a:off x="8305371" y="1797538"/>
            <a:ext cx="692542" cy="276999"/>
          </a:xfrm>
          <a:prstGeom prst="rect">
            <a:avLst/>
          </a:prstGeom>
        </p:spPr>
        <p:txBody>
          <a:bodyPr wrap="none">
            <a:spAutoFit/>
          </a:bodyPr>
          <a:lstStyle/>
          <a:p>
            <a:r>
              <a:rPr lang="pl-PL" sz="1200" dirty="0">
                <a:latin typeface="Comic Sans MS"/>
                <a:cs typeface="Comic Sans MS"/>
              </a:rPr>
              <a:t>R1153L</a:t>
            </a:r>
            <a:endParaRPr lang="en-US" dirty="0">
              <a:latin typeface="Comic Sans MS"/>
              <a:cs typeface="Comic Sans MS"/>
            </a:endParaRPr>
          </a:p>
        </p:txBody>
      </p:sp>
      <p:sp>
        <p:nvSpPr>
          <p:cNvPr id="97" name="Rectangle 96"/>
          <p:cNvSpPr/>
          <p:nvPr/>
        </p:nvSpPr>
        <p:spPr>
          <a:xfrm>
            <a:off x="7854264" y="1795558"/>
            <a:ext cx="712054" cy="276999"/>
          </a:xfrm>
          <a:prstGeom prst="rect">
            <a:avLst/>
          </a:prstGeom>
        </p:spPr>
        <p:txBody>
          <a:bodyPr wrap="none">
            <a:spAutoFit/>
          </a:bodyPr>
          <a:lstStyle/>
          <a:p>
            <a:r>
              <a:rPr lang="nb-NO" sz="1200" dirty="0">
                <a:latin typeface="Baskerville" charset="0"/>
                <a:ea typeface="Baskerville" charset="0"/>
                <a:cs typeface="Baskerville" charset="0"/>
              </a:rPr>
              <a:t>P1074L</a:t>
            </a:r>
            <a:endParaRPr lang="en-US" sz="1200" dirty="0">
              <a:latin typeface="Baskerville" charset="0"/>
              <a:ea typeface="Baskerville" charset="0"/>
              <a:cs typeface="Baskerville" charset="0"/>
            </a:endParaRPr>
          </a:p>
        </p:txBody>
      </p:sp>
      <p:sp>
        <p:nvSpPr>
          <p:cNvPr id="37" name="Date Placeholder 3"/>
          <p:cNvSpPr>
            <a:spLocks noGrp="1"/>
          </p:cNvSpPr>
          <p:nvPr>
            <p:ph type="dt" sz="half" idx="10"/>
          </p:nvPr>
        </p:nvSpPr>
        <p:spPr>
          <a:xfrm>
            <a:off x="1781197" y="6434013"/>
            <a:ext cx="4327876" cy="365125"/>
          </a:xfrm>
        </p:spPr>
        <p:txBody>
          <a:bodyPr/>
          <a:lstStyle/>
          <a:p>
            <a:r>
              <a:rPr lang="en-US" dirty="0" smtClean="0"/>
              <a:t>San Antonio Breast Cancer Symposium – December 6-10, 2016</a:t>
            </a:r>
            <a:endParaRPr lang="en-US" dirty="0"/>
          </a:p>
        </p:txBody>
      </p:sp>
      <p:sp>
        <p:nvSpPr>
          <p:cNvPr id="38" name="TextBox 37"/>
          <p:cNvSpPr txBox="1"/>
          <p:nvPr/>
        </p:nvSpPr>
        <p:spPr>
          <a:xfrm>
            <a:off x="6221884" y="6478077"/>
            <a:ext cx="415437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Cohen et al, SABCS 2016, S1-01</a:t>
            </a:r>
          </a:p>
        </p:txBody>
      </p:sp>
    </p:spTree>
    <p:extLst>
      <p:ext uri="{BB962C8B-B14F-4D97-AF65-F5344CB8AC3E}">
        <p14:creationId xmlns:p14="http://schemas.microsoft.com/office/powerpoint/2010/main" xmlns="" val="1161193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5416621" y="1483221"/>
            <a:ext cx="5056536" cy="1056116"/>
          </a:xfrm>
        </p:spPr>
        <p:txBody>
          <a:bodyPr>
            <a:noAutofit/>
          </a:bodyPr>
          <a:lstStyle/>
          <a:p>
            <a:pPr marL="0" lvl="1" indent="0">
              <a:spcBef>
                <a:spcPts val="600"/>
              </a:spcBef>
              <a:spcAft>
                <a:spcPts val="1200"/>
              </a:spcAft>
              <a:buClr>
                <a:schemeClr val="accent1">
                  <a:lumMod val="75000"/>
                </a:schemeClr>
              </a:buClr>
              <a:buNone/>
              <a:defRPr/>
            </a:pPr>
            <a:r>
              <a:rPr lang="en-US" sz="1467" dirty="0"/>
              <a:t>Open-label, multinational, multihistology phase 2 signal-seeking study of neratinib as monotherapy or in combination in patients with tumors harboring </a:t>
            </a:r>
            <a:r>
              <a:rPr lang="en-US" sz="1467" i="1" dirty="0"/>
              <a:t>EGFR</a:t>
            </a:r>
            <a:r>
              <a:rPr lang="en-US" sz="1467" dirty="0"/>
              <a:t>, </a:t>
            </a:r>
            <a:r>
              <a:rPr lang="en-US" sz="1467" i="1" dirty="0"/>
              <a:t>ERBB2, ERBB3</a:t>
            </a:r>
            <a:r>
              <a:rPr lang="en-US" sz="1467" dirty="0"/>
              <a:t> or </a:t>
            </a:r>
            <a:r>
              <a:rPr lang="en-US" sz="1467" i="1" dirty="0"/>
              <a:t>ERBB4 </a:t>
            </a:r>
            <a:r>
              <a:rPr lang="en-US" sz="1467" dirty="0"/>
              <a:t>mutations (NCT 01953926)</a:t>
            </a:r>
            <a:endParaRPr lang="en-US" altLang="en-US" sz="1467" dirty="0">
              <a:solidFill>
                <a:srgbClr val="000000"/>
              </a:solidFill>
              <a:ea typeface="ＭＳ Ｐゴシック" panose="020B0600070205080204" pitchFamily="34" charset="-128"/>
              <a:cs typeface="Arial" panose="020B0604020202020204" pitchFamily="34" charset="0"/>
            </a:endParaRPr>
          </a:p>
        </p:txBody>
      </p:sp>
      <p:cxnSp>
        <p:nvCxnSpPr>
          <p:cNvPr id="9" name="Straight Arrow Connector 8"/>
          <p:cNvCxnSpPr>
            <a:cxnSpLocks noChangeShapeType="1"/>
          </p:cNvCxnSpPr>
          <p:nvPr/>
        </p:nvCxnSpPr>
        <p:spPr bwMode="auto">
          <a:xfrm>
            <a:off x="5416844" y="3367961"/>
            <a:ext cx="381000" cy="0"/>
          </a:xfrm>
          <a:prstGeom prst="straightConnector1">
            <a:avLst/>
          </a:prstGeom>
          <a:noFill/>
          <a:ln w="57150"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10" name="Octagon 9"/>
          <p:cNvSpPr/>
          <p:nvPr/>
        </p:nvSpPr>
        <p:spPr bwMode="auto">
          <a:xfrm>
            <a:off x="8859557" y="3096059"/>
            <a:ext cx="768888" cy="529349"/>
          </a:xfrm>
          <a:prstGeom prst="octagon">
            <a:avLst/>
          </a:prstGeom>
          <a:solidFill>
            <a:schemeClr val="tx1"/>
          </a:solidFill>
          <a:ln w="6350" cap="flat" cmpd="sng" algn="ctr">
            <a:solidFill>
              <a:sysClr val="windowText" lastClr="000000"/>
            </a:solidFill>
            <a:prstDash val="solid"/>
            <a:round/>
            <a:headEnd type="none" w="med" len="med"/>
            <a:tailEnd type="none" w="med" len="med"/>
          </a:ln>
          <a:effectLst/>
        </p:spPr>
        <p:txBody>
          <a:bodyPr vert="horz" wrap="square" lIns="0" tIns="45696" rIns="0" bIns="45696" numCol="1" rtlCol="0" anchor="ctr" anchorCtr="0" compatLnSpc="1">
            <a:prstTxWarp prst="textNoShape">
              <a:avLst/>
            </a:prstTxWarp>
          </a:bodyPr>
          <a:lstStyle/>
          <a:p>
            <a:pPr algn="ctr" defTabSz="913837" fontAlgn="base">
              <a:spcBef>
                <a:spcPct val="0"/>
              </a:spcBef>
              <a:spcAft>
                <a:spcPct val="0"/>
              </a:spcAft>
              <a:defRPr/>
            </a:pPr>
            <a:r>
              <a:rPr lang="en-US" sz="1200" b="1" kern="0" dirty="0">
                <a:solidFill>
                  <a:srgbClr val="FFFFFF">
                    <a:lumMod val="95000"/>
                  </a:srgbClr>
                </a:solidFill>
                <a:ea typeface="ＭＳ Ｐゴシック" charset="0"/>
                <a:cs typeface="Arial" panose="020B0604020202020204" pitchFamily="34" charset="0"/>
              </a:rPr>
              <a:t>PD</a:t>
            </a:r>
          </a:p>
          <a:p>
            <a:pPr algn="ctr" defTabSz="913837" fontAlgn="base">
              <a:spcBef>
                <a:spcPct val="0"/>
              </a:spcBef>
              <a:spcAft>
                <a:spcPct val="0"/>
              </a:spcAft>
              <a:defRPr/>
            </a:pPr>
            <a:r>
              <a:rPr lang="en-US" sz="1200" b="1" kern="0" dirty="0">
                <a:solidFill>
                  <a:srgbClr val="FFFFFF">
                    <a:lumMod val="95000"/>
                  </a:srgbClr>
                </a:solidFill>
                <a:ea typeface="ＭＳ Ｐゴシック" charset="0"/>
                <a:cs typeface="Arial" panose="020B0604020202020204" pitchFamily="34" charset="0"/>
              </a:rPr>
              <a:t>or</a:t>
            </a:r>
          </a:p>
          <a:p>
            <a:pPr algn="ctr" defTabSz="913837" fontAlgn="base">
              <a:spcBef>
                <a:spcPct val="0"/>
              </a:spcBef>
              <a:spcAft>
                <a:spcPct val="0"/>
              </a:spcAft>
              <a:defRPr/>
            </a:pPr>
            <a:r>
              <a:rPr lang="en-US" sz="1200" b="1" kern="0" dirty="0">
                <a:solidFill>
                  <a:srgbClr val="FFFFFF">
                    <a:lumMod val="95000"/>
                  </a:srgbClr>
                </a:solidFill>
                <a:ea typeface="ＭＳ Ｐゴシック" charset="0"/>
                <a:cs typeface="Arial" panose="020B0604020202020204" pitchFamily="34" charset="0"/>
              </a:rPr>
              <a:t>Toxicity</a:t>
            </a:r>
          </a:p>
        </p:txBody>
      </p:sp>
      <p:cxnSp>
        <p:nvCxnSpPr>
          <p:cNvPr id="11" name="Straight Connector 10"/>
          <p:cNvCxnSpPr/>
          <p:nvPr/>
        </p:nvCxnSpPr>
        <p:spPr>
          <a:xfrm>
            <a:off x="5129923" y="1681537"/>
            <a:ext cx="0" cy="3375000"/>
          </a:xfrm>
          <a:prstGeom prst="line">
            <a:avLst/>
          </a:prstGeom>
          <a:noFill/>
          <a:ln w="38100" cap="flat" cmpd="sng" algn="ctr">
            <a:solidFill>
              <a:schemeClr val="accent1">
                <a:lumMod val="75000"/>
              </a:schemeClr>
            </a:solidFill>
            <a:prstDash val="solid"/>
          </a:ln>
          <a:effectLst/>
        </p:spPr>
      </p:cxnSp>
      <p:cxnSp>
        <p:nvCxnSpPr>
          <p:cNvPr id="12" name="Straight Arrow Connector 11"/>
          <p:cNvCxnSpPr>
            <a:cxnSpLocks noChangeShapeType="1"/>
          </p:cNvCxnSpPr>
          <p:nvPr/>
        </p:nvCxnSpPr>
        <p:spPr bwMode="auto">
          <a:xfrm>
            <a:off x="8321335" y="3377314"/>
            <a:ext cx="381000" cy="0"/>
          </a:xfrm>
          <a:prstGeom prst="straightConnector1">
            <a:avLst/>
          </a:prstGeom>
          <a:noFill/>
          <a:ln w="57150" algn="ctr">
            <a:solidFill>
              <a:schemeClr val="tx1"/>
            </a:solidFill>
            <a:round/>
            <a:headEnd type="none" w="med" len="med"/>
            <a:tailEnd type="triangle" w="med" len="med"/>
          </a:ln>
          <a:extLst>
            <a:ext uri="{909E8E84-426E-40dd-AFC4-6F175D3DCCD1}">
              <a14:hiddenFill xmlns:a14="http://schemas.microsoft.com/office/drawing/2010/main" xmlns="">
                <a:noFill/>
              </a14:hiddenFill>
            </a:ext>
          </a:extLst>
        </p:spPr>
      </p:cxnSp>
      <p:sp>
        <p:nvSpPr>
          <p:cNvPr id="17" name="TextBox 16"/>
          <p:cNvSpPr txBox="1"/>
          <p:nvPr/>
        </p:nvSpPr>
        <p:spPr>
          <a:xfrm>
            <a:off x="5205115" y="4139858"/>
            <a:ext cx="5290189" cy="2046666"/>
          </a:xfrm>
          <a:prstGeom prst="rect">
            <a:avLst/>
          </a:prstGeom>
          <a:noFill/>
        </p:spPr>
        <p:txBody>
          <a:bodyPr wrap="square" lIns="91392" tIns="45696" rIns="91392" bIns="45696" rtlCol="0">
            <a:spAutoFit/>
          </a:bodyPr>
          <a:lstStyle/>
          <a:p>
            <a:pPr defTabSz="913837">
              <a:spcAft>
                <a:spcPts val="600"/>
              </a:spcAft>
            </a:pPr>
            <a:r>
              <a:rPr lang="en-US" sz="1400" b="1" dirty="0">
                <a:solidFill>
                  <a:srgbClr val="000000"/>
                </a:solidFill>
                <a:ea typeface="ＭＳ Ｐゴシック" charset="0"/>
              </a:rPr>
              <a:t>Primary endpoint</a:t>
            </a:r>
            <a:r>
              <a:rPr lang="en-US" sz="1400" dirty="0">
                <a:solidFill>
                  <a:srgbClr val="000000"/>
                </a:solidFill>
                <a:ea typeface="ＭＳ Ｐゴシック" charset="0"/>
              </a:rPr>
              <a:t>: Objective response rate (ORR) at 8 weeks</a:t>
            </a:r>
            <a:endParaRPr lang="en-US" sz="1400" dirty="0">
              <a:solidFill>
                <a:srgbClr val="000000"/>
              </a:solidFill>
              <a:ea typeface="ＭＳ Ｐゴシック" charset="0"/>
              <a:cs typeface="Arial" panose="020B0604020202020204" pitchFamily="34" charset="0"/>
            </a:endParaRPr>
          </a:p>
          <a:p>
            <a:pPr defTabSz="913837">
              <a:spcAft>
                <a:spcPts val="600"/>
              </a:spcAft>
            </a:pPr>
            <a:r>
              <a:rPr lang="en-US" sz="1400" b="1" dirty="0">
                <a:solidFill>
                  <a:srgbClr val="000000"/>
                </a:solidFill>
                <a:ea typeface="ＭＳ Ｐゴシック" charset="0"/>
              </a:rPr>
              <a:t>Secondary endpoints</a:t>
            </a:r>
            <a:r>
              <a:rPr lang="en-US" sz="1400" dirty="0">
                <a:solidFill>
                  <a:srgbClr val="000000"/>
                </a:solidFill>
                <a:ea typeface="ＭＳ Ｐゴシック" charset="0"/>
              </a:rPr>
              <a:t>: ORR (confirmed); Clinical Benefit Rate (CBR); PET-CT; Progression-Free Survival (PFS); Safety; Patient-Reported Outcomes; Biomarkers </a:t>
            </a:r>
          </a:p>
          <a:p>
            <a:pPr defTabSz="913837">
              <a:spcAft>
                <a:spcPts val="600"/>
              </a:spcAft>
            </a:pPr>
            <a:r>
              <a:rPr lang="en-US" sz="1400" b="1" dirty="0">
                <a:solidFill>
                  <a:srgbClr val="000000"/>
                </a:solidFill>
                <a:ea typeface="ＭＳ Ｐゴシック" charset="0"/>
              </a:rPr>
              <a:t>Simon 2-stage design: </a:t>
            </a:r>
            <a:r>
              <a:rPr lang="en-US" sz="1400" dirty="0">
                <a:solidFill>
                  <a:srgbClr val="000000"/>
                </a:solidFill>
                <a:ea typeface="ＭＳ Ｐゴシック" charset="0"/>
              </a:rPr>
              <a:t>If ≥1 response in first evaluable 7 patients </a:t>
            </a:r>
            <a:r>
              <a:rPr lang="en-US" sz="1400" dirty="0">
                <a:solidFill>
                  <a:srgbClr val="000000"/>
                </a:solidFill>
                <a:ea typeface="ＭＳ Ｐゴシック" charset="0"/>
                <a:sym typeface="Wingdings" panose="05000000000000000000" pitchFamily="2" charset="2"/>
              </a:rPr>
              <a:t>expand cohort to Stage 2 (N=18); if ≥4 responses in Stage 2, then further expand cohort or consider breakout strategy</a:t>
            </a:r>
          </a:p>
          <a:p>
            <a:pPr defTabSz="913837">
              <a:spcAft>
                <a:spcPts val="600"/>
              </a:spcAft>
            </a:pPr>
            <a:r>
              <a:rPr lang="en-US" sz="1400" b="1" dirty="0">
                <a:solidFill>
                  <a:srgbClr val="000000"/>
                </a:solidFill>
                <a:ea typeface="ＭＳ Ｐゴシック" charset="0"/>
                <a:sym typeface="Wingdings" panose="05000000000000000000" pitchFamily="2" charset="2"/>
              </a:rPr>
              <a:t>Sample size: </a:t>
            </a:r>
            <a:r>
              <a:rPr lang="en-US" sz="1400" dirty="0">
                <a:solidFill>
                  <a:srgbClr val="000000"/>
                </a:solidFill>
                <a:ea typeface="ＭＳ Ｐゴシック" charset="0"/>
                <a:sym typeface="Wingdings" panose="05000000000000000000" pitchFamily="2" charset="2"/>
              </a:rPr>
              <a:t>N≤18 / cohort; N≤30 for NOS cohorts</a:t>
            </a:r>
            <a:endParaRPr lang="en-US" sz="1400" b="1" dirty="0">
              <a:solidFill>
                <a:srgbClr val="000000"/>
              </a:solidFill>
              <a:ea typeface="ＭＳ Ｐゴシック" charset="0"/>
              <a:sym typeface="Wingdings" panose="05000000000000000000" pitchFamily="2" charset="2"/>
            </a:endParaRPr>
          </a:p>
        </p:txBody>
      </p:sp>
      <p:sp>
        <p:nvSpPr>
          <p:cNvPr id="30" name="TextBox 29"/>
          <p:cNvSpPr txBox="1"/>
          <p:nvPr/>
        </p:nvSpPr>
        <p:spPr>
          <a:xfrm>
            <a:off x="5930271" y="3020808"/>
            <a:ext cx="2266500" cy="907892"/>
          </a:xfrm>
          <a:prstGeom prst="rect">
            <a:avLst/>
          </a:prstGeom>
          <a:solidFill>
            <a:schemeClr val="accent2"/>
          </a:solidFill>
          <a:ln w="28575" cmpd="sng">
            <a:noFill/>
          </a:ln>
        </p:spPr>
        <p:txBody>
          <a:bodyPr wrap="square" lIns="91392" tIns="45696" rIns="91392" bIns="45696" rtlCol="0">
            <a:spAutoFit/>
          </a:bodyPr>
          <a:lstStyle/>
          <a:p>
            <a:pPr algn="ctr" defTabSz="913837"/>
            <a:r>
              <a:rPr lang="en-US" sz="2000" b="1" dirty="0">
                <a:solidFill>
                  <a:prstClr val="black"/>
                </a:solidFill>
                <a:ea typeface="ＭＳ Ｐゴシック" charset="0"/>
              </a:rPr>
              <a:t>Neratinib</a:t>
            </a:r>
          </a:p>
          <a:p>
            <a:pPr algn="ctr" defTabSz="913837"/>
            <a:r>
              <a:rPr lang="en-US" sz="1100" dirty="0">
                <a:solidFill>
                  <a:prstClr val="black"/>
                </a:solidFill>
                <a:ea typeface="ＭＳ Ｐゴシック" charset="0"/>
              </a:rPr>
              <a:t>240 mg po daily (28-day cycle)</a:t>
            </a:r>
          </a:p>
          <a:p>
            <a:pPr algn="ctr" defTabSz="913837"/>
            <a:r>
              <a:rPr lang="en-US" sz="1100" dirty="0">
                <a:solidFill>
                  <a:prstClr val="black"/>
                </a:solidFill>
                <a:ea typeface="ＭＳ Ｐゴシック" charset="0"/>
              </a:rPr>
              <a:t>Monotherapy or combination therapy in </a:t>
            </a:r>
            <a:r>
              <a:rPr lang="en-US" sz="1100" i="1" dirty="0">
                <a:solidFill>
                  <a:prstClr val="black"/>
                </a:solidFill>
                <a:ea typeface="ＭＳ Ｐゴシック" charset="0"/>
              </a:rPr>
              <a:t>ERBB2</a:t>
            </a:r>
            <a:r>
              <a:rPr lang="en-US" sz="1100" dirty="0">
                <a:solidFill>
                  <a:prstClr val="black"/>
                </a:solidFill>
                <a:ea typeface="ＭＳ Ｐゴシック" charset="0"/>
              </a:rPr>
              <a:t> mutant cohort*</a:t>
            </a:r>
          </a:p>
        </p:txBody>
      </p:sp>
      <p:sp>
        <p:nvSpPr>
          <p:cNvPr id="47" name="Title 1"/>
          <p:cNvSpPr txBox="1">
            <a:spLocks/>
          </p:cNvSpPr>
          <p:nvPr/>
        </p:nvSpPr>
        <p:spPr>
          <a:xfrm>
            <a:off x="1524000" y="529399"/>
            <a:ext cx="9144000" cy="685800"/>
          </a:xfrm>
          <a:prstGeom prst="rect">
            <a:avLst/>
          </a:prstGeom>
          <a:gradFill flip="none" rotWithShape="1">
            <a:gsLst>
              <a:gs pos="25000">
                <a:srgbClr val="8CB4E3"/>
              </a:gs>
              <a:gs pos="100000">
                <a:sysClr val="window" lastClr="FFFFFF"/>
              </a:gs>
            </a:gsLst>
            <a:lin ang="0" scaled="1"/>
            <a:tileRect/>
          </a:gradFill>
        </p:spPr>
        <p:txBody>
          <a:bodyPr vert="horz" lIns="456915" tIns="45696" rIns="456915" bIns="45696" rtlCol="0" anchor="b" anchorCtr="0">
            <a:normAutofit/>
          </a:bodyPr>
          <a:lstStyle>
            <a:lvl1pPr algn="l" defTabSz="914400" rtl="0" eaLnBrk="1" latinLnBrk="0" hangingPunct="1">
              <a:spcBef>
                <a:spcPct val="0"/>
              </a:spcBef>
              <a:buNone/>
              <a:defRPr sz="3000" kern="1200">
                <a:solidFill>
                  <a:schemeClr val="tx1"/>
                </a:solidFill>
                <a:latin typeface="+mj-lt"/>
                <a:ea typeface="+mj-ea"/>
                <a:cs typeface="+mj-cs"/>
              </a:defRPr>
            </a:lvl1pPr>
          </a:lstStyle>
          <a:p>
            <a:pPr>
              <a:defRPr/>
            </a:pPr>
            <a:r>
              <a:rPr lang="en-US" altLang="en-US" sz="3200" dirty="0">
                <a:solidFill>
                  <a:srgbClr val="000000"/>
                </a:solidFill>
                <a:latin typeface="Calibri"/>
                <a:ea typeface="ＭＳ Ｐゴシック" panose="020B0600070205080204" pitchFamily="34" charset="-128"/>
              </a:rPr>
              <a:t>SUMMIT study design (A4)</a:t>
            </a:r>
            <a:endParaRPr lang="en-US" sz="3200" dirty="0">
              <a:solidFill>
                <a:sysClr val="windowText" lastClr="000000"/>
              </a:solidFill>
              <a:latin typeface="Calibri"/>
            </a:endParaRPr>
          </a:p>
        </p:txBody>
      </p:sp>
      <p:grpSp>
        <p:nvGrpSpPr>
          <p:cNvPr id="16" name="Group 15"/>
          <p:cNvGrpSpPr/>
          <p:nvPr/>
        </p:nvGrpSpPr>
        <p:grpSpPr>
          <a:xfrm>
            <a:off x="1863773" y="2680560"/>
            <a:ext cx="2911867" cy="1896686"/>
            <a:chOff x="410065" y="2320004"/>
            <a:chExt cx="2911866" cy="2528910"/>
          </a:xfrm>
          <a:solidFill>
            <a:srgbClr val="92D050"/>
          </a:solidFill>
        </p:grpSpPr>
        <p:sp>
          <p:nvSpPr>
            <p:cNvPr id="44" name="TextBox 43"/>
            <p:cNvSpPr txBox="1"/>
            <p:nvPr/>
          </p:nvSpPr>
          <p:spPr>
            <a:xfrm>
              <a:off x="1227346" y="2384668"/>
              <a:ext cx="2091561" cy="348813"/>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Breast cancer</a:t>
              </a:r>
            </a:p>
          </p:txBody>
        </p:sp>
        <p:grpSp>
          <p:nvGrpSpPr>
            <p:cNvPr id="61" name="Group 60"/>
            <p:cNvGrpSpPr>
              <a:grpSpLocks/>
            </p:cNvGrpSpPr>
            <p:nvPr/>
          </p:nvGrpSpPr>
          <p:grpSpPr>
            <a:xfrm>
              <a:off x="410065" y="2320004"/>
              <a:ext cx="2911866" cy="2528910"/>
              <a:chOff x="473734" y="2430499"/>
              <a:chExt cx="2911866" cy="2910063"/>
            </a:xfrm>
            <a:grpFill/>
          </p:grpSpPr>
          <p:grpSp>
            <p:nvGrpSpPr>
              <p:cNvPr id="56" name="Group 55"/>
              <p:cNvGrpSpPr>
                <a:grpSpLocks noChangeAspect="1"/>
              </p:cNvGrpSpPr>
              <p:nvPr/>
            </p:nvGrpSpPr>
            <p:grpSpPr>
              <a:xfrm>
                <a:off x="1117600" y="2632624"/>
                <a:ext cx="2268000" cy="2707938"/>
                <a:chOff x="-2381250" y="2773572"/>
                <a:chExt cx="2381250" cy="2843158"/>
              </a:xfrm>
              <a:grpFill/>
            </p:grpSpPr>
            <p:cxnSp>
              <p:nvCxnSpPr>
                <p:cNvPr id="37" name="Straight Connector 36"/>
                <p:cNvCxnSpPr/>
                <p:nvPr/>
              </p:nvCxnSpPr>
              <p:spPr>
                <a:xfrm flipH="1" flipV="1">
                  <a:off x="-2374900" y="3094349"/>
                  <a:ext cx="175725" cy="1"/>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2381250" y="3384550"/>
                  <a:ext cx="191600" cy="189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2374900" y="3676650"/>
                  <a:ext cx="191600" cy="189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2381250" y="3968750"/>
                  <a:ext cx="191600" cy="189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2381250" y="4267200"/>
                  <a:ext cx="191600" cy="189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2374900" y="4565650"/>
                  <a:ext cx="191600" cy="189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2374900" y="4883150"/>
                  <a:ext cx="191600" cy="1899"/>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2196000" y="2963543"/>
                  <a:ext cx="2196000" cy="2653187"/>
                  <a:chOff x="-2196000" y="2963544"/>
                  <a:chExt cx="2196000" cy="2653186"/>
                </a:xfrm>
                <a:grpFill/>
              </p:grpSpPr>
              <p:sp>
                <p:nvSpPr>
                  <p:cNvPr id="2" name="TextBox 1"/>
                  <p:cNvSpPr txBox="1"/>
                  <p:nvPr/>
                </p:nvSpPr>
                <p:spPr>
                  <a:xfrm>
                    <a:off x="-2196000" y="2963544"/>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Biliary tract</a:t>
                    </a:r>
                  </a:p>
                </p:txBody>
              </p:sp>
              <p:sp>
                <p:nvSpPr>
                  <p:cNvPr id="18" name="TextBox 17"/>
                  <p:cNvSpPr txBox="1"/>
                  <p:nvPr/>
                </p:nvSpPr>
                <p:spPr>
                  <a:xfrm>
                    <a:off x="-2196000" y="3260272"/>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Bladder/urinary tract</a:t>
                    </a:r>
                  </a:p>
                </p:txBody>
              </p:sp>
              <p:sp>
                <p:nvSpPr>
                  <p:cNvPr id="21" name="TextBox 20"/>
                  <p:cNvSpPr txBox="1"/>
                  <p:nvPr/>
                </p:nvSpPr>
                <p:spPr>
                  <a:xfrm>
                    <a:off x="-2196000" y="3557002"/>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Colorectal</a:t>
                    </a:r>
                  </a:p>
                </p:txBody>
              </p:sp>
              <p:sp>
                <p:nvSpPr>
                  <p:cNvPr id="22" name="TextBox 21"/>
                  <p:cNvSpPr txBox="1"/>
                  <p:nvPr/>
                </p:nvSpPr>
                <p:spPr>
                  <a:xfrm>
                    <a:off x="-2196000" y="3853728"/>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Endometrial</a:t>
                    </a:r>
                  </a:p>
                </p:txBody>
              </p:sp>
              <p:sp>
                <p:nvSpPr>
                  <p:cNvPr id="23" name="TextBox 22"/>
                  <p:cNvSpPr txBox="1"/>
                  <p:nvPr/>
                </p:nvSpPr>
                <p:spPr>
                  <a:xfrm>
                    <a:off x="-2196000" y="4150455"/>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Gastro-esophageal</a:t>
                    </a:r>
                  </a:p>
                </p:txBody>
              </p:sp>
              <p:sp>
                <p:nvSpPr>
                  <p:cNvPr id="24" name="TextBox 23"/>
                  <p:cNvSpPr txBox="1"/>
                  <p:nvPr/>
                </p:nvSpPr>
                <p:spPr>
                  <a:xfrm>
                    <a:off x="-2196000" y="4447184"/>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Lung</a:t>
                    </a:r>
                  </a:p>
                </p:txBody>
              </p:sp>
              <p:sp>
                <p:nvSpPr>
                  <p:cNvPr id="25" name="TextBox 24"/>
                  <p:cNvSpPr txBox="1"/>
                  <p:nvPr/>
                </p:nvSpPr>
                <p:spPr>
                  <a:xfrm>
                    <a:off x="-2196000" y="4743914"/>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Ovarian</a:t>
                    </a:r>
                  </a:p>
                </p:txBody>
              </p:sp>
              <p:sp>
                <p:nvSpPr>
                  <p:cNvPr id="26" name="TextBox 25"/>
                  <p:cNvSpPr txBox="1"/>
                  <p:nvPr/>
                </p:nvSpPr>
                <p:spPr>
                  <a:xfrm>
                    <a:off x="-2196000" y="5195302"/>
                    <a:ext cx="2196000" cy="421428"/>
                  </a:xfrm>
                  <a:prstGeom prst="rect">
                    <a:avLst/>
                  </a:prstGeom>
                  <a:grpFill/>
                  <a:ln>
                    <a:solidFill>
                      <a:schemeClr val="tx1"/>
                    </a:solidFill>
                  </a:ln>
                </p:spPr>
                <p:txBody>
                  <a:bodyPr wrap="square" rtlCol="0">
                    <a:spAutoFit/>
                  </a:bodyPr>
                  <a:lstStyle/>
                  <a:p>
                    <a:pPr algn="ctr" defTabSz="913837"/>
                    <a:r>
                      <a:rPr lang="en-US" sz="1100" dirty="0">
                        <a:solidFill>
                          <a:prstClr val="black"/>
                        </a:solidFill>
                        <a:ea typeface="ＭＳ Ｐゴシック" charset="0"/>
                      </a:rPr>
                      <a:t>Solid tumors (NOS)</a:t>
                    </a:r>
                  </a:p>
                </p:txBody>
              </p:sp>
            </p:grpSp>
            <p:cxnSp>
              <p:nvCxnSpPr>
                <p:cNvPr id="45" name="Straight Connector 44"/>
                <p:cNvCxnSpPr/>
                <p:nvPr/>
              </p:nvCxnSpPr>
              <p:spPr>
                <a:xfrm flipH="1" flipV="1">
                  <a:off x="-2374900" y="2781818"/>
                  <a:ext cx="178900" cy="1"/>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2368550" y="5203426"/>
                  <a:ext cx="172550"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374900" y="2773572"/>
                  <a:ext cx="0" cy="2435685"/>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7" name="TextBox 56"/>
              <p:cNvSpPr txBox="1">
                <a:spLocks noChangeArrowheads="1"/>
              </p:cNvSpPr>
              <p:nvPr/>
            </p:nvSpPr>
            <p:spPr bwMode="auto">
              <a:xfrm rot="16200000">
                <a:off x="-522866" y="3427099"/>
                <a:ext cx="2516420" cy="523220"/>
              </a:xfrm>
              <a:prstGeom prst="rect">
                <a:avLst/>
              </a:prstGeom>
              <a:solidFill>
                <a:schemeClr val="tx1"/>
              </a:solidFill>
              <a:ln w="38100">
                <a:solidFill>
                  <a:srgbClr val="000000"/>
                </a:solidFill>
                <a:miter lim="800000"/>
                <a:headEnd/>
                <a:tailEnd/>
              </a:ln>
            </p:spPr>
            <p:txBody>
              <a:bodyPr wrap="square" anchor="ctr">
                <a:spAutoFit/>
              </a:bodyP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defTabSz="913837" eaLnBrk="1" fontAlgn="base" hangingPunct="1">
                  <a:spcBef>
                    <a:spcPct val="0"/>
                  </a:spcBef>
                  <a:spcAft>
                    <a:spcPct val="0"/>
                  </a:spcAft>
                  <a:defRPr/>
                </a:pPr>
                <a:r>
                  <a:rPr lang="en-US" sz="1400" i="1" kern="0" dirty="0">
                    <a:solidFill>
                      <a:prstClr val="white"/>
                    </a:solidFill>
                    <a:latin typeface="Calibri"/>
                    <a:cs typeface="Arial" panose="020B0604020202020204" pitchFamily="34" charset="0"/>
                  </a:rPr>
                  <a:t>ERBB2 </a:t>
                </a:r>
                <a:r>
                  <a:rPr lang="en-US" sz="1400" kern="0" dirty="0">
                    <a:solidFill>
                      <a:prstClr val="white"/>
                    </a:solidFill>
                    <a:latin typeface="Calibri"/>
                    <a:cs typeface="Arial" panose="020B0604020202020204" pitchFamily="34" charset="0"/>
                  </a:rPr>
                  <a:t>mutant tumors</a:t>
                </a:r>
                <a:endParaRPr lang="en-US" sz="1400" b="0" kern="0" dirty="0">
                  <a:solidFill>
                    <a:prstClr val="white"/>
                  </a:solidFill>
                  <a:latin typeface="Calibri"/>
                  <a:cs typeface="Arial" panose="020B0604020202020204" pitchFamily="34" charset="0"/>
                </a:endParaRPr>
              </a:p>
            </p:txBody>
          </p:sp>
          <p:cxnSp>
            <p:nvCxnSpPr>
              <p:cNvPr id="59" name="Straight Connector 58"/>
              <p:cNvCxnSpPr/>
              <p:nvPr/>
            </p:nvCxnSpPr>
            <p:spPr>
              <a:xfrm rot="960000" flipH="1">
                <a:off x="900283" y="3734702"/>
                <a:ext cx="232602" cy="69205"/>
              </a:xfrm>
              <a:prstGeom prst="line">
                <a:avLst/>
              </a:prstGeom>
              <a:grpFill/>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1753713" y="5370439"/>
            <a:ext cx="3045536" cy="574487"/>
            <a:chOff x="213275" y="5395398"/>
            <a:chExt cx="3045536" cy="765982"/>
          </a:xfrm>
        </p:grpSpPr>
        <p:sp>
          <p:nvSpPr>
            <p:cNvPr id="77" name="TextBox 76"/>
            <p:cNvSpPr txBox="1"/>
            <p:nvPr/>
          </p:nvSpPr>
          <p:spPr>
            <a:xfrm>
              <a:off x="1167251" y="5654511"/>
              <a:ext cx="2091560" cy="348813"/>
            </a:xfrm>
            <a:prstGeom prst="rect">
              <a:avLst/>
            </a:prstGeom>
            <a:solidFill>
              <a:schemeClr val="accent2">
                <a:lumMod val="75000"/>
              </a:schemeClr>
            </a:solidFill>
            <a:ln>
              <a:solidFill>
                <a:schemeClr val="tx1"/>
              </a:solidFill>
            </a:ln>
          </p:spPr>
          <p:txBody>
            <a:bodyPr wrap="square" rtlCol="0">
              <a:spAutoFit/>
            </a:bodyPr>
            <a:lstStyle/>
            <a:p>
              <a:pPr algn="ctr" defTabSz="913837"/>
              <a:r>
                <a:rPr lang="en-US" sz="1100" dirty="0">
                  <a:solidFill>
                    <a:prstClr val="black"/>
                  </a:solidFill>
                  <a:ea typeface="ＭＳ Ｐゴシック" charset="0"/>
                </a:rPr>
                <a:t>Solid tumors (NOS)</a:t>
              </a:r>
            </a:p>
          </p:txBody>
        </p:sp>
        <p:sp>
          <p:nvSpPr>
            <p:cNvPr id="53" name="TextBox 52"/>
            <p:cNvSpPr txBox="1">
              <a:spLocks noChangeArrowheads="1"/>
            </p:cNvSpPr>
            <p:nvPr/>
          </p:nvSpPr>
          <p:spPr bwMode="auto">
            <a:xfrm rot="16200000">
              <a:off x="307338" y="5301335"/>
              <a:ext cx="765982" cy="954107"/>
            </a:xfrm>
            <a:prstGeom prst="rect">
              <a:avLst/>
            </a:prstGeom>
            <a:solidFill>
              <a:schemeClr val="tx1"/>
            </a:solidFill>
            <a:ln w="38100">
              <a:solidFill>
                <a:srgbClr val="000000"/>
              </a:solidFill>
              <a:miter lim="800000"/>
              <a:headEnd/>
              <a:tailEnd/>
            </a:ln>
          </p:spPr>
          <p:txBody>
            <a:bodyPr wrap="square" anchor="ctr">
              <a:spAutoFit/>
            </a:bodyP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defTabSz="913837" eaLnBrk="1" fontAlgn="base" hangingPunct="1">
                <a:spcBef>
                  <a:spcPct val="0"/>
                </a:spcBef>
                <a:spcAft>
                  <a:spcPct val="0"/>
                </a:spcAft>
                <a:defRPr/>
              </a:pPr>
              <a:r>
                <a:rPr lang="en-US" sz="1400" i="1" kern="0" dirty="0">
                  <a:solidFill>
                    <a:prstClr val="white"/>
                  </a:solidFill>
                  <a:latin typeface="Calibri"/>
                  <a:cs typeface="Arial" panose="020B0604020202020204" pitchFamily="34" charset="0"/>
                </a:rPr>
                <a:t>ERBB4</a:t>
              </a:r>
            </a:p>
            <a:p>
              <a:pPr algn="ctr" defTabSz="913837" eaLnBrk="1" fontAlgn="base" hangingPunct="1">
                <a:spcBef>
                  <a:spcPct val="0"/>
                </a:spcBef>
                <a:spcAft>
                  <a:spcPct val="0"/>
                </a:spcAft>
                <a:defRPr/>
              </a:pPr>
              <a:r>
                <a:rPr lang="en-US" sz="1400" kern="0" dirty="0">
                  <a:solidFill>
                    <a:prstClr val="white"/>
                  </a:solidFill>
                  <a:latin typeface="Calibri"/>
                  <a:cs typeface="Arial" panose="020B0604020202020204" pitchFamily="34" charset="0"/>
                </a:rPr>
                <a:t>mutant</a:t>
              </a:r>
              <a:endParaRPr lang="en-US" sz="1400" b="0" kern="0" dirty="0">
                <a:solidFill>
                  <a:prstClr val="white"/>
                </a:solidFill>
                <a:latin typeface="Calibri"/>
                <a:cs typeface="Arial" panose="020B0604020202020204" pitchFamily="34" charset="0"/>
              </a:endParaRPr>
            </a:p>
          </p:txBody>
        </p:sp>
        <p:cxnSp>
          <p:nvCxnSpPr>
            <p:cNvPr id="78" name="Straight Connector 77"/>
            <p:cNvCxnSpPr/>
            <p:nvPr/>
          </p:nvCxnSpPr>
          <p:spPr>
            <a:xfrm flipH="1" flipV="1">
              <a:off x="921503" y="5782065"/>
              <a:ext cx="232602" cy="1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1751875" y="4750029"/>
            <a:ext cx="3023764" cy="574487"/>
            <a:chOff x="213275" y="5373581"/>
            <a:chExt cx="3023764" cy="765982"/>
          </a:xfrm>
        </p:grpSpPr>
        <p:sp>
          <p:nvSpPr>
            <p:cNvPr id="80" name="TextBox 79"/>
            <p:cNvSpPr txBox="1"/>
            <p:nvPr/>
          </p:nvSpPr>
          <p:spPr>
            <a:xfrm>
              <a:off x="1145479" y="5654513"/>
              <a:ext cx="2091560" cy="348813"/>
            </a:xfrm>
            <a:prstGeom prst="rect">
              <a:avLst/>
            </a:prstGeom>
            <a:solidFill>
              <a:schemeClr val="accent1"/>
            </a:solidFill>
            <a:ln>
              <a:solidFill>
                <a:schemeClr val="tx1"/>
              </a:solidFill>
            </a:ln>
          </p:spPr>
          <p:txBody>
            <a:bodyPr wrap="square" rtlCol="0">
              <a:spAutoFit/>
            </a:bodyPr>
            <a:lstStyle/>
            <a:p>
              <a:pPr algn="ctr" defTabSz="913837"/>
              <a:r>
                <a:rPr lang="en-US" sz="1100" dirty="0">
                  <a:solidFill>
                    <a:prstClr val="black"/>
                  </a:solidFill>
                  <a:ea typeface="ＭＳ Ｐゴシック" charset="0"/>
                </a:rPr>
                <a:t>Solid tumors (NOS)</a:t>
              </a:r>
            </a:p>
          </p:txBody>
        </p:sp>
        <p:sp>
          <p:nvSpPr>
            <p:cNvPr id="81" name="TextBox 80"/>
            <p:cNvSpPr txBox="1">
              <a:spLocks noChangeArrowheads="1"/>
            </p:cNvSpPr>
            <p:nvPr/>
          </p:nvSpPr>
          <p:spPr bwMode="auto">
            <a:xfrm rot="16200000">
              <a:off x="307338" y="5279518"/>
              <a:ext cx="765982" cy="954107"/>
            </a:xfrm>
            <a:prstGeom prst="rect">
              <a:avLst/>
            </a:prstGeom>
            <a:solidFill>
              <a:schemeClr val="tx1"/>
            </a:solidFill>
            <a:ln w="38100">
              <a:solidFill>
                <a:srgbClr val="000000"/>
              </a:solidFill>
              <a:miter lim="800000"/>
              <a:headEnd/>
              <a:tailEnd/>
            </a:ln>
          </p:spPr>
          <p:txBody>
            <a:bodyPr wrap="square" anchor="ctr">
              <a:spAutoFit/>
            </a:bodyP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defTabSz="913837" eaLnBrk="1" fontAlgn="base" hangingPunct="1">
                <a:spcBef>
                  <a:spcPct val="0"/>
                </a:spcBef>
                <a:spcAft>
                  <a:spcPct val="0"/>
                </a:spcAft>
                <a:defRPr/>
              </a:pPr>
              <a:r>
                <a:rPr lang="en-US" sz="1400" i="1" kern="0" dirty="0">
                  <a:solidFill>
                    <a:prstClr val="white"/>
                  </a:solidFill>
                  <a:latin typeface="Calibri"/>
                  <a:cs typeface="Arial" panose="020B0604020202020204" pitchFamily="34" charset="0"/>
                </a:rPr>
                <a:t>ERBB3</a:t>
              </a:r>
            </a:p>
            <a:p>
              <a:pPr algn="ctr" defTabSz="913837" eaLnBrk="1" fontAlgn="base" hangingPunct="1">
                <a:spcBef>
                  <a:spcPct val="0"/>
                </a:spcBef>
                <a:spcAft>
                  <a:spcPct val="0"/>
                </a:spcAft>
                <a:defRPr/>
              </a:pPr>
              <a:r>
                <a:rPr lang="en-US" sz="1400" kern="0" dirty="0">
                  <a:solidFill>
                    <a:prstClr val="white"/>
                  </a:solidFill>
                  <a:latin typeface="Calibri"/>
                  <a:cs typeface="Arial" panose="020B0604020202020204" pitchFamily="34" charset="0"/>
                </a:rPr>
                <a:t>mutant</a:t>
              </a:r>
              <a:endParaRPr lang="en-US" sz="1400" b="0" kern="0" dirty="0">
                <a:solidFill>
                  <a:prstClr val="white"/>
                </a:solidFill>
                <a:latin typeface="Calibri"/>
                <a:cs typeface="Arial" panose="020B0604020202020204" pitchFamily="34" charset="0"/>
              </a:endParaRPr>
            </a:p>
          </p:txBody>
        </p:sp>
        <p:cxnSp>
          <p:nvCxnSpPr>
            <p:cNvPr id="82" name="Straight Connector 81"/>
            <p:cNvCxnSpPr/>
            <p:nvPr/>
          </p:nvCxnSpPr>
          <p:spPr>
            <a:xfrm flipH="1" flipV="1">
              <a:off x="921503" y="5782065"/>
              <a:ext cx="232602" cy="1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860975" y="1516080"/>
            <a:ext cx="2922175" cy="937735"/>
            <a:chOff x="396733" y="1236294"/>
            <a:chExt cx="2922174" cy="1250304"/>
          </a:xfrm>
        </p:grpSpPr>
        <p:grpSp>
          <p:nvGrpSpPr>
            <p:cNvPr id="83" name="Group 82"/>
            <p:cNvGrpSpPr/>
            <p:nvPr/>
          </p:nvGrpSpPr>
          <p:grpSpPr>
            <a:xfrm>
              <a:off x="396733" y="1236294"/>
              <a:ext cx="2922174" cy="1250304"/>
              <a:chOff x="322368" y="5207068"/>
              <a:chExt cx="2922174" cy="1250304"/>
            </a:xfrm>
          </p:grpSpPr>
          <p:sp>
            <p:nvSpPr>
              <p:cNvPr id="84" name="TextBox 83"/>
              <p:cNvSpPr txBox="1"/>
              <p:nvPr/>
            </p:nvSpPr>
            <p:spPr>
              <a:xfrm>
                <a:off x="1152981" y="5223542"/>
                <a:ext cx="2091561" cy="574512"/>
              </a:xfrm>
              <a:prstGeom prst="rect">
                <a:avLst/>
              </a:prstGeom>
              <a:solidFill>
                <a:srgbClr val="FFFF00"/>
              </a:solidFill>
              <a:ln>
                <a:solidFill>
                  <a:schemeClr val="tx1"/>
                </a:solidFill>
              </a:ln>
            </p:spPr>
            <p:txBody>
              <a:bodyPr wrap="square" rtlCol="0">
                <a:spAutoFit/>
              </a:bodyPr>
              <a:lstStyle/>
              <a:p>
                <a:pPr algn="ctr" defTabSz="913837"/>
                <a:r>
                  <a:rPr lang="en-US" sz="1100" dirty="0">
                    <a:solidFill>
                      <a:prstClr val="black"/>
                    </a:solidFill>
                    <a:ea typeface="ＭＳ Ｐゴシック" charset="0"/>
                  </a:rPr>
                  <a:t>Primary brain tumors – EGFR mutant/amplified</a:t>
                </a:r>
              </a:p>
            </p:txBody>
          </p:sp>
          <p:sp>
            <p:nvSpPr>
              <p:cNvPr id="85" name="TextBox 84"/>
              <p:cNvSpPr txBox="1">
                <a:spLocks noChangeArrowheads="1"/>
              </p:cNvSpPr>
              <p:nvPr/>
            </p:nvSpPr>
            <p:spPr bwMode="auto">
              <a:xfrm rot="16200000">
                <a:off x="-41174" y="5570610"/>
                <a:ext cx="1250304" cy="523220"/>
              </a:xfrm>
              <a:prstGeom prst="rect">
                <a:avLst/>
              </a:prstGeom>
              <a:solidFill>
                <a:schemeClr val="tx1"/>
              </a:solidFill>
              <a:ln w="38100">
                <a:solidFill>
                  <a:srgbClr val="000000"/>
                </a:solidFill>
                <a:miter lim="800000"/>
                <a:headEnd/>
                <a:tailEnd/>
              </a:ln>
            </p:spPr>
            <p:txBody>
              <a:bodyPr wrap="square" anchor="ctr">
                <a:spAutoFit/>
              </a:bodyPr>
              <a:lstStyle>
                <a:lvl1pPr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defTabSz="913837" eaLnBrk="1" fontAlgn="base" hangingPunct="1">
                  <a:spcBef>
                    <a:spcPct val="0"/>
                  </a:spcBef>
                  <a:spcAft>
                    <a:spcPct val="0"/>
                  </a:spcAft>
                  <a:defRPr/>
                </a:pPr>
                <a:r>
                  <a:rPr lang="en-US" sz="1400" i="1" kern="0" dirty="0">
                    <a:solidFill>
                      <a:prstClr val="white"/>
                    </a:solidFill>
                    <a:latin typeface="Calibri"/>
                    <a:cs typeface="Arial" panose="020B0604020202020204" pitchFamily="34" charset="0"/>
                  </a:rPr>
                  <a:t>EGFR</a:t>
                </a:r>
              </a:p>
              <a:p>
                <a:pPr algn="ctr" defTabSz="913837" eaLnBrk="1" fontAlgn="base" hangingPunct="1">
                  <a:spcBef>
                    <a:spcPct val="0"/>
                  </a:spcBef>
                  <a:spcAft>
                    <a:spcPct val="0"/>
                  </a:spcAft>
                  <a:defRPr/>
                </a:pPr>
                <a:r>
                  <a:rPr lang="en-US" sz="1400" kern="0" dirty="0">
                    <a:solidFill>
                      <a:prstClr val="white"/>
                    </a:solidFill>
                    <a:latin typeface="Calibri"/>
                    <a:cs typeface="Arial" panose="020B0604020202020204" pitchFamily="34" charset="0"/>
                  </a:rPr>
                  <a:t>mutant</a:t>
                </a:r>
                <a:endParaRPr lang="en-US" sz="1400" b="0" kern="0" dirty="0">
                  <a:solidFill>
                    <a:prstClr val="white"/>
                  </a:solidFill>
                  <a:latin typeface="Calibri"/>
                  <a:cs typeface="Arial" panose="020B0604020202020204" pitchFamily="34" charset="0"/>
                </a:endParaRPr>
              </a:p>
            </p:txBody>
          </p:sp>
          <p:cxnSp>
            <p:nvCxnSpPr>
              <p:cNvPr id="86" name="Straight Connector 85"/>
              <p:cNvCxnSpPr/>
              <p:nvPr/>
            </p:nvCxnSpPr>
            <p:spPr>
              <a:xfrm flipH="1" flipV="1">
                <a:off x="944635" y="5782065"/>
                <a:ext cx="108000" cy="1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7" name="Straight Connector 86"/>
            <p:cNvCxnSpPr/>
            <p:nvPr/>
          </p:nvCxnSpPr>
          <p:spPr>
            <a:xfrm>
              <a:off x="1122902" y="1591559"/>
              <a:ext cx="0" cy="504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1227348" y="1889112"/>
              <a:ext cx="2091559" cy="574512"/>
            </a:xfrm>
            <a:prstGeom prst="rect">
              <a:avLst/>
            </a:prstGeom>
            <a:solidFill>
              <a:srgbClr val="FFFF00"/>
            </a:solidFill>
            <a:ln>
              <a:solidFill>
                <a:schemeClr val="tx1"/>
              </a:solidFill>
            </a:ln>
          </p:spPr>
          <p:txBody>
            <a:bodyPr wrap="square" rtlCol="0">
              <a:spAutoFit/>
            </a:bodyPr>
            <a:lstStyle/>
            <a:p>
              <a:pPr algn="ctr" defTabSz="913837"/>
              <a:r>
                <a:rPr lang="en-US" sz="1100" dirty="0">
                  <a:solidFill>
                    <a:prstClr val="black"/>
                  </a:solidFill>
                  <a:ea typeface="ＭＳ Ｐゴシック" charset="0"/>
                </a:rPr>
                <a:t>Lung cancers with EGFR exon 18 mutations</a:t>
              </a:r>
            </a:p>
          </p:txBody>
        </p:sp>
        <p:cxnSp>
          <p:nvCxnSpPr>
            <p:cNvPr id="89" name="Straight Connector 88"/>
            <p:cNvCxnSpPr/>
            <p:nvPr/>
          </p:nvCxnSpPr>
          <p:spPr>
            <a:xfrm flipH="1" flipV="1">
              <a:off x="1116838" y="1589313"/>
              <a:ext cx="10800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flipV="1">
              <a:off x="1120357" y="2090831"/>
              <a:ext cx="10800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1" name="Text Box 4"/>
          <p:cNvSpPr txBox="1">
            <a:spLocks noChangeArrowheads="1"/>
          </p:cNvSpPr>
          <p:nvPr/>
        </p:nvSpPr>
        <p:spPr bwMode="auto">
          <a:xfrm>
            <a:off x="7616831" y="6304759"/>
            <a:ext cx="2801416" cy="3347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algn="r" defTabSz="913837" fontAlgn="base">
              <a:spcBef>
                <a:spcPct val="0"/>
              </a:spcBef>
              <a:spcAft>
                <a:spcPct val="0"/>
              </a:spcAft>
            </a:pPr>
            <a:r>
              <a:rPr lang="en-GB" sz="1000" dirty="0">
                <a:solidFill>
                  <a:schemeClr val="tx1"/>
                </a:solidFill>
                <a:latin typeface="Calibri"/>
              </a:rPr>
              <a:t> *HR+ MBC – </a:t>
            </a:r>
            <a:r>
              <a:rPr lang="en-GB" sz="1000" dirty="0" err="1">
                <a:solidFill>
                  <a:schemeClr val="tx1"/>
                </a:solidFill>
                <a:latin typeface="Calibri"/>
              </a:rPr>
              <a:t>fulvestrant</a:t>
            </a:r>
            <a:r>
              <a:rPr lang="en-GB" sz="1000" dirty="0">
                <a:solidFill>
                  <a:schemeClr val="tx1"/>
                </a:solidFill>
                <a:latin typeface="Calibri"/>
              </a:rPr>
              <a:t> or endocrine regimen</a:t>
            </a:r>
          </a:p>
          <a:p>
            <a:pPr marL="87263" algn="r" defTabSz="913837" fontAlgn="base">
              <a:spcBef>
                <a:spcPct val="0"/>
              </a:spcBef>
              <a:spcAft>
                <a:spcPct val="0"/>
              </a:spcAft>
            </a:pPr>
            <a:r>
              <a:rPr lang="en-GB" sz="1000" dirty="0">
                <a:solidFill>
                  <a:schemeClr val="tx1"/>
                </a:solidFill>
                <a:latin typeface="Calibri"/>
              </a:rPr>
              <a:t>CRC and NSCLC – trastuzumab</a:t>
            </a:r>
          </a:p>
          <a:p>
            <a:pPr marL="87263" algn="r" defTabSz="913837" fontAlgn="base">
              <a:spcBef>
                <a:spcPct val="0"/>
              </a:spcBef>
              <a:spcAft>
                <a:spcPct val="0"/>
              </a:spcAft>
            </a:pPr>
            <a:r>
              <a:rPr lang="en-GB" sz="1000" dirty="0">
                <a:solidFill>
                  <a:schemeClr val="tx1"/>
                </a:solidFill>
                <a:latin typeface="Calibri"/>
              </a:rPr>
              <a:t>Bladder cancer – paclitaxel</a:t>
            </a:r>
          </a:p>
        </p:txBody>
      </p:sp>
    </p:spTree>
    <p:extLst>
      <p:ext uri="{BB962C8B-B14F-4D97-AF65-F5344CB8AC3E}">
        <p14:creationId xmlns:p14="http://schemas.microsoft.com/office/powerpoint/2010/main" xmlns="" val="720330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1"/>
          <p:cNvSpPr txBox="1">
            <a:spLocks/>
          </p:cNvSpPr>
          <p:nvPr/>
        </p:nvSpPr>
        <p:spPr>
          <a:xfrm>
            <a:off x="1524000" y="413965"/>
            <a:ext cx="9144000" cy="685800"/>
          </a:xfrm>
          <a:prstGeom prst="rect">
            <a:avLst/>
          </a:prstGeom>
          <a:gradFill flip="none" rotWithShape="1">
            <a:gsLst>
              <a:gs pos="25000">
                <a:srgbClr val="8CB4E3"/>
              </a:gs>
              <a:gs pos="100000">
                <a:sysClr val="window" lastClr="FFFFFF"/>
              </a:gs>
            </a:gsLst>
            <a:lin ang="0" scaled="1"/>
            <a:tileRect/>
          </a:gradFill>
        </p:spPr>
        <p:txBody>
          <a:bodyPr vert="horz" lIns="456915" tIns="45696" rIns="456915" bIns="45696" rtlCol="0" anchor="b" anchorCtr="0">
            <a:normAutofit/>
          </a:bodyPr>
          <a:lstStyle>
            <a:lvl1pPr algn="l" defTabSz="914400" rtl="0" eaLnBrk="1" latinLnBrk="0" hangingPunct="1">
              <a:spcBef>
                <a:spcPct val="0"/>
              </a:spcBef>
              <a:buNone/>
              <a:defRPr sz="3000" kern="1200">
                <a:solidFill>
                  <a:schemeClr val="tx1"/>
                </a:solidFill>
                <a:latin typeface="+mj-lt"/>
                <a:ea typeface="+mj-ea"/>
                <a:cs typeface="+mj-cs"/>
              </a:defRPr>
            </a:lvl1pPr>
          </a:lstStyle>
          <a:p>
            <a:pPr>
              <a:defRPr/>
            </a:pPr>
            <a:r>
              <a:rPr lang="en-US" altLang="en-US" sz="3200" dirty="0">
                <a:solidFill>
                  <a:srgbClr val="000000"/>
                </a:solidFill>
                <a:latin typeface="Calibri"/>
                <a:ea typeface="ＭＳ Ｐゴシック" panose="020B0600070205080204" pitchFamily="34" charset="-128"/>
              </a:rPr>
              <a:t>SUMMIT: distribution of </a:t>
            </a:r>
            <a:r>
              <a:rPr lang="en-US" altLang="en-US" sz="3200" i="1" dirty="0">
                <a:solidFill>
                  <a:srgbClr val="000000"/>
                </a:solidFill>
                <a:latin typeface="Calibri"/>
                <a:ea typeface="ＭＳ Ｐゴシック" panose="020B0600070205080204" pitchFamily="34" charset="-128"/>
              </a:rPr>
              <a:t>ERBB2 </a:t>
            </a:r>
            <a:r>
              <a:rPr lang="en-US" altLang="en-US" sz="3200" dirty="0">
                <a:solidFill>
                  <a:srgbClr val="000000"/>
                </a:solidFill>
                <a:latin typeface="Calibri"/>
                <a:ea typeface="ＭＳ Ｐゴシック" panose="020B0600070205080204" pitchFamily="34" charset="-128"/>
              </a:rPr>
              <a:t>mutations</a:t>
            </a:r>
            <a:endParaRPr lang="en-US" sz="3200" dirty="0">
              <a:solidFill>
                <a:sysClr val="windowText" lastClr="000000"/>
              </a:solidFill>
              <a:latin typeface="Calibri"/>
            </a:endParaRPr>
          </a:p>
        </p:txBody>
      </p:sp>
      <p:grpSp>
        <p:nvGrpSpPr>
          <p:cNvPr id="79" name="Group 78"/>
          <p:cNvGrpSpPr/>
          <p:nvPr/>
        </p:nvGrpSpPr>
        <p:grpSpPr>
          <a:xfrm>
            <a:off x="1995901" y="1700809"/>
            <a:ext cx="8153400" cy="566187"/>
            <a:chOff x="304800" y="1328632"/>
            <a:chExt cx="8153400" cy="754916"/>
          </a:xfrm>
        </p:grpSpPr>
        <p:cxnSp>
          <p:nvCxnSpPr>
            <p:cNvPr id="80" name="Straight Connector 79"/>
            <p:cNvCxnSpPr/>
            <p:nvPr/>
          </p:nvCxnSpPr>
          <p:spPr bwMode="auto">
            <a:xfrm flipH="1">
              <a:off x="4979590" y="1328632"/>
              <a:ext cx="11510" cy="754916"/>
            </a:xfrm>
            <a:prstGeom prst="line">
              <a:avLst/>
            </a:prstGeom>
            <a:solidFill>
              <a:srgbClr val="FFFFFF"/>
            </a:solidFill>
            <a:ln w="12700"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304800" y="1683497"/>
              <a:ext cx="8153400" cy="0"/>
            </a:xfrm>
            <a:prstGeom prst="line">
              <a:avLst/>
            </a:prstGeom>
            <a:solidFill>
              <a:srgbClr val="FFFFFF"/>
            </a:solidFill>
            <a:ln w="101600" cap="flat" cmpd="sng" algn="ctr">
              <a:solidFill>
                <a:schemeClr val="bg1">
                  <a:lumMod val="75000"/>
                </a:schemeClr>
              </a:solidFill>
              <a:prstDash val="solid"/>
              <a:round/>
              <a:headEnd type="none" w="med" len="med"/>
              <a:tailEnd type="none" w="med" len="med"/>
            </a:ln>
            <a:effectLst/>
          </p:spPr>
        </p:cxnSp>
        <p:sp>
          <p:nvSpPr>
            <p:cNvPr id="82" name="Rounded Rectangle 81"/>
            <p:cNvSpPr/>
            <p:nvPr/>
          </p:nvSpPr>
          <p:spPr bwMode="auto">
            <a:xfrm>
              <a:off x="1676400" y="1492997"/>
              <a:ext cx="914400" cy="38100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3837" fontAlgn="base">
                <a:spcBef>
                  <a:spcPct val="0"/>
                </a:spcBef>
                <a:spcAft>
                  <a:spcPct val="0"/>
                </a:spcAft>
              </a:pPr>
              <a:endParaRPr lang="en-US" sz="2400" b="1" dirty="0">
                <a:solidFill>
                  <a:srgbClr val="000000"/>
                </a:solidFill>
                <a:latin typeface="Arial" charset="0"/>
                <a:ea typeface="ＭＳ Ｐゴシック" charset="0"/>
                <a:cs typeface="Arial" charset="0"/>
              </a:endParaRPr>
            </a:p>
          </p:txBody>
        </p:sp>
        <p:sp>
          <p:nvSpPr>
            <p:cNvPr id="157" name="Rounded Rectangle 156"/>
            <p:cNvSpPr/>
            <p:nvPr/>
          </p:nvSpPr>
          <p:spPr bwMode="auto">
            <a:xfrm>
              <a:off x="2762250" y="1492997"/>
              <a:ext cx="1047750" cy="381000"/>
            </a:xfrm>
            <a:prstGeom prst="roundRect">
              <a:avLst/>
            </a:prstGeom>
            <a:solidFill>
              <a:srgbClr val="66FF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3837" fontAlgn="base">
                <a:spcBef>
                  <a:spcPct val="0"/>
                </a:spcBef>
                <a:spcAft>
                  <a:spcPct val="0"/>
                </a:spcAft>
              </a:pPr>
              <a:endParaRPr lang="en-US" sz="2400" b="1" dirty="0">
                <a:solidFill>
                  <a:srgbClr val="000000"/>
                </a:solidFill>
                <a:latin typeface="Arial" charset="0"/>
                <a:ea typeface="ＭＳ Ｐゴシック" charset="0"/>
                <a:cs typeface="Arial" charset="0"/>
              </a:endParaRPr>
            </a:p>
          </p:txBody>
        </p:sp>
        <p:sp>
          <p:nvSpPr>
            <p:cNvPr id="158" name="Rounded Rectangle 157"/>
            <p:cNvSpPr/>
            <p:nvPr/>
          </p:nvSpPr>
          <p:spPr bwMode="auto">
            <a:xfrm>
              <a:off x="3886200" y="1492997"/>
              <a:ext cx="884237" cy="381000"/>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3837" fontAlgn="base">
                <a:spcBef>
                  <a:spcPct val="0"/>
                </a:spcBef>
                <a:spcAft>
                  <a:spcPct val="0"/>
                </a:spcAft>
              </a:pPr>
              <a:endParaRPr lang="en-US" sz="2400" b="1" dirty="0">
                <a:solidFill>
                  <a:srgbClr val="000000"/>
                </a:solidFill>
                <a:latin typeface="Arial" charset="0"/>
                <a:ea typeface="ＭＳ Ｐゴシック" charset="0"/>
                <a:cs typeface="Arial" charset="0"/>
              </a:endParaRPr>
            </a:p>
          </p:txBody>
        </p:sp>
        <p:sp>
          <p:nvSpPr>
            <p:cNvPr id="159" name="Rounded Rectangle 158"/>
            <p:cNvSpPr/>
            <p:nvPr/>
          </p:nvSpPr>
          <p:spPr bwMode="auto">
            <a:xfrm>
              <a:off x="4853781" y="1483472"/>
              <a:ext cx="251619" cy="381000"/>
            </a:xfrm>
            <a:prstGeom prst="roundRect">
              <a:avLst/>
            </a:prstGeom>
            <a:solidFill>
              <a:srgbClr val="000000"/>
            </a:solidFill>
            <a:ln w="12700" cap="flat" cmpd="sng" algn="ctr">
              <a:solidFill>
                <a:schemeClr val="bg1">
                  <a:lumMod val="50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3837" fontAlgn="base">
                <a:spcBef>
                  <a:spcPct val="0"/>
                </a:spcBef>
                <a:spcAft>
                  <a:spcPct val="0"/>
                </a:spcAft>
              </a:pPr>
              <a:endParaRPr lang="en-US" sz="2400" b="1" dirty="0">
                <a:solidFill>
                  <a:srgbClr val="000000"/>
                </a:solidFill>
                <a:ea typeface="ＭＳ Ｐゴシック" charset="0"/>
                <a:cs typeface="Arial" charset="0"/>
              </a:endParaRPr>
            </a:p>
          </p:txBody>
        </p:sp>
        <p:sp>
          <p:nvSpPr>
            <p:cNvPr id="160" name="Rounded Rectangle 159"/>
            <p:cNvSpPr/>
            <p:nvPr/>
          </p:nvSpPr>
          <p:spPr bwMode="auto">
            <a:xfrm>
              <a:off x="5362849" y="1492997"/>
              <a:ext cx="2938631" cy="381000"/>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3837" fontAlgn="base">
                <a:spcBef>
                  <a:spcPct val="0"/>
                </a:spcBef>
                <a:spcAft>
                  <a:spcPct val="0"/>
                </a:spcAft>
              </a:pPr>
              <a:endParaRPr lang="en-US" sz="2400" b="1" dirty="0">
                <a:solidFill>
                  <a:srgbClr val="000000"/>
                </a:solidFill>
                <a:latin typeface="Arial" charset="0"/>
                <a:ea typeface="ＭＳ Ｐゴシック" charset="0"/>
                <a:cs typeface="Arial" charset="0"/>
              </a:endParaRPr>
            </a:p>
          </p:txBody>
        </p:sp>
        <p:sp>
          <p:nvSpPr>
            <p:cNvPr id="161" name="Rounded Rectangle 160"/>
            <p:cNvSpPr/>
            <p:nvPr/>
          </p:nvSpPr>
          <p:spPr bwMode="auto">
            <a:xfrm>
              <a:off x="533400" y="1492997"/>
              <a:ext cx="1066800" cy="381000"/>
            </a:xfrm>
            <a:prstGeom prst="roundRect">
              <a:avLst/>
            </a:prstGeom>
            <a:solidFill>
              <a:srgbClr val="66FF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3837" fontAlgn="base">
                <a:spcBef>
                  <a:spcPct val="0"/>
                </a:spcBef>
                <a:spcAft>
                  <a:spcPct val="0"/>
                </a:spcAft>
              </a:pPr>
              <a:endParaRPr lang="en-US" sz="2400" b="1" dirty="0">
                <a:solidFill>
                  <a:srgbClr val="000000"/>
                </a:solidFill>
                <a:latin typeface="Arial" charset="0"/>
                <a:ea typeface="ＭＳ Ｐゴシック" charset="0"/>
                <a:cs typeface="Arial" charset="0"/>
              </a:endParaRPr>
            </a:p>
          </p:txBody>
        </p:sp>
        <p:sp>
          <p:nvSpPr>
            <p:cNvPr id="162" name="TextBox 161"/>
            <p:cNvSpPr txBox="1"/>
            <p:nvPr/>
          </p:nvSpPr>
          <p:spPr>
            <a:xfrm>
              <a:off x="533400" y="1535959"/>
              <a:ext cx="1066800" cy="369332"/>
            </a:xfrm>
            <a:prstGeom prst="rect">
              <a:avLst/>
            </a:prstGeom>
            <a:noFill/>
            <a:ln>
              <a:noFill/>
            </a:ln>
          </p:spPr>
          <p:txBody>
            <a:bodyPr wrap="square" rtlCol="0">
              <a:spAutoFit/>
            </a:bodyPr>
            <a:lstStyle/>
            <a:p>
              <a:pPr algn="ctr" defTabSz="913837" fontAlgn="base">
                <a:spcBef>
                  <a:spcPct val="0"/>
                </a:spcBef>
                <a:spcAft>
                  <a:spcPct val="0"/>
                </a:spcAft>
              </a:pPr>
              <a:r>
                <a:rPr lang="en-US" sz="1200" b="1" dirty="0">
                  <a:solidFill>
                    <a:srgbClr val="000000"/>
                  </a:solidFill>
                  <a:ea typeface="ＭＳ Ｐゴシック" charset="0"/>
                  <a:cs typeface="Arial" pitchFamily="34" charset="0"/>
                </a:rPr>
                <a:t>Receptor_L</a:t>
              </a:r>
              <a:endParaRPr lang="en-US" sz="1400" b="1" dirty="0">
                <a:solidFill>
                  <a:srgbClr val="000000"/>
                </a:solidFill>
                <a:ea typeface="ＭＳ Ｐゴシック" charset="0"/>
                <a:cs typeface="Arial" pitchFamily="34" charset="0"/>
              </a:endParaRPr>
            </a:p>
          </p:txBody>
        </p:sp>
        <p:sp>
          <p:nvSpPr>
            <p:cNvPr id="163" name="TextBox 162"/>
            <p:cNvSpPr txBox="1"/>
            <p:nvPr/>
          </p:nvSpPr>
          <p:spPr>
            <a:xfrm>
              <a:off x="1676400" y="1535959"/>
              <a:ext cx="914400" cy="369332"/>
            </a:xfrm>
            <a:prstGeom prst="rect">
              <a:avLst/>
            </a:prstGeom>
            <a:noFill/>
            <a:ln>
              <a:noFill/>
            </a:ln>
          </p:spPr>
          <p:txBody>
            <a:bodyPr wrap="square" rtlCol="0">
              <a:spAutoFit/>
            </a:bodyPr>
            <a:lstStyle/>
            <a:p>
              <a:pPr algn="ctr" defTabSz="913837" fontAlgn="base">
                <a:spcBef>
                  <a:spcPct val="0"/>
                </a:spcBef>
                <a:spcAft>
                  <a:spcPct val="0"/>
                </a:spcAft>
              </a:pPr>
              <a:r>
                <a:rPr lang="en-US" sz="1200" b="1" dirty="0">
                  <a:solidFill>
                    <a:srgbClr val="000000"/>
                  </a:solidFill>
                  <a:ea typeface="ＭＳ Ｐゴシック" charset="0"/>
                  <a:cs typeface="Arial" pitchFamily="34" charset="0"/>
                </a:rPr>
                <a:t>Furin-Like</a:t>
              </a:r>
              <a:endParaRPr lang="en-US" sz="1400" b="1" dirty="0">
                <a:solidFill>
                  <a:srgbClr val="000000"/>
                </a:solidFill>
                <a:ea typeface="ＭＳ Ｐゴシック" charset="0"/>
                <a:cs typeface="Arial" pitchFamily="34" charset="0"/>
              </a:endParaRPr>
            </a:p>
          </p:txBody>
        </p:sp>
        <p:sp>
          <p:nvSpPr>
            <p:cNvPr id="164" name="TextBox 163"/>
            <p:cNvSpPr txBox="1"/>
            <p:nvPr/>
          </p:nvSpPr>
          <p:spPr>
            <a:xfrm>
              <a:off x="2779263" y="1535959"/>
              <a:ext cx="1030739" cy="369332"/>
            </a:xfrm>
            <a:prstGeom prst="rect">
              <a:avLst/>
            </a:prstGeom>
            <a:noFill/>
            <a:ln>
              <a:noFill/>
            </a:ln>
          </p:spPr>
          <p:txBody>
            <a:bodyPr wrap="square" rtlCol="0">
              <a:spAutoFit/>
            </a:bodyPr>
            <a:lstStyle/>
            <a:p>
              <a:pPr algn="ctr" defTabSz="913837" fontAlgn="base">
                <a:spcBef>
                  <a:spcPct val="0"/>
                </a:spcBef>
                <a:spcAft>
                  <a:spcPct val="0"/>
                </a:spcAft>
              </a:pPr>
              <a:r>
                <a:rPr lang="en-US" sz="1200" b="1" dirty="0">
                  <a:solidFill>
                    <a:srgbClr val="000000"/>
                  </a:solidFill>
                  <a:ea typeface="ＭＳ Ｐゴシック" charset="0"/>
                  <a:cs typeface="Arial" pitchFamily="34" charset="0"/>
                </a:rPr>
                <a:t>Receptor_L</a:t>
              </a:r>
              <a:endParaRPr lang="en-US" sz="1400" b="1" dirty="0">
                <a:solidFill>
                  <a:srgbClr val="000000"/>
                </a:solidFill>
                <a:ea typeface="ＭＳ Ｐゴシック" charset="0"/>
                <a:cs typeface="Arial" pitchFamily="34" charset="0"/>
              </a:endParaRPr>
            </a:p>
          </p:txBody>
        </p:sp>
        <p:sp>
          <p:nvSpPr>
            <p:cNvPr id="165" name="TextBox 164"/>
            <p:cNvSpPr txBox="1"/>
            <p:nvPr/>
          </p:nvSpPr>
          <p:spPr>
            <a:xfrm>
              <a:off x="3886199" y="1535959"/>
              <a:ext cx="884237" cy="369332"/>
            </a:xfrm>
            <a:prstGeom prst="rect">
              <a:avLst/>
            </a:prstGeom>
            <a:noFill/>
            <a:ln>
              <a:noFill/>
            </a:ln>
          </p:spPr>
          <p:txBody>
            <a:bodyPr wrap="square" rtlCol="0">
              <a:spAutoFit/>
            </a:bodyPr>
            <a:lstStyle/>
            <a:p>
              <a:pPr algn="ctr" defTabSz="913837" fontAlgn="base">
                <a:spcBef>
                  <a:spcPct val="0"/>
                </a:spcBef>
                <a:spcAft>
                  <a:spcPct val="0"/>
                </a:spcAft>
              </a:pPr>
              <a:r>
                <a:rPr lang="en-US" sz="1200" b="1" dirty="0">
                  <a:solidFill>
                    <a:srgbClr val="000000"/>
                  </a:solidFill>
                  <a:ea typeface="ＭＳ Ｐゴシック" charset="0"/>
                  <a:cs typeface="Arial" pitchFamily="34" charset="0"/>
                </a:rPr>
                <a:t>GF_IV</a:t>
              </a:r>
              <a:endParaRPr lang="en-US" sz="1400" b="1" dirty="0">
                <a:solidFill>
                  <a:srgbClr val="000000"/>
                </a:solidFill>
                <a:ea typeface="ＭＳ Ｐゴシック" charset="0"/>
                <a:cs typeface="Arial" pitchFamily="34" charset="0"/>
              </a:endParaRPr>
            </a:p>
          </p:txBody>
        </p:sp>
        <p:sp>
          <p:nvSpPr>
            <p:cNvPr id="166" name="TextBox 165"/>
            <p:cNvSpPr txBox="1"/>
            <p:nvPr/>
          </p:nvSpPr>
          <p:spPr>
            <a:xfrm>
              <a:off x="4815680" y="1562100"/>
              <a:ext cx="327819" cy="307776"/>
            </a:xfrm>
            <a:prstGeom prst="rect">
              <a:avLst/>
            </a:prstGeom>
            <a:noFill/>
            <a:ln>
              <a:noFill/>
            </a:ln>
          </p:spPr>
          <p:txBody>
            <a:bodyPr wrap="square" rtlCol="0">
              <a:spAutoFit/>
            </a:bodyPr>
            <a:lstStyle/>
            <a:p>
              <a:pPr algn="ctr" defTabSz="913837" fontAlgn="base">
                <a:spcBef>
                  <a:spcPct val="0"/>
                </a:spcBef>
                <a:spcAft>
                  <a:spcPct val="0"/>
                </a:spcAft>
              </a:pPr>
              <a:r>
                <a:rPr lang="en-US" sz="900" b="1" dirty="0">
                  <a:solidFill>
                    <a:prstClr val="white"/>
                  </a:solidFill>
                  <a:latin typeface="Arial Narrow" pitchFamily="34" charset="0"/>
                  <a:ea typeface="ＭＳ Ｐゴシック" charset="0"/>
                  <a:cs typeface="Arial" pitchFamily="34" charset="0"/>
                </a:rPr>
                <a:t>TM</a:t>
              </a:r>
            </a:p>
          </p:txBody>
        </p:sp>
        <p:sp>
          <p:nvSpPr>
            <p:cNvPr id="167" name="TextBox 166"/>
            <p:cNvSpPr txBox="1"/>
            <p:nvPr/>
          </p:nvSpPr>
          <p:spPr>
            <a:xfrm>
              <a:off x="5410200" y="1535471"/>
              <a:ext cx="2876551" cy="369332"/>
            </a:xfrm>
            <a:prstGeom prst="rect">
              <a:avLst/>
            </a:prstGeom>
            <a:noFill/>
            <a:ln>
              <a:noFill/>
            </a:ln>
          </p:spPr>
          <p:txBody>
            <a:bodyPr wrap="square" rtlCol="0">
              <a:spAutoFit/>
            </a:bodyPr>
            <a:lstStyle/>
            <a:p>
              <a:pPr algn="ctr" defTabSz="913837" fontAlgn="base">
                <a:spcBef>
                  <a:spcPct val="0"/>
                </a:spcBef>
                <a:spcAft>
                  <a:spcPct val="0"/>
                </a:spcAft>
              </a:pPr>
              <a:r>
                <a:rPr lang="en-US" sz="1200" b="1" dirty="0">
                  <a:solidFill>
                    <a:srgbClr val="000000"/>
                  </a:solidFill>
                  <a:ea typeface="ＭＳ Ｐゴシック" charset="0"/>
                  <a:cs typeface="Arial" pitchFamily="34" charset="0"/>
                </a:rPr>
                <a:t>Tyrosine Kinase Domain</a:t>
              </a:r>
              <a:endParaRPr lang="en-US" sz="1400" b="1" dirty="0">
                <a:solidFill>
                  <a:srgbClr val="000000"/>
                </a:solidFill>
                <a:ea typeface="ＭＳ Ｐゴシック" charset="0"/>
                <a:cs typeface="Arial" pitchFamily="34" charset="0"/>
              </a:endParaRPr>
            </a:p>
          </p:txBody>
        </p:sp>
      </p:grpSp>
      <p:sp>
        <p:nvSpPr>
          <p:cNvPr id="378" name="Isosceles Triangle 377"/>
          <p:cNvSpPr>
            <a:spLocks noChangeAspect="1"/>
          </p:cNvSpPr>
          <p:nvPr/>
        </p:nvSpPr>
        <p:spPr bwMode="auto">
          <a:xfrm>
            <a:off x="9714006" y="2113788"/>
            <a:ext cx="114300" cy="101799"/>
          </a:xfrm>
          <a:prstGeom prst="triangle">
            <a:avLst/>
          </a:prstGeom>
          <a:solidFill>
            <a:schemeClr val="tx2">
              <a:lumMod val="75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379" name="Rectangle 378"/>
          <p:cNvSpPr/>
          <p:nvPr/>
        </p:nvSpPr>
        <p:spPr>
          <a:xfrm>
            <a:off x="9704542" y="2342125"/>
            <a:ext cx="431431"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R970Q</a:t>
            </a:r>
          </a:p>
        </p:txBody>
      </p:sp>
      <p:cxnSp>
        <p:nvCxnSpPr>
          <p:cNvPr id="380" name="Straight Connector 379"/>
          <p:cNvCxnSpPr/>
          <p:nvPr/>
        </p:nvCxnSpPr>
        <p:spPr bwMode="auto">
          <a:xfrm flipV="1">
            <a:off x="9767044" y="2221212"/>
            <a:ext cx="4195" cy="150152"/>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381" name="Isosceles Triangle 380"/>
          <p:cNvSpPr>
            <a:spLocks noChangeAspect="1"/>
          </p:cNvSpPr>
          <p:nvPr/>
        </p:nvSpPr>
        <p:spPr bwMode="auto">
          <a:xfrm>
            <a:off x="3633897" y="2117574"/>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382" name="Rectangle 381"/>
          <p:cNvSpPr/>
          <p:nvPr/>
        </p:nvSpPr>
        <p:spPr>
          <a:xfrm>
            <a:off x="3387907" y="2362744"/>
            <a:ext cx="433035"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D277G</a:t>
            </a:r>
            <a:endParaRPr lang="en-US" sz="700" b="1" baseline="30000" dirty="0">
              <a:solidFill>
                <a:prstClr val="black"/>
              </a:solidFill>
              <a:ea typeface="ＭＳ Ｐゴシック" charset="0"/>
            </a:endParaRPr>
          </a:p>
        </p:txBody>
      </p:sp>
      <p:cxnSp>
        <p:nvCxnSpPr>
          <p:cNvPr id="383" name="Straight Connector 382"/>
          <p:cNvCxnSpPr/>
          <p:nvPr/>
        </p:nvCxnSpPr>
        <p:spPr bwMode="auto">
          <a:xfrm>
            <a:off x="3688554" y="2232419"/>
            <a:ext cx="4195" cy="157031"/>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384" name="Isosceles Triangle 383"/>
          <p:cNvSpPr>
            <a:spLocks noChangeAspect="1"/>
          </p:cNvSpPr>
          <p:nvPr/>
        </p:nvSpPr>
        <p:spPr bwMode="auto">
          <a:xfrm>
            <a:off x="3942983" y="2117574"/>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385" name="Rectangle 384"/>
          <p:cNvSpPr/>
          <p:nvPr/>
        </p:nvSpPr>
        <p:spPr>
          <a:xfrm>
            <a:off x="3684701" y="4214932"/>
            <a:ext cx="747224"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S310F or S310Y</a:t>
            </a:r>
          </a:p>
        </p:txBody>
      </p:sp>
      <p:sp>
        <p:nvSpPr>
          <p:cNvPr id="386" name="Isosceles Triangle 385"/>
          <p:cNvSpPr>
            <a:spLocks noChangeAspect="1"/>
          </p:cNvSpPr>
          <p:nvPr/>
        </p:nvSpPr>
        <p:spPr bwMode="auto">
          <a:xfrm>
            <a:off x="3942983" y="2219518"/>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387" name="Isosceles Triangle 386"/>
          <p:cNvSpPr>
            <a:spLocks noChangeAspect="1"/>
          </p:cNvSpPr>
          <p:nvPr/>
        </p:nvSpPr>
        <p:spPr bwMode="auto">
          <a:xfrm>
            <a:off x="9009342" y="2113788"/>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388" name="Straight Connector 387"/>
          <p:cNvCxnSpPr/>
          <p:nvPr/>
        </p:nvCxnSpPr>
        <p:spPr bwMode="auto">
          <a:xfrm flipH="1">
            <a:off x="9072050" y="2885033"/>
            <a:ext cx="159545" cy="1"/>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389" name="Rectangle 388"/>
          <p:cNvSpPr/>
          <p:nvPr/>
        </p:nvSpPr>
        <p:spPr>
          <a:xfrm>
            <a:off x="9175743" y="2808220"/>
            <a:ext cx="396165"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V842I</a:t>
            </a:r>
            <a:endParaRPr lang="en-US" sz="700" b="1" baseline="30000" dirty="0">
              <a:solidFill>
                <a:prstClr val="black"/>
              </a:solidFill>
              <a:ea typeface="ＭＳ Ｐゴシック" charset="0"/>
            </a:endParaRPr>
          </a:p>
        </p:txBody>
      </p:sp>
      <p:sp>
        <p:nvSpPr>
          <p:cNvPr id="390" name="Rectangle 389"/>
          <p:cNvSpPr/>
          <p:nvPr/>
        </p:nvSpPr>
        <p:spPr>
          <a:xfrm>
            <a:off x="8016038" y="2108177"/>
            <a:ext cx="210217" cy="153840"/>
          </a:xfrm>
          <a:prstGeom prst="rect">
            <a:avLst/>
          </a:prstGeom>
        </p:spPr>
        <p:txBody>
          <a:bodyPr wrap="none" lIns="91392" tIns="45696" rIns="91392" bIns="45696">
            <a:spAutoFit/>
          </a:bodyPr>
          <a:lstStyle/>
          <a:p>
            <a:pPr algn="r" defTabSz="913837" fontAlgn="base">
              <a:spcBef>
                <a:spcPct val="0"/>
              </a:spcBef>
              <a:spcAft>
                <a:spcPct val="0"/>
              </a:spcAft>
            </a:pPr>
            <a:r>
              <a:rPr lang="en-US" sz="600" b="1" baseline="30000" dirty="0">
                <a:solidFill>
                  <a:prstClr val="black"/>
                </a:solidFill>
                <a:ea typeface="ＭＳ Ｐゴシック" charset="0"/>
              </a:rPr>
              <a:t>#</a:t>
            </a:r>
          </a:p>
        </p:txBody>
      </p:sp>
      <p:cxnSp>
        <p:nvCxnSpPr>
          <p:cNvPr id="391" name="Straight Connector 390"/>
          <p:cNvCxnSpPr/>
          <p:nvPr/>
        </p:nvCxnSpPr>
        <p:spPr bwMode="auto">
          <a:xfrm flipV="1">
            <a:off x="8058873" y="3060327"/>
            <a:ext cx="0" cy="209183"/>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392" name="Rectangle 391"/>
          <p:cNvSpPr/>
          <p:nvPr/>
        </p:nvSpPr>
        <p:spPr>
          <a:xfrm>
            <a:off x="8174270" y="3200389"/>
            <a:ext cx="410593" cy="200006"/>
          </a:xfrm>
          <a:prstGeom prst="rect">
            <a:avLst/>
          </a:prstGeom>
        </p:spPr>
        <p:txBody>
          <a:bodyPr wrap="non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V777L</a:t>
            </a:r>
          </a:p>
        </p:txBody>
      </p:sp>
      <p:sp>
        <p:nvSpPr>
          <p:cNvPr id="393" name="Isosceles Triangle 392"/>
          <p:cNvSpPr>
            <a:spLocks noChangeAspect="1"/>
          </p:cNvSpPr>
          <p:nvPr/>
        </p:nvSpPr>
        <p:spPr bwMode="auto">
          <a:xfrm>
            <a:off x="7147290" y="2116296"/>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394" name="Isosceles Triangle 393"/>
          <p:cNvSpPr>
            <a:spLocks noChangeAspect="1"/>
          </p:cNvSpPr>
          <p:nvPr/>
        </p:nvSpPr>
        <p:spPr bwMode="auto">
          <a:xfrm>
            <a:off x="7147290" y="2222082"/>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395" name="Straight Connector 394"/>
          <p:cNvCxnSpPr/>
          <p:nvPr/>
        </p:nvCxnSpPr>
        <p:spPr bwMode="auto">
          <a:xfrm flipV="1">
            <a:off x="7201318" y="3363264"/>
            <a:ext cx="1099" cy="83357"/>
          </a:xfrm>
          <a:prstGeom prst="line">
            <a:avLst/>
          </a:prstGeom>
          <a:solidFill>
            <a:srgbClr val="FFFFFF"/>
          </a:solidFill>
          <a:ln w="9525" cap="flat" cmpd="sng" algn="ctr">
            <a:solidFill>
              <a:schemeClr val="bg1"/>
            </a:solidFill>
            <a:prstDash val="sysDot"/>
            <a:round/>
            <a:headEnd type="none" w="med" len="med"/>
            <a:tailEnd type="none" w="med" len="med"/>
          </a:ln>
          <a:effectLst/>
        </p:spPr>
      </p:cxnSp>
      <p:sp>
        <p:nvSpPr>
          <p:cNvPr id="396" name="Rectangle 395"/>
          <p:cNvSpPr/>
          <p:nvPr/>
        </p:nvSpPr>
        <p:spPr>
          <a:xfrm>
            <a:off x="6535618" y="3393238"/>
            <a:ext cx="700736"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L755S / L755P</a:t>
            </a:r>
          </a:p>
        </p:txBody>
      </p:sp>
      <p:sp>
        <p:nvSpPr>
          <p:cNvPr id="397" name="Isosceles Triangle 396"/>
          <p:cNvSpPr>
            <a:spLocks noChangeAspect="1"/>
          </p:cNvSpPr>
          <p:nvPr/>
        </p:nvSpPr>
        <p:spPr bwMode="auto">
          <a:xfrm>
            <a:off x="7838374" y="2113548"/>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398" name="Straight Connector 397"/>
          <p:cNvCxnSpPr/>
          <p:nvPr/>
        </p:nvCxnSpPr>
        <p:spPr bwMode="auto">
          <a:xfrm flipV="1">
            <a:off x="7889661" y="2639312"/>
            <a:ext cx="0" cy="728087"/>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399" name="Rectangle 398"/>
          <p:cNvSpPr/>
          <p:nvPr/>
        </p:nvSpPr>
        <p:spPr>
          <a:xfrm>
            <a:off x="7796995" y="3340614"/>
            <a:ext cx="1728216" cy="200006"/>
          </a:xfrm>
          <a:prstGeom prst="rect">
            <a:avLst/>
          </a:prstGeom>
        </p:spPr>
        <p:txBody>
          <a:bodyPr wrap="square" lIns="91392" tIns="45696" rIns="91392" bIns="45696">
            <a:spAutoFit/>
          </a:bodyPr>
          <a:lstStyle/>
          <a:p>
            <a:pPr defTabSz="913837" fontAlgn="base">
              <a:spcBef>
                <a:spcPct val="0"/>
              </a:spcBef>
              <a:spcAft>
                <a:spcPct val="0"/>
              </a:spcAft>
            </a:pPr>
            <a:r>
              <a:rPr lang="en-US" sz="700" b="1" dirty="0">
                <a:solidFill>
                  <a:prstClr val="black"/>
                </a:solidFill>
                <a:ea typeface="ＭＳ Ｐゴシック" charset="0"/>
              </a:rPr>
              <a:t>G776V, G776VinsC or G776AinsVGC</a:t>
            </a:r>
          </a:p>
        </p:txBody>
      </p:sp>
      <p:sp>
        <p:nvSpPr>
          <p:cNvPr id="400" name="Isosceles Triangle 399"/>
          <p:cNvSpPr>
            <a:spLocks noChangeAspect="1"/>
          </p:cNvSpPr>
          <p:nvPr/>
        </p:nvSpPr>
        <p:spPr bwMode="auto">
          <a:xfrm>
            <a:off x="7680106" y="2112998"/>
            <a:ext cx="114299" cy="101799"/>
          </a:xfrm>
          <a:prstGeom prst="triangl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01" name="Straight Connector 400"/>
          <p:cNvCxnSpPr/>
          <p:nvPr/>
        </p:nvCxnSpPr>
        <p:spPr bwMode="auto">
          <a:xfrm flipH="1" flipV="1">
            <a:off x="7735606" y="3492441"/>
            <a:ext cx="6100" cy="137259"/>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02" name="Rectangle 401"/>
          <p:cNvSpPr/>
          <p:nvPr/>
        </p:nvSpPr>
        <p:spPr>
          <a:xfrm>
            <a:off x="7625218" y="3594330"/>
            <a:ext cx="1287537"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A775_G776insYVMA</a:t>
            </a:r>
          </a:p>
        </p:txBody>
      </p:sp>
      <p:sp>
        <p:nvSpPr>
          <p:cNvPr id="403" name="Isosceles Triangle 402"/>
          <p:cNvSpPr>
            <a:spLocks noChangeAspect="1"/>
          </p:cNvSpPr>
          <p:nvPr/>
        </p:nvSpPr>
        <p:spPr bwMode="auto">
          <a:xfrm>
            <a:off x="3458891" y="2117574"/>
            <a:ext cx="114300" cy="101799"/>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04" name="Straight Connector 403"/>
          <p:cNvCxnSpPr/>
          <p:nvPr/>
        </p:nvCxnSpPr>
        <p:spPr bwMode="auto">
          <a:xfrm flipV="1">
            <a:off x="3511559" y="2226741"/>
            <a:ext cx="0" cy="81323"/>
          </a:xfrm>
          <a:prstGeom prst="line">
            <a:avLst/>
          </a:prstGeom>
          <a:solidFill>
            <a:srgbClr val="FFFFFF"/>
          </a:solidFill>
          <a:ln w="9525" cap="flat" cmpd="sng" algn="ctr">
            <a:solidFill>
              <a:schemeClr val="tx1"/>
            </a:solidFill>
            <a:prstDash val="sysDot"/>
            <a:round/>
            <a:headEnd type="none" w="med" len="med"/>
            <a:tailEnd type="none" w="med" len="med"/>
          </a:ln>
          <a:effectLst/>
        </p:spPr>
      </p:cxnSp>
      <p:cxnSp>
        <p:nvCxnSpPr>
          <p:cNvPr id="405" name="Straight Connector 404"/>
          <p:cNvCxnSpPr/>
          <p:nvPr/>
        </p:nvCxnSpPr>
        <p:spPr bwMode="auto">
          <a:xfrm flipH="1">
            <a:off x="3257814" y="2318508"/>
            <a:ext cx="253823" cy="0"/>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06" name="Rectangle 405"/>
          <p:cNvSpPr/>
          <p:nvPr/>
        </p:nvSpPr>
        <p:spPr>
          <a:xfrm>
            <a:off x="2793049" y="2243752"/>
            <a:ext cx="529214"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D251fs*1</a:t>
            </a:r>
            <a:endParaRPr lang="en-US" sz="700" b="1" baseline="30000" dirty="0">
              <a:solidFill>
                <a:prstClr val="black"/>
              </a:solidFill>
              <a:ea typeface="ＭＳ Ｐゴシック" charset="0"/>
            </a:endParaRPr>
          </a:p>
        </p:txBody>
      </p:sp>
      <p:sp>
        <p:nvSpPr>
          <p:cNvPr id="407" name="TextBox 406"/>
          <p:cNvSpPr txBox="1"/>
          <p:nvPr/>
        </p:nvSpPr>
        <p:spPr>
          <a:xfrm>
            <a:off x="3648145" y="5852840"/>
            <a:ext cx="1568120" cy="169229"/>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400" b="1" baseline="30000" dirty="0">
                <a:solidFill>
                  <a:prstClr val="black"/>
                </a:solidFill>
                <a:ea typeface="ＭＳ Ｐゴシック" charset="0"/>
              </a:rPr>
              <a:t>#, †</a:t>
            </a:r>
            <a:r>
              <a:rPr lang="en-US" sz="400" b="1" dirty="0">
                <a:solidFill>
                  <a:prstClr val="black"/>
                </a:solidFill>
                <a:ea typeface="ＭＳ Ｐゴシック" charset="0"/>
              </a:rPr>
              <a:t>,</a:t>
            </a:r>
            <a:r>
              <a:rPr lang="en-US" sz="500" b="1" dirty="0">
                <a:solidFill>
                  <a:prstClr val="black"/>
                </a:solidFill>
                <a:ea typeface="ＭＳ Ｐゴシック" charset="0"/>
              </a:rPr>
              <a:t> </a:t>
            </a:r>
            <a:r>
              <a:rPr lang="en-US" sz="400" b="1" baseline="30000" dirty="0">
                <a:solidFill>
                  <a:prstClr val="black"/>
                </a:solidFill>
                <a:ea typeface="ＭＳ Ｐゴシック" charset="0"/>
              </a:rPr>
              <a:t>&amp;</a:t>
            </a:r>
            <a:r>
              <a:rPr lang="en-US" sz="500" b="1" dirty="0">
                <a:solidFill>
                  <a:prstClr val="black"/>
                </a:solidFill>
                <a:ea typeface="ＭＳ Ｐゴシック" charset="0"/>
              </a:rPr>
              <a:t>Coexisting mutations in same patient</a:t>
            </a:r>
          </a:p>
        </p:txBody>
      </p:sp>
      <p:cxnSp>
        <p:nvCxnSpPr>
          <p:cNvPr id="408" name="Straight Connector 407"/>
          <p:cNvCxnSpPr/>
          <p:nvPr/>
        </p:nvCxnSpPr>
        <p:spPr bwMode="auto">
          <a:xfrm>
            <a:off x="4203638" y="2228907"/>
            <a:ext cx="3431" cy="208805"/>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09" name="Rectangle 408"/>
          <p:cNvSpPr/>
          <p:nvPr/>
        </p:nvSpPr>
        <p:spPr>
          <a:xfrm>
            <a:off x="4116199" y="2411593"/>
            <a:ext cx="434637"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N319D</a:t>
            </a:r>
          </a:p>
        </p:txBody>
      </p:sp>
      <p:sp>
        <p:nvSpPr>
          <p:cNvPr id="410" name="Rectangle 409"/>
          <p:cNvSpPr/>
          <p:nvPr/>
        </p:nvSpPr>
        <p:spPr>
          <a:xfrm>
            <a:off x="9023542" y="2108177"/>
            <a:ext cx="210217" cy="153840"/>
          </a:xfrm>
          <a:prstGeom prst="rect">
            <a:avLst/>
          </a:prstGeom>
        </p:spPr>
        <p:txBody>
          <a:bodyPr wrap="none" lIns="91392" tIns="45696" rIns="91392" bIns="45696">
            <a:spAutoFit/>
          </a:bodyPr>
          <a:lstStyle/>
          <a:p>
            <a:pPr algn="r" defTabSz="913837" fontAlgn="base">
              <a:spcBef>
                <a:spcPct val="0"/>
              </a:spcBef>
              <a:spcAft>
                <a:spcPct val="0"/>
              </a:spcAft>
            </a:pPr>
            <a:r>
              <a:rPr lang="en-US" sz="600" b="1" baseline="30000" dirty="0">
                <a:solidFill>
                  <a:prstClr val="black"/>
                </a:solidFill>
                <a:ea typeface="ＭＳ Ｐゴシック" charset="0"/>
              </a:rPr>
              <a:t>#</a:t>
            </a:r>
          </a:p>
        </p:txBody>
      </p:sp>
      <p:sp>
        <p:nvSpPr>
          <p:cNvPr id="411" name="Rectangle 410"/>
          <p:cNvSpPr/>
          <p:nvPr/>
        </p:nvSpPr>
        <p:spPr>
          <a:xfrm>
            <a:off x="3639286" y="2101645"/>
            <a:ext cx="210217" cy="153840"/>
          </a:xfrm>
          <a:prstGeom prst="rect">
            <a:avLst/>
          </a:prstGeom>
        </p:spPr>
        <p:txBody>
          <a:bodyPr wrap="none" lIns="91392" tIns="45696" rIns="91392" bIns="45696">
            <a:spAutoFit/>
          </a:bodyPr>
          <a:lstStyle/>
          <a:p>
            <a:pPr algn="r" defTabSz="913837" fontAlgn="base">
              <a:spcBef>
                <a:spcPct val="0"/>
              </a:spcBef>
              <a:spcAft>
                <a:spcPct val="0"/>
              </a:spcAft>
            </a:pPr>
            <a:r>
              <a:rPr lang="en-US" sz="600" b="1" baseline="30000" dirty="0">
                <a:solidFill>
                  <a:prstClr val="black"/>
                </a:solidFill>
                <a:ea typeface="ＭＳ Ｐゴシック" charset="0"/>
              </a:rPr>
              <a:t>†</a:t>
            </a:r>
          </a:p>
        </p:txBody>
      </p:sp>
      <p:sp>
        <p:nvSpPr>
          <p:cNvPr id="412" name="Rectangle 411"/>
          <p:cNvSpPr/>
          <p:nvPr/>
        </p:nvSpPr>
        <p:spPr>
          <a:xfrm>
            <a:off x="9731066" y="2102895"/>
            <a:ext cx="210217" cy="153840"/>
          </a:xfrm>
          <a:prstGeom prst="rect">
            <a:avLst/>
          </a:prstGeom>
        </p:spPr>
        <p:txBody>
          <a:bodyPr wrap="none" lIns="91392" tIns="45696" rIns="91392" bIns="45696">
            <a:spAutoFit/>
          </a:bodyPr>
          <a:lstStyle/>
          <a:p>
            <a:pPr algn="r" defTabSz="913837" fontAlgn="base">
              <a:spcBef>
                <a:spcPct val="0"/>
              </a:spcBef>
              <a:spcAft>
                <a:spcPct val="0"/>
              </a:spcAft>
            </a:pPr>
            <a:r>
              <a:rPr lang="en-US" sz="600" b="1" baseline="30000" dirty="0">
                <a:solidFill>
                  <a:prstClr val="black"/>
                </a:solidFill>
                <a:ea typeface="ＭＳ Ｐゴシック" charset="0"/>
              </a:rPr>
              <a:t>†</a:t>
            </a:r>
          </a:p>
        </p:txBody>
      </p:sp>
      <p:sp>
        <p:nvSpPr>
          <p:cNvPr id="413" name="Isosceles Triangle 412"/>
          <p:cNvSpPr>
            <a:spLocks noChangeAspect="1"/>
          </p:cNvSpPr>
          <p:nvPr/>
        </p:nvSpPr>
        <p:spPr bwMode="auto">
          <a:xfrm>
            <a:off x="9009342" y="2440023"/>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30" name="Isosceles Triangle 429"/>
          <p:cNvSpPr>
            <a:spLocks noChangeAspect="1"/>
          </p:cNvSpPr>
          <p:nvPr/>
        </p:nvSpPr>
        <p:spPr bwMode="auto">
          <a:xfrm>
            <a:off x="7838374" y="2219220"/>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31" name="Isosceles Triangle 430"/>
          <p:cNvSpPr>
            <a:spLocks noChangeAspect="1"/>
          </p:cNvSpPr>
          <p:nvPr/>
        </p:nvSpPr>
        <p:spPr bwMode="auto">
          <a:xfrm>
            <a:off x="3942983" y="2328298"/>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32" name="Isosceles Triangle 431"/>
          <p:cNvSpPr>
            <a:spLocks noChangeAspect="1"/>
          </p:cNvSpPr>
          <p:nvPr/>
        </p:nvSpPr>
        <p:spPr bwMode="auto">
          <a:xfrm>
            <a:off x="3942983" y="3187875"/>
            <a:ext cx="114300" cy="101799"/>
          </a:xfrm>
          <a:prstGeom prst="triangle">
            <a:avLst/>
          </a:prstGeom>
          <a:solidFill>
            <a:srgbClr val="FF993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34" name="Isosceles Triangle 433"/>
          <p:cNvSpPr>
            <a:spLocks noChangeAspect="1"/>
          </p:cNvSpPr>
          <p:nvPr/>
        </p:nvSpPr>
        <p:spPr bwMode="auto">
          <a:xfrm>
            <a:off x="7406030" y="2111706"/>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35" name="Straight Connector 434"/>
          <p:cNvCxnSpPr/>
          <p:nvPr/>
        </p:nvCxnSpPr>
        <p:spPr bwMode="auto">
          <a:xfrm flipV="1">
            <a:off x="7463095" y="2424589"/>
            <a:ext cx="0" cy="1203467"/>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36" name="Rectangle 435"/>
          <p:cNvSpPr/>
          <p:nvPr/>
        </p:nvSpPr>
        <p:spPr>
          <a:xfrm>
            <a:off x="6309210" y="3593041"/>
            <a:ext cx="1363411"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D769H / D769Y / D769N</a:t>
            </a:r>
          </a:p>
        </p:txBody>
      </p:sp>
      <p:sp>
        <p:nvSpPr>
          <p:cNvPr id="437" name="Isosceles Triangle 436"/>
          <p:cNvSpPr>
            <a:spLocks noChangeAspect="1"/>
          </p:cNvSpPr>
          <p:nvPr/>
        </p:nvSpPr>
        <p:spPr bwMode="auto">
          <a:xfrm>
            <a:off x="3942983" y="2434194"/>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38" name="Isosceles Triangle 437"/>
          <p:cNvSpPr>
            <a:spLocks noChangeAspect="1"/>
          </p:cNvSpPr>
          <p:nvPr/>
        </p:nvSpPr>
        <p:spPr bwMode="auto">
          <a:xfrm>
            <a:off x="7680106" y="2323368"/>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39" name="Isosceles Triangle 438"/>
          <p:cNvSpPr>
            <a:spLocks noChangeAspect="1"/>
          </p:cNvSpPr>
          <p:nvPr/>
        </p:nvSpPr>
        <p:spPr bwMode="auto">
          <a:xfrm>
            <a:off x="6750971" y="2110743"/>
            <a:ext cx="114300" cy="101799"/>
          </a:xfrm>
          <a:prstGeom prst="triangle">
            <a:avLst/>
          </a:prstGeom>
          <a:solidFill>
            <a:srgbClr val="0070C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40" name="Straight Connector 439"/>
          <p:cNvCxnSpPr/>
          <p:nvPr/>
        </p:nvCxnSpPr>
        <p:spPr bwMode="auto">
          <a:xfrm flipH="1" flipV="1">
            <a:off x="6806525" y="2333046"/>
            <a:ext cx="1596" cy="299335"/>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41" name="Rectangle 440"/>
          <p:cNvSpPr/>
          <p:nvPr/>
        </p:nvSpPr>
        <p:spPr>
          <a:xfrm>
            <a:off x="6428995" y="2610220"/>
            <a:ext cx="561900"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R678Q</a:t>
            </a:r>
            <a:endParaRPr lang="en-US" sz="600" b="1" dirty="0">
              <a:solidFill>
                <a:prstClr val="black"/>
              </a:solidFill>
              <a:ea typeface="ＭＳ Ｐゴシック" charset="0"/>
            </a:endParaRPr>
          </a:p>
        </p:txBody>
      </p:sp>
      <p:sp>
        <p:nvSpPr>
          <p:cNvPr id="442" name="Isosceles Triangle 441"/>
          <p:cNvSpPr>
            <a:spLocks noChangeAspect="1"/>
          </p:cNvSpPr>
          <p:nvPr/>
        </p:nvSpPr>
        <p:spPr bwMode="auto">
          <a:xfrm>
            <a:off x="7680106" y="2425368"/>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43" name="Isosceles Triangle 442"/>
          <p:cNvSpPr>
            <a:spLocks noChangeAspect="1"/>
          </p:cNvSpPr>
          <p:nvPr/>
        </p:nvSpPr>
        <p:spPr bwMode="auto">
          <a:xfrm>
            <a:off x="7686896" y="3844114"/>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44" name="Straight Connector 443"/>
          <p:cNvCxnSpPr/>
          <p:nvPr/>
        </p:nvCxnSpPr>
        <p:spPr bwMode="auto">
          <a:xfrm flipH="1" flipV="1">
            <a:off x="7831677" y="3895614"/>
            <a:ext cx="277019" cy="1628"/>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45" name="Rectangle 444"/>
          <p:cNvSpPr/>
          <p:nvPr/>
        </p:nvSpPr>
        <p:spPr>
          <a:xfrm>
            <a:off x="8058874" y="3824080"/>
            <a:ext cx="1887427" cy="200006"/>
          </a:xfrm>
          <a:prstGeom prst="rect">
            <a:avLst/>
          </a:prstGeom>
        </p:spPr>
        <p:txBody>
          <a:bodyPr wrap="square" lIns="91392" tIns="45696" rIns="91392" bIns="45696">
            <a:spAutoFit/>
          </a:bodyPr>
          <a:lstStyle/>
          <a:p>
            <a:pPr defTabSz="913837" fontAlgn="base">
              <a:spcBef>
                <a:spcPct val="0"/>
              </a:spcBef>
              <a:spcAft>
                <a:spcPct val="0"/>
              </a:spcAft>
            </a:pPr>
            <a:r>
              <a:rPr lang="en-US" sz="700" b="1" dirty="0">
                <a:solidFill>
                  <a:prstClr val="black"/>
                </a:solidFill>
                <a:ea typeface="ＭＳ Ｐゴシック" charset="0"/>
              </a:rPr>
              <a:t>12 bp exon 20 insertion</a:t>
            </a:r>
          </a:p>
        </p:txBody>
      </p:sp>
      <p:sp>
        <p:nvSpPr>
          <p:cNvPr id="446" name="Isosceles Triangle 445"/>
          <p:cNvSpPr>
            <a:spLocks noChangeAspect="1"/>
          </p:cNvSpPr>
          <p:nvPr/>
        </p:nvSpPr>
        <p:spPr bwMode="auto">
          <a:xfrm>
            <a:off x="3942983" y="2539354"/>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47" name="Isosceles Triangle 446"/>
          <p:cNvSpPr>
            <a:spLocks noChangeAspect="1"/>
          </p:cNvSpPr>
          <p:nvPr/>
        </p:nvSpPr>
        <p:spPr bwMode="auto">
          <a:xfrm>
            <a:off x="7680106" y="2218662"/>
            <a:ext cx="114299" cy="101799"/>
          </a:xfrm>
          <a:prstGeom prst="triangl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48" name="Isosceles Triangle 447"/>
          <p:cNvSpPr>
            <a:spLocks noChangeAspect="1"/>
          </p:cNvSpPr>
          <p:nvPr/>
        </p:nvSpPr>
        <p:spPr bwMode="auto">
          <a:xfrm>
            <a:off x="7680106" y="2951050"/>
            <a:ext cx="114299"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49" name="Isosceles Triangle 448"/>
          <p:cNvSpPr>
            <a:spLocks noChangeAspect="1"/>
          </p:cNvSpPr>
          <p:nvPr/>
        </p:nvSpPr>
        <p:spPr bwMode="auto">
          <a:xfrm>
            <a:off x="8360042" y="2333748"/>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0" name="Rectangle 449"/>
          <p:cNvSpPr/>
          <p:nvPr/>
        </p:nvSpPr>
        <p:spPr>
          <a:xfrm>
            <a:off x="8327466" y="2913694"/>
            <a:ext cx="1123801" cy="200006"/>
          </a:xfrm>
          <a:prstGeom prst="rect">
            <a:avLst/>
          </a:prstGeom>
        </p:spPr>
        <p:txBody>
          <a:bodyPr wrap="square" lIns="91392" tIns="45696" rIns="91392" bIns="45696">
            <a:spAutoFit/>
          </a:bodyPr>
          <a:lstStyle/>
          <a:p>
            <a:pPr defTabSz="913837" fontAlgn="base">
              <a:spcBef>
                <a:spcPct val="0"/>
              </a:spcBef>
              <a:spcAft>
                <a:spcPct val="0"/>
              </a:spcAft>
            </a:pPr>
            <a:r>
              <a:rPr lang="en-US" sz="700" b="1" dirty="0">
                <a:solidFill>
                  <a:prstClr val="black"/>
                </a:solidFill>
                <a:ea typeface="ＭＳ Ｐゴシック" charset="0"/>
              </a:rPr>
              <a:t>P780_Y781InsGSP</a:t>
            </a:r>
          </a:p>
        </p:txBody>
      </p:sp>
      <p:cxnSp>
        <p:nvCxnSpPr>
          <p:cNvPr id="451" name="Straight Connector 450"/>
          <p:cNvCxnSpPr/>
          <p:nvPr/>
        </p:nvCxnSpPr>
        <p:spPr bwMode="auto">
          <a:xfrm flipV="1">
            <a:off x="8415877" y="2561540"/>
            <a:ext cx="1269" cy="386181"/>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52" name="Isosceles Triangle 451"/>
          <p:cNvSpPr>
            <a:spLocks noChangeAspect="1"/>
          </p:cNvSpPr>
          <p:nvPr/>
        </p:nvSpPr>
        <p:spPr bwMode="auto">
          <a:xfrm>
            <a:off x="3942983" y="2976534"/>
            <a:ext cx="114300" cy="101799"/>
          </a:xfrm>
          <a:prstGeom prst="triangle">
            <a:avLst/>
          </a:prstGeom>
          <a:solidFill>
            <a:srgbClr val="FF33CC"/>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7" name="Isosceles Triangle 456"/>
          <p:cNvSpPr>
            <a:spLocks noChangeAspect="1"/>
          </p:cNvSpPr>
          <p:nvPr/>
        </p:nvSpPr>
        <p:spPr bwMode="auto">
          <a:xfrm>
            <a:off x="7680106" y="3055414"/>
            <a:ext cx="114299" cy="101799"/>
          </a:xfrm>
          <a:prstGeom prst="triangle">
            <a:avLst/>
          </a:prstGeom>
          <a:solidFill>
            <a:srgbClr val="99663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8" name="Isosceles Triangle 457"/>
          <p:cNvSpPr>
            <a:spLocks noChangeAspect="1"/>
          </p:cNvSpPr>
          <p:nvPr/>
        </p:nvSpPr>
        <p:spPr bwMode="auto">
          <a:xfrm>
            <a:off x="3802626" y="2117574"/>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9" name="Rectangle 458"/>
          <p:cNvSpPr/>
          <p:nvPr/>
        </p:nvSpPr>
        <p:spPr>
          <a:xfrm>
            <a:off x="3511843" y="2500618"/>
            <a:ext cx="428225"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G292R</a:t>
            </a:r>
            <a:endParaRPr lang="en-US" sz="700" b="1" baseline="30000" dirty="0">
              <a:solidFill>
                <a:prstClr val="black"/>
              </a:solidFill>
              <a:ea typeface="ＭＳ Ｐゴシック" charset="0"/>
            </a:endParaRPr>
          </a:p>
        </p:txBody>
      </p:sp>
      <p:cxnSp>
        <p:nvCxnSpPr>
          <p:cNvPr id="460" name="Straight Connector 459"/>
          <p:cNvCxnSpPr/>
          <p:nvPr/>
        </p:nvCxnSpPr>
        <p:spPr bwMode="auto">
          <a:xfrm>
            <a:off x="3862725" y="2333007"/>
            <a:ext cx="2652" cy="213663"/>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61" name="Isosceles Triangle 460"/>
          <p:cNvSpPr>
            <a:spLocks noChangeAspect="1"/>
          </p:cNvSpPr>
          <p:nvPr/>
        </p:nvSpPr>
        <p:spPr bwMode="auto">
          <a:xfrm>
            <a:off x="3942983" y="2642674"/>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62" name="Isosceles Triangle 461"/>
          <p:cNvSpPr>
            <a:spLocks noChangeAspect="1"/>
          </p:cNvSpPr>
          <p:nvPr/>
        </p:nvSpPr>
        <p:spPr bwMode="auto">
          <a:xfrm>
            <a:off x="9009342" y="2217342"/>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63" name="Isosceles Triangle 462"/>
          <p:cNvSpPr>
            <a:spLocks noChangeAspect="1"/>
          </p:cNvSpPr>
          <p:nvPr/>
        </p:nvSpPr>
        <p:spPr bwMode="auto">
          <a:xfrm>
            <a:off x="7147290" y="2328298"/>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64" name="Isosceles Triangle 463"/>
          <p:cNvSpPr>
            <a:spLocks noChangeAspect="1"/>
          </p:cNvSpPr>
          <p:nvPr/>
        </p:nvSpPr>
        <p:spPr bwMode="auto">
          <a:xfrm>
            <a:off x="7147290" y="3049059"/>
            <a:ext cx="114300" cy="101799"/>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65" name="Isosceles Triangle 464"/>
          <p:cNvSpPr>
            <a:spLocks noChangeAspect="1"/>
          </p:cNvSpPr>
          <p:nvPr/>
        </p:nvSpPr>
        <p:spPr bwMode="auto">
          <a:xfrm>
            <a:off x="7147290" y="2429300"/>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graphicFrame>
        <p:nvGraphicFramePr>
          <p:cNvPr id="466" name="Table 465"/>
          <p:cNvGraphicFramePr>
            <a:graphicFrameLocks noGrp="1"/>
          </p:cNvGraphicFramePr>
          <p:nvPr>
            <p:extLst>
              <p:ext uri="{D42A27DB-BD31-4B8C-83A1-F6EECF244321}">
                <p14:modId xmlns:p14="http://schemas.microsoft.com/office/powerpoint/2010/main" xmlns="" val="1314053117"/>
              </p:ext>
            </p:extLst>
          </p:nvPr>
        </p:nvGraphicFramePr>
        <p:xfrm>
          <a:off x="1983218" y="4442222"/>
          <a:ext cx="4137602" cy="1244845"/>
        </p:xfrm>
        <a:graphic>
          <a:graphicData uri="http://schemas.openxmlformats.org/drawingml/2006/table">
            <a:tbl>
              <a:tblPr firstRow="1" bandRow="1">
                <a:noFill/>
                <a:tableStyleId>{21E4AEA4-8DFA-4A89-87EB-49C32662AFE0}</a:tableStyleId>
              </a:tblPr>
              <a:tblGrid>
                <a:gridCol w="2355063">
                  <a:extLst>
                    <a:ext uri="{9D8B030D-6E8A-4147-A177-3AD203B41FA5}">
                      <a16:colId xmlns="" xmlns:a16="http://schemas.microsoft.com/office/drawing/2014/main" val="20000"/>
                    </a:ext>
                  </a:extLst>
                </a:gridCol>
                <a:gridCol w="1782539">
                  <a:extLst>
                    <a:ext uri="{9D8B030D-6E8A-4147-A177-3AD203B41FA5}">
                      <a16:colId xmlns="" xmlns:a16="http://schemas.microsoft.com/office/drawing/2014/main" val="20001"/>
                    </a:ext>
                  </a:extLst>
                </a:gridCol>
              </a:tblGrid>
              <a:tr h="194311">
                <a:tc>
                  <a:txBody>
                    <a:bodyPr/>
                    <a:lstStyle/>
                    <a:p>
                      <a:r>
                        <a:rPr lang="en-US" sz="1050" b="1" i="1" dirty="0" smtClean="0">
                          <a:solidFill>
                            <a:srgbClr val="FFFFFF"/>
                          </a:solidFill>
                          <a:latin typeface="+mn-lt"/>
                          <a:cs typeface="Arial" panose="020B0604020202020204" pitchFamily="34" charset="0"/>
                        </a:rPr>
                        <a:t>ERBB2</a:t>
                      </a:r>
                      <a:r>
                        <a:rPr lang="en-US" sz="1050" b="1" i="1" baseline="0" dirty="0" smtClean="0">
                          <a:solidFill>
                            <a:srgbClr val="FFFFFF"/>
                          </a:solidFill>
                          <a:latin typeface="+mn-lt"/>
                          <a:cs typeface="Arial" panose="020B0604020202020204" pitchFamily="34" charset="0"/>
                        </a:rPr>
                        <a:t> </a:t>
                      </a:r>
                      <a:r>
                        <a:rPr lang="en-US" sz="1050" b="1" i="0" baseline="0" dirty="0" smtClean="0">
                          <a:solidFill>
                            <a:srgbClr val="FFFFFF"/>
                          </a:solidFill>
                          <a:latin typeface="+mn-lt"/>
                          <a:cs typeface="Arial" panose="020B0604020202020204" pitchFamily="34" charset="0"/>
                        </a:rPr>
                        <a:t>m</a:t>
                      </a:r>
                      <a:r>
                        <a:rPr lang="en-US" sz="1050" b="1" baseline="0" dirty="0" smtClean="0">
                          <a:solidFill>
                            <a:srgbClr val="FFFFFF"/>
                          </a:solidFill>
                          <a:latin typeface="+mn-lt"/>
                          <a:cs typeface="Arial" panose="020B0604020202020204" pitchFamily="34" charset="0"/>
                        </a:rPr>
                        <a:t>utation type</a:t>
                      </a:r>
                      <a:endParaRPr lang="en-US" sz="1050" b="1" dirty="0">
                        <a:solidFill>
                          <a:srgbClr val="FFFFFF"/>
                        </a:solidFill>
                        <a:latin typeface="+mn-lt"/>
                        <a:cs typeface="Arial" panose="020B0604020202020204" pitchFamily="34" charset="0"/>
                      </a:endParaRPr>
                    </a:p>
                  </a:txBody>
                  <a:tcPr marT="34291" marB="34291" anchor="ct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050" b="1" i="0" dirty="0" smtClean="0">
                          <a:solidFill>
                            <a:srgbClr val="FFFFFF"/>
                          </a:solidFill>
                          <a:latin typeface="+mn-lt"/>
                          <a:cs typeface="Arial" panose="020B0604020202020204" pitchFamily="34" charset="0"/>
                        </a:rPr>
                        <a:t>Incidence (n=93)</a:t>
                      </a:r>
                      <a:endParaRPr lang="en-US" sz="1050" b="1" i="0" dirty="0">
                        <a:solidFill>
                          <a:srgbClr val="FFFFFF"/>
                        </a:solidFill>
                        <a:latin typeface="+mn-lt"/>
                        <a:cs typeface="Arial" panose="020B0604020202020204" pitchFamily="34" charset="0"/>
                      </a:endParaRPr>
                    </a:p>
                  </a:txBody>
                  <a:tcPr marT="34291" marB="34291" anchor="ct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 xmlns:a16="http://schemas.microsoft.com/office/drawing/2014/main" val="10000"/>
                  </a:ext>
                </a:extLst>
              </a:tr>
              <a:tr h="330437">
                <a:tc>
                  <a:txBody>
                    <a:bodyPr/>
                    <a:lstStyle/>
                    <a:p>
                      <a:r>
                        <a:rPr lang="en-US" sz="1050" b="0" dirty="0" smtClean="0">
                          <a:solidFill>
                            <a:schemeClr val="tx1"/>
                          </a:solidFill>
                          <a:latin typeface="+mn-lt"/>
                          <a:cs typeface="Arial" panose="020B0604020202020204" pitchFamily="34" charset="0"/>
                        </a:rPr>
                        <a:t>Single nucleotide</a:t>
                      </a:r>
                      <a:r>
                        <a:rPr lang="en-US" sz="1050" b="0" baseline="0" dirty="0" smtClean="0">
                          <a:solidFill>
                            <a:schemeClr val="tx1"/>
                          </a:solidFill>
                          <a:latin typeface="+mn-lt"/>
                          <a:cs typeface="Arial" panose="020B0604020202020204" pitchFamily="34" charset="0"/>
                        </a:rPr>
                        <a:t> variants</a:t>
                      </a:r>
                      <a:endParaRPr lang="en-US" sz="1050" b="0" dirty="0">
                        <a:solidFill>
                          <a:schemeClr val="tx1"/>
                        </a:solidFill>
                        <a:latin typeface="+mn-lt"/>
                        <a:cs typeface="Arial" panose="020B0604020202020204" pitchFamily="34" charset="0"/>
                      </a:endParaRP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i="0" dirty="0" smtClean="0">
                          <a:solidFill>
                            <a:schemeClr val="tx1"/>
                          </a:solidFill>
                          <a:latin typeface="+mn-lt"/>
                          <a:cs typeface="Arial" panose="020B0604020202020204" pitchFamily="34" charset="0"/>
                        </a:rPr>
                        <a:t>70% (65/93)</a:t>
                      </a:r>
                      <a:endParaRPr lang="en-US" sz="1050" b="0" i="0" dirty="0">
                        <a:solidFill>
                          <a:schemeClr val="tx1"/>
                        </a:solidFill>
                        <a:latin typeface="+mn-lt"/>
                        <a:cs typeface="Arial" panose="020B0604020202020204" pitchFamily="34" charset="0"/>
                      </a:endParaRP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94311">
                <a:tc>
                  <a:txBody>
                    <a:bodyPr/>
                    <a:lstStyle/>
                    <a:p>
                      <a:r>
                        <a:rPr lang="en-US" sz="1050" b="0" dirty="0" smtClean="0">
                          <a:solidFill>
                            <a:schemeClr val="tx1"/>
                          </a:solidFill>
                          <a:latin typeface="+mn-lt"/>
                          <a:cs typeface="Arial" panose="020B0604020202020204" pitchFamily="34" charset="0"/>
                        </a:rPr>
                        <a:t>Insertions/deletions</a:t>
                      </a:r>
                      <a:endParaRPr lang="en-US" sz="1050" b="0" dirty="0">
                        <a:solidFill>
                          <a:schemeClr val="tx1"/>
                        </a:solidFill>
                        <a:latin typeface="+mn-lt"/>
                        <a:cs typeface="Arial" panose="020B0604020202020204" pitchFamily="34" charset="0"/>
                      </a:endParaRP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solidFill>
                            <a:schemeClr val="tx1"/>
                          </a:solidFill>
                          <a:latin typeface="+mn-lt"/>
                          <a:cs typeface="Arial" panose="020B0604020202020204" pitchFamily="34" charset="0"/>
                        </a:rPr>
                        <a:t>28% (26/93)</a:t>
                      </a: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94311">
                <a:tc>
                  <a:txBody>
                    <a:bodyPr/>
                    <a:lstStyle/>
                    <a:p>
                      <a:r>
                        <a:rPr lang="en-US" sz="1050" b="0" dirty="0" smtClean="0">
                          <a:solidFill>
                            <a:schemeClr val="tx1"/>
                          </a:solidFill>
                          <a:latin typeface="+mn-lt"/>
                          <a:cs typeface="Arial" panose="020B0604020202020204" pitchFamily="34" charset="0"/>
                        </a:rPr>
                        <a:t>Rearrangements</a:t>
                      </a:r>
                      <a:endParaRPr lang="en-US" sz="1050" b="0" dirty="0">
                        <a:solidFill>
                          <a:schemeClr val="tx1"/>
                        </a:solidFill>
                        <a:latin typeface="+mn-lt"/>
                        <a:cs typeface="Arial" panose="020B0604020202020204" pitchFamily="34" charset="0"/>
                      </a:endParaRP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kern="1200" dirty="0" smtClean="0">
                          <a:solidFill>
                            <a:schemeClr val="tx1"/>
                          </a:solidFill>
                          <a:latin typeface="+mn-lt"/>
                          <a:ea typeface="+mn-ea"/>
                          <a:cs typeface="Arial" panose="020B0604020202020204" pitchFamily="34" charset="0"/>
                        </a:rPr>
                        <a:t>1% (1/93)</a:t>
                      </a: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94311">
                <a:tc>
                  <a:txBody>
                    <a:bodyPr/>
                    <a:lstStyle/>
                    <a:p>
                      <a:r>
                        <a:rPr lang="en-US" sz="1050" b="0" dirty="0" smtClean="0">
                          <a:solidFill>
                            <a:schemeClr val="tx1"/>
                          </a:solidFill>
                          <a:latin typeface="+mn-lt"/>
                          <a:cs typeface="Arial" panose="020B0604020202020204" pitchFamily="34" charset="0"/>
                        </a:rPr>
                        <a:t>Frameshift</a:t>
                      </a:r>
                      <a:endParaRPr lang="en-US" sz="1050" b="0" dirty="0">
                        <a:solidFill>
                          <a:schemeClr val="tx1"/>
                        </a:solidFill>
                        <a:latin typeface="+mn-lt"/>
                        <a:cs typeface="Arial" panose="020B0604020202020204" pitchFamily="34" charset="0"/>
                      </a:endParaRP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i="0" dirty="0" smtClean="0">
                          <a:solidFill>
                            <a:schemeClr val="tx1"/>
                          </a:solidFill>
                          <a:latin typeface="+mn-lt"/>
                          <a:cs typeface="Arial" panose="020B0604020202020204" pitchFamily="34" charset="0"/>
                        </a:rPr>
                        <a:t>1% (1/93)</a:t>
                      </a:r>
                    </a:p>
                  </a:txBody>
                  <a:tcPr marT="34291" marB="34291"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467" name="Isosceles Triangle 466"/>
          <p:cNvSpPr>
            <a:spLocks noChangeAspect="1"/>
          </p:cNvSpPr>
          <p:nvPr/>
        </p:nvSpPr>
        <p:spPr bwMode="auto">
          <a:xfrm>
            <a:off x="6749375" y="2218563"/>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68" name="Isosceles Triangle 467"/>
          <p:cNvSpPr>
            <a:spLocks noChangeAspect="1"/>
          </p:cNvSpPr>
          <p:nvPr/>
        </p:nvSpPr>
        <p:spPr bwMode="auto">
          <a:xfrm>
            <a:off x="9009342" y="2330542"/>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69" name="Isosceles Triangle 468"/>
          <p:cNvSpPr>
            <a:spLocks noChangeAspect="1"/>
          </p:cNvSpPr>
          <p:nvPr/>
        </p:nvSpPr>
        <p:spPr bwMode="auto">
          <a:xfrm>
            <a:off x="7147290" y="2639314"/>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70" name="Isosceles Triangle 469"/>
          <p:cNvSpPr>
            <a:spLocks noChangeAspect="1"/>
          </p:cNvSpPr>
          <p:nvPr/>
        </p:nvSpPr>
        <p:spPr bwMode="auto">
          <a:xfrm>
            <a:off x="9292315" y="2119422"/>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71" name="Straight Connector 470"/>
          <p:cNvCxnSpPr/>
          <p:nvPr/>
        </p:nvCxnSpPr>
        <p:spPr bwMode="auto">
          <a:xfrm flipV="1">
            <a:off x="9349465" y="2226657"/>
            <a:ext cx="0" cy="305171"/>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72" name="Rectangle 471"/>
          <p:cNvSpPr/>
          <p:nvPr/>
        </p:nvSpPr>
        <p:spPr>
          <a:xfrm>
            <a:off x="9289698" y="2504128"/>
            <a:ext cx="408989"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L869R</a:t>
            </a:r>
            <a:endParaRPr lang="en-US" sz="700" b="1" baseline="30000" dirty="0">
              <a:solidFill>
                <a:prstClr val="black"/>
              </a:solidFill>
              <a:ea typeface="ＭＳ Ｐゴシック" charset="0"/>
            </a:endParaRPr>
          </a:p>
        </p:txBody>
      </p:sp>
      <p:cxnSp>
        <p:nvCxnSpPr>
          <p:cNvPr id="473" name="Straight Connector 472"/>
          <p:cNvCxnSpPr/>
          <p:nvPr/>
        </p:nvCxnSpPr>
        <p:spPr bwMode="auto">
          <a:xfrm flipV="1">
            <a:off x="10237463" y="2228725"/>
            <a:ext cx="0" cy="525904"/>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74" name="Rectangle 473"/>
          <p:cNvSpPr/>
          <p:nvPr/>
        </p:nvSpPr>
        <p:spPr>
          <a:xfrm>
            <a:off x="9685012" y="2731477"/>
            <a:ext cx="1143000"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ERBB2-GRB7 Fusion</a:t>
            </a:r>
            <a:endParaRPr lang="en-US" sz="600" b="1" dirty="0">
              <a:solidFill>
                <a:prstClr val="black"/>
              </a:solidFill>
              <a:ea typeface="ＭＳ Ｐゴシック" charset="0"/>
            </a:endParaRPr>
          </a:p>
        </p:txBody>
      </p:sp>
      <p:sp>
        <p:nvSpPr>
          <p:cNvPr id="475" name="Isosceles Triangle 474"/>
          <p:cNvSpPr>
            <a:spLocks noChangeAspect="1"/>
          </p:cNvSpPr>
          <p:nvPr/>
        </p:nvSpPr>
        <p:spPr bwMode="auto">
          <a:xfrm>
            <a:off x="10180314" y="2113788"/>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76" name="Isosceles Triangle 475"/>
          <p:cNvSpPr>
            <a:spLocks noChangeAspect="1"/>
          </p:cNvSpPr>
          <p:nvPr/>
        </p:nvSpPr>
        <p:spPr bwMode="auto">
          <a:xfrm>
            <a:off x="7147290" y="3155334"/>
            <a:ext cx="114300"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77" name="Isosceles Triangle 476"/>
          <p:cNvSpPr>
            <a:spLocks noChangeAspect="1"/>
          </p:cNvSpPr>
          <p:nvPr/>
        </p:nvSpPr>
        <p:spPr bwMode="auto">
          <a:xfrm>
            <a:off x="9013295" y="2552146"/>
            <a:ext cx="114300" cy="101799"/>
          </a:xfrm>
          <a:prstGeom prst="triangle">
            <a:avLst/>
          </a:prstGeom>
          <a:solidFill>
            <a:schemeClr val="bg1"/>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78" name="Isosceles Triangle 477"/>
          <p:cNvSpPr>
            <a:spLocks noChangeAspect="1"/>
          </p:cNvSpPr>
          <p:nvPr/>
        </p:nvSpPr>
        <p:spPr bwMode="auto">
          <a:xfrm>
            <a:off x="7838374" y="2322675"/>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79" name="Isosceles Triangle 478"/>
          <p:cNvSpPr>
            <a:spLocks noChangeAspect="1"/>
          </p:cNvSpPr>
          <p:nvPr/>
        </p:nvSpPr>
        <p:spPr bwMode="auto">
          <a:xfrm>
            <a:off x="8360042" y="2439090"/>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0" name="Isosceles Triangle 479"/>
          <p:cNvSpPr>
            <a:spLocks noChangeAspect="1"/>
          </p:cNvSpPr>
          <p:nvPr/>
        </p:nvSpPr>
        <p:spPr bwMode="auto">
          <a:xfrm>
            <a:off x="7680106" y="2632260"/>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1" name="Isosceles Triangle 480"/>
          <p:cNvSpPr>
            <a:spLocks noChangeAspect="1"/>
          </p:cNvSpPr>
          <p:nvPr/>
        </p:nvSpPr>
        <p:spPr bwMode="auto">
          <a:xfrm>
            <a:off x="7147290" y="3261342"/>
            <a:ext cx="114300"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2" name="Isosceles Triangle 481"/>
          <p:cNvSpPr>
            <a:spLocks noChangeAspect="1"/>
          </p:cNvSpPr>
          <p:nvPr/>
        </p:nvSpPr>
        <p:spPr bwMode="auto">
          <a:xfrm>
            <a:off x="8875991" y="2111706"/>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3" name="Rectangle 482"/>
          <p:cNvSpPr/>
          <p:nvPr/>
        </p:nvSpPr>
        <p:spPr>
          <a:xfrm>
            <a:off x="8626800" y="2600385"/>
            <a:ext cx="410592"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L841V</a:t>
            </a:r>
            <a:endParaRPr lang="en-US" sz="700" b="1" baseline="30000" dirty="0">
              <a:solidFill>
                <a:prstClr val="black"/>
              </a:solidFill>
              <a:ea typeface="ＭＳ Ｐゴシック" charset="0"/>
            </a:endParaRPr>
          </a:p>
        </p:txBody>
      </p:sp>
      <p:cxnSp>
        <p:nvCxnSpPr>
          <p:cNvPr id="484" name="Straight Connector 483"/>
          <p:cNvCxnSpPr/>
          <p:nvPr/>
        </p:nvCxnSpPr>
        <p:spPr bwMode="auto">
          <a:xfrm flipV="1">
            <a:off x="8925483" y="2323883"/>
            <a:ext cx="0" cy="306375"/>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85" name="Isosceles Triangle 484"/>
          <p:cNvSpPr>
            <a:spLocks noChangeAspect="1"/>
          </p:cNvSpPr>
          <p:nvPr/>
        </p:nvSpPr>
        <p:spPr bwMode="auto">
          <a:xfrm>
            <a:off x="7405998" y="2215854"/>
            <a:ext cx="114299"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6" name="Isosceles Triangle 485"/>
          <p:cNvSpPr>
            <a:spLocks noChangeAspect="1"/>
          </p:cNvSpPr>
          <p:nvPr/>
        </p:nvSpPr>
        <p:spPr bwMode="auto">
          <a:xfrm>
            <a:off x="3942983" y="3295059"/>
            <a:ext cx="114300" cy="101799"/>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9" name="Isosceles Triangle 488"/>
          <p:cNvSpPr>
            <a:spLocks noChangeAspect="1"/>
          </p:cNvSpPr>
          <p:nvPr/>
        </p:nvSpPr>
        <p:spPr bwMode="auto">
          <a:xfrm>
            <a:off x="7680106" y="2530614"/>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90" name="Isosceles Triangle 489"/>
          <p:cNvSpPr>
            <a:spLocks noChangeAspect="1"/>
          </p:cNvSpPr>
          <p:nvPr/>
        </p:nvSpPr>
        <p:spPr bwMode="auto">
          <a:xfrm>
            <a:off x="3802626" y="2219518"/>
            <a:ext cx="114300" cy="101799"/>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91" name="Isosceles Triangle 490"/>
          <p:cNvSpPr>
            <a:spLocks noChangeAspect="1"/>
          </p:cNvSpPr>
          <p:nvPr/>
        </p:nvSpPr>
        <p:spPr bwMode="auto">
          <a:xfrm>
            <a:off x="8688754" y="2114827"/>
            <a:ext cx="114300" cy="101799"/>
          </a:xfrm>
          <a:prstGeom prst="triangle">
            <a:avLst/>
          </a:prstGeom>
          <a:solidFill>
            <a:srgbClr val="66663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92" name="Straight Connector 491"/>
          <p:cNvCxnSpPr/>
          <p:nvPr/>
        </p:nvCxnSpPr>
        <p:spPr bwMode="auto">
          <a:xfrm flipH="1" flipV="1">
            <a:off x="8741583" y="2225336"/>
            <a:ext cx="4397" cy="256583"/>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493" name="Rectangle 492"/>
          <p:cNvSpPr/>
          <p:nvPr/>
        </p:nvSpPr>
        <p:spPr>
          <a:xfrm>
            <a:off x="8508800" y="2455890"/>
            <a:ext cx="426622"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R814H</a:t>
            </a:r>
            <a:endParaRPr lang="en-US" sz="700" b="1" baseline="30000" dirty="0">
              <a:solidFill>
                <a:prstClr val="black"/>
              </a:solidFill>
              <a:ea typeface="ＭＳ Ｐゴシック" charset="0"/>
            </a:endParaRPr>
          </a:p>
        </p:txBody>
      </p:sp>
      <p:sp>
        <p:nvSpPr>
          <p:cNvPr id="496" name="Isosceles Triangle 495"/>
          <p:cNvSpPr>
            <a:spLocks noChangeAspect="1"/>
          </p:cNvSpPr>
          <p:nvPr/>
        </p:nvSpPr>
        <p:spPr bwMode="auto">
          <a:xfrm>
            <a:off x="8358789" y="2121798"/>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97" name="Isosceles Triangle 496"/>
          <p:cNvSpPr>
            <a:spLocks noChangeAspect="1"/>
          </p:cNvSpPr>
          <p:nvPr/>
        </p:nvSpPr>
        <p:spPr bwMode="auto">
          <a:xfrm>
            <a:off x="8006669" y="2955675"/>
            <a:ext cx="114299" cy="101799"/>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98" name="Isosceles Triangle 497"/>
          <p:cNvSpPr>
            <a:spLocks noChangeAspect="1"/>
          </p:cNvSpPr>
          <p:nvPr/>
        </p:nvSpPr>
        <p:spPr bwMode="auto">
          <a:xfrm>
            <a:off x="8175066" y="2112960"/>
            <a:ext cx="114299"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499" name="Straight Connector 498"/>
          <p:cNvCxnSpPr/>
          <p:nvPr/>
        </p:nvCxnSpPr>
        <p:spPr bwMode="auto">
          <a:xfrm flipH="1">
            <a:off x="8058786" y="3276363"/>
            <a:ext cx="159545" cy="1"/>
          </a:xfrm>
          <a:prstGeom prst="line">
            <a:avLst/>
          </a:prstGeom>
          <a:solidFill>
            <a:srgbClr val="FFFFFF"/>
          </a:solidFill>
          <a:ln w="9525" cap="flat" cmpd="sng" algn="ctr">
            <a:solidFill>
              <a:schemeClr val="tx1"/>
            </a:solidFill>
            <a:prstDash val="sysDot"/>
            <a:round/>
            <a:headEnd type="none" w="med" len="med"/>
            <a:tailEnd type="none" w="med" len="med"/>
          </a:ln>
          <a:effectLst/>
        </p:spPr>
      </p:cxnSp>
      <p:cxnSp>
        <p:nvCxnSpPr>
          <p:cNvPr id="500" name="Straight Connector 499"/>
          <p:cNvCxnSpPr/>
          <p:nvPr/>
        </p:nvCxnSpPr>
        <p:spPr bwMode="auto">
          <a:xfrm flipV="1">
            <a:off x="8232140" y="2333745"/>
            <a:ext cx="0" cy="802820"/>
          </a:xfrm>
          <a:prstGeom prst="line">
            <a:avLst/>
          </a:prstGeom>
          <a:solidFill>
            <a:srgbClr val="FFFFFF"/>
          </a:solidFill>
          <a:ln w="9525" cap="flat" cmpd="sng" algn="ctr">
            <a:solidFill>
              <a:schemeClr val="tx1"/>
            </a:solidFill>
            <a:prstDash val="sysDot"/>
            <a:round/>
            <a:headEnd type="none" w="med" len="med"/>
            <a:tailEnd type="none" w="med" len="med"/>
          </a:ln>
          <a:effectLst/>
        </p:spPr>
      </p:cxnSp>
      <p:cxnSp>
        <p:nvCxnSpPr>
          <p:cNvPr id="501" name="Straight Connector 500"/>
          <p:cNvCxnSpPr/>
          <p:nvPr/>
        </p:nvCxnSpPr>
        <p:spPr bwMode="auto">
          <a:xfrm flipH="1">
            <a:off x="8241550" y="3138969"/>
            <a:ext cx="159545" cy="1"/>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02" name="Rectangle 501"/>
          <p:cNvSpPr/>
          <p:nvPr/>
        </p:nvSpPr>
        <p:spPr>
          <a:xfrm>
            <a:off x="8415018" y="3061642"/>
            <a:ext cx="1226521" cy="200006"/>
          </a:xfrm>
          <a:prstGeom prst="rect">
            <a:avLst/>
          </a:prstGeom>
        </p:spPr>
        <p:txBody>
          <a:bodyPr wrap="none" lIns="91392" tIns="45696" rIns="91392" bIns="45696">
            <a:spAutoFit/>
          </a:bodyPr>
          <a:lstStyle/>
          <a:p>
            <a:pPr defTabSz="913837" fontAlgn="base">
              <a:spcBef>
                <a:spcPct val="0"/>
              </a:spcBef>
              <a:spcAft>
                <a:spcPct val="0"/>
              </a:spcAft>
            </a:pPr>
            <a:r>
              <a:rPr lang="en-US" sz="700" b="1" dirty="0">
                <a:solidFill>
                  <a:prstClr val="black"/>
                </a:solidFill>
                <a:ea typeface="ＭＳ Ｐゴシック" charset="0"/>
              </a:rPr>
              <a:t>G778A or G778_S779insCPG</a:t>
            </a:r>
          </a:p>
        </p:txBody>
      </p:sp>
      <p:sp>
        <p:nvSpPr>
          <p:cNvPr id="503" name="Isosceles Triangle 502"/>
          <p:cNvSpPr>
            <a:spLocks noChangeAspect="1"/>
          </p:cNvSpPr>
          <p:nvPr/>
        </p:nvSpPr>
        <p:spPr bwMode="auto">
          <a:xfrm>
            <a:off x="7147290" y="2533935"/>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04" name="Isosceles Triangle 503"/>
          <p:cNvSpPr>
            <a:spLocks noChangeAspect="1"/>
          </p:cNvSpPr>
          <p:nvPr/>
        </p:nvSpPr>
        <p:spPr bwMode="auto">
          <a:xfrm>
            <a:off x="4145878" y="2120286"/>
            <a:ext cx="114300" cy="101799"/>
          </a:xfrm>
          <a:prstGeom prst="triangle">
            <a:avLst/>
          </a:prstGeom>
          <a:solidFill>
            <a:srgbClr val="7030A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05" name="Straight Connector 504"/>
          <p:cNvCxnSpPr/>
          <p:nvPr/>
        </p:nvCxnSpPr>
        <p:spPr bwMode="auto">
          <a:xfrm flipV="1">
            <a:off x="9064496" y="2772654"/>
            <a:ext cx="4195" cy="112324"/>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06" name="Isosceles Triangle 505"/>
          <p:cNvSpPr>
            <a:spLocks noChangeAspect="1"/>
          </p:cNvSpPr>
          <p:nvPr/>
        </p:nvSpPr>
        <p:spPr bwMode="auto">
          <a:xfrm>
            <a:off x="7147290" y="2744808"/>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07" name="Isosceles Triangle 506"/>
          <p:cNvSpPr>
            <a:spLocks noChangeAspect="1"/>
          </p:cNvSpPr>
          <p:nvPr/>
        </p:nvSpPr>
        <p:spPr bwMode="auto">
          <a:xfrm>
            <a:off x="3942983" y="3498896"/>
            <a:ext cx="114300" cy="101799"/>
          </a:xfrm>
          <a:prstGeom prst="triangle">
            <a:avLst/>
          </a:prstGeom>
          <a:solidFill>
            <a:srgbClr val="6633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0" name="Isosceles Triangle 509"/>
          <p:cNvSpPr>
            <a:spLocks noChangeAspect="1"/>
          </p:cNvSpPr>
          <p:nvPr/>
        </p:nvSpPr>
        <p:spPr bwMode="auto">
          <a:xfrm>
            <a:off x="7836617" y="2431082"/>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1" name="Isosceles Triangle 510"/>
          <p:cNvSpPr>
            <a:spLocks noChangeAspect="1"/>
          </p:cNvSpPr>
          <p:nvPr/>
        </p:nvSpPr>
        <p:spPr bwMode="auto">
          <a:xfrm>
            <a:off x="3942983" y="3081768"/>
            <a:ext cx="114300" cy="101799"/>
          </a:xfrm>
          <a:prstGeom prst="triangle">
            <a:avLst/>
          </a:prstGeom>
          <a:solidFill>
            <a:srgbClr val="FF33CC"/>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2" name="Isosceles Triangle 511"/>
          <p:cNvSpPr>
            <a:spLocks noChangeAspect="1"/>
          </p:cNvSpPr>
          <p:nvPr/>
        </p:nvSpPr>
        <p:spPr bwMode="auto">
          <a:xfrm>
            <a:off x="3944075" y="3606335"/>
            <a:ext cx="114300" cy="101799"/>
          </a:xfrm>
          <a:prstGeom prst="triangle">
            <a:avLst/>
          </a:prstGeom>
          <a:solidFill>
            <a:srgbClr val="00B05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5" name="Isosceles Triangle 514"/>
          <p:cNvSpPr>
            <a:spLocks noChangeAspect="1"/>
          </p:cNvSpPr>
          <p:nvPr/>
        </p:nvSpPr>
        <p:spPr bwMode="auto">
          <a:xfrm>
            <a:off x="7838618" y="2531844"/>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6" name="Isosceles Triangle 515"/>
          <p:cNvSpPr>
            <a:spLocks noChangeAspect="1"/>
          </p:cNvSpPr>
          <p:nvPr/>
        </p:nvSpPr>
        <p:spPr bwMode="auto">
          <a:xfrm>
            <a:off x="7680106" y="3162562"/>
            <a:ext cx="114299" cy="101799"/>
          </a:xfrm>
          <a:prstGeom prst="triangle">
            <a:avLst/>
          </a:prstGeom>
          <a:solidFill>
            <a:srgbClr val="99663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7" name="Isosceles Triangle 516"/>
          <p:cNvSpPr>
            <a:spLocks noChangeAspect="1"/>
          </p:cNvSpPr>
          <p:nvPr/>
        </p:nvSpPr>
        <p:spPr bwMode="auto">
          <a:xfrm>
            <a:off x="8006669" y="2748718"/>
            <a:ext cx="114299"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8" name="Isosceles Triangle 517"/>
          <p:cNvSpPr>
            <a:spLocks noChangeAspect="1"/>
          </p:cNvSpPr>
          <p:nvPr/>
        </p:nvSpPr>
        <p:spPr bwMode="auto">
          <a:xfrm>
            <a:off x="8006669" y="2854446"/>
            <a:ext cx="114299"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19" name="Isosceles Triangle 518"/>
          <p:cNvSpPr>
            <a:spLocks noChangeAspect="1"/>
          </p:cNvSpPr>
          <p:nvPr/>
        </p:nvSpPr>
        <p:spPr bwMode="auto">
          <a:xfrm>
            <a:off x="8006669" y="2123535"/>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0" name="Isosceles Triangle 519"/>
          <p:cNvSpPr>
            <a:spLocks noChangeAspect="1"/>
          </p:cNvSpPr>
          <p:nvPr/>
        </p:nvSpPr>
        <p:spPr bwMode="auto">
          <a:xfrm>
            <a:off x="8006669" y="2229155"/>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1" name="Isosceles Triangle 520"/>
          <p:cNvSpPr>
            <a:spLocks noChangeAspect="1"/>
          </p:cNvSpPr>
          <p:nvPr/>
        </p:nvSpPr>
        <p:spPr bwMode="auto">
          <a:xfrm>
            <a:off x="8006669" y="2329870"/>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2" name="Isosceles Triangle 521"/>
          <p:cNvSpPr>
            <a:spLocks noChangeAspect="1"/>
          </p:cNvSpPr>
          <p:nvPr/>
        </p:nvSpPr>
        <p:spPr bwMode="auto">
          <a:xfrm>
            <a:off x="8006669" y="2641362"/>
            <a:ext cx="114299"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3" name="Isosceles Triangle 522"/>
          <p:cNvSpPr>
            <a:spLocks noChangeAspect="1"/>
          </p:cNvSpPr>
          <p:nvPr/>
        </p:nvSpPr>
        <p:spPr bwMode="auto">
          <a:xfrm>
            <a:off x="3942983" y="2860431"/>
            <a:ext cx="114300" cy="101799"/>
          </a:xfrm>
          <a:prstGeom prst="triangle">
            <a:avLst/>
          </a:prstGeom>
          <a:solidFill>
            <a:srgbClr val="FF33CC"/>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6" name="Isosceles Triangle 525"/>
          <p:cNvSpPr>
            <a:spLocks noChangeAspect="1"/>
          </p:cNvSpPr>
          <p:nvPr/>
        </p:nvSpPr>
        <p:spPr bwMode="auto">
          <a:xfrm>
            <a:off x="7678524" y="3267471"/>
            <a:ext cx="114299" cy="101799"/>
          </a:xfrm>
          <a:prstGeom prst="triangle">
            <a:avLst/>
          </a:prstGeom>
          <a:solidFill>
            <a:srgbClr val="660066"/>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7" name="Isosceles Triangle 526"/>
          <p:cNvSpPr>
            <a:spLocks noChangeAspect="1"/>
          </p:cNvSpPr>
          <p:nvPr/>
        </p:nvSpPr>
        <p:spPr bwMode="auto">
          <a:xfrm>
            <a:off x="7680106" y="2736798"/>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8" name="Isosceles Triangle 527"/>
          <p:cNvSpPr>
            <a:spLocks noChangeAspect="1"/>
          </p:cNvSpPr>
          <p:nvPr/>
        </p:nvSpPr>
        <p:spPr bwMode="auto">
          <a:xfrm>
            <a:off x="7564009" y="2113788"/>
            <a:ext cx="114300" cy="101799"/>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29" name="Straight Connector 528"/>
          <p:cNvCxnSpPr/>
          <p:nvPr/>
        </p:nvCxnSpPr>
        <p:spPr bwMode="auto">
          <a:xfrm flipV="1">
            <a:off x="7621159" y="2226809"/>
            <a:ext cx="0" cy="1482877"/>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30" name="Rectangle 529"/>
          <p:cNvSpPr/>
          <p:nvPr/>
        </p:nvSpPr>
        <p:spPr>
          <a:xfrm>
            <a:off x="7244743" y="3676590"/>
            <a:ext cx="499263"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V773M</a:t>
            </a:r>
          </a:p>
        </p:txBody>
      </p:sp>
      <p:sp>
        <p:nvSpPr>
          <p:cNvPr id="531" name="Isosceles Triangle 530"/>
          <p:cNvSpPr>
            <a:spLocks noChangeAspect="1"/>
          </p:cNvSpPr>
          <p:nvPr/>
        </p:nvSpPr>
        <p:spPr bwMode="auto">
          <a:xfrm>
            <a:off x="8006669" y="2434224"/>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32" name="Isosceles Triangle 531"/>
          <p:cNvSpPr>
            <a:spLocks noChangeAspect="1"/>
          </p:cNvSpPr>
          <p:nvPr/>
        </p:nvSpPr>
        <p:spPr bwMode="auto">
          <a:xfrm>
            <a:off x="8003658" y="2536023"/>
            <a:ext cx="114299" cy="101799"/>
          </a:xfrm>
          <a:prstGeom prst="triangle">
            <a:avLst/>
          </a:prstGeom>
          <a:solidFill>
            <a:schemeClr val="accent5"/>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33" name="Isosceles Triangle 532"/>
          <p:cNvSpPr>
            <a:spLocks noChangeAspect="1"/>
          </p:cNvSpPr>
          <p:nvPr/>
        </p:nvSpPr>
        <p:spPr bwMode="auto">
          <a:xfrm>
            <a:off x="3944075" y="3711944"/>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34" name="Isosceles Triangle 533"/>
          <p:cNvSpPr>
            <a:spLocks noChangeAspect="1"/>
          </p:cNvSpPr>
          <p:nvPr/>
        </p:nvSpPr>
        <p:spPr bwMode="auto">
          <a:xfrm>
            <a:off x="7147290" y="2844646"/>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35" name="Isosceles Triangle 534"/>
          <p:cNvSpPr>
            <a:spLocks noChangeAspect="1"/>
          </p:cNvSpPr>
          <p:nvPr/>
        </p:nvSpPr>
        <p:spPr bwMode="auto">
          <a:xfrm>
            <a:off x="7147290" y="2950140"/>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36" name="Isosceles Triangle 535"/>
          <p:cNvSpPr>
            <a:spLocks noChangeAspect="1"/>
          </p:cNvSpPr>
          <p:nvPr/>
        </p:nvSpPr>
        <p:spPr bwMode="auto">
          <a:xfrm>
            <a:off x="7262779" y="2118507"/>
            <a:ext cx="114300" cy="101799"/>
          </a:xfrm>
          <a:prstGeom prst="triangl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37" name="Straight Connector 536"/>
          <p:cNvCxnSpPr/>
          <p:nvPr/>
        </p:nvCxnSpPr>
        <p:spPr bwMode="auto">
          <a:xfrm flipH="1" flipV="1">
            <a:off x="7319929" y="2228262"/>
            <a:ext cx="43" cy="1296615"/>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38" name="Rectangle 537"/>
          <p:cNvSpPr/>
          <p:nvPr/>
        </p:nvSpPr>
        <p:spPr>
          <a:xfrm>
            <a:off x="6462925" y="3495222"/>
            <a:ext cx="988773"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L755_E757delinsS</a:t>
            </a:r>
          </a:p>
        </p:txBody>
      </p:sp>
      <p:sp>
        <p:nvSpPr>
          <p:cNvPr id="539" name="Isosceles Triangle 538"/>
          <p:cNvSpPr>
            <a:spLocks noChangeAspect="1"/>
          </p:cNvSpPr>
          <p:nvPr/>
        </p:nvSpPr>
        <p:spPr bwMode="auto">
          <a:xfrm>
            <a:off x="3940067" y="3812439"/>
            <a:ext cx="114300" cy="101799"/>
          </a:xfrm>
          <a:prstGeom prst="triangl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3" name="Isosceles Triangle 542"/>
          <p:cNvSpPr>
            <a:spLocks noChangeAspect="1"/>
          </p:cNvSpPr>
          <p:nvPr/>
        </p:nvSpPr>
        <p:spPr bwMode="auto">
          <a:xfrm>
            <a:off x="8875991" y="2217447"/>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4" name="Isosceles Triangle 543"/>
          <p:cNvSpPr>
            <a:spLocks noChangeAspect="1"/>
          </p:cNvSpPr>
          <p:nvPr/>
        </p:nvSpPr>
        <p:spPr bwMode="auto">
          <a:xfrm>
            <a:off x="9009410" y="2659390"/>
            <a:ext cx="114299" cy="101799"/>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5" name="Isosceles Triangle 544"/>
          <p:cNvSpPr>
            <a:spLocks noChangeAspect="1"/>
          </p:cNvSpPr>
          <p:nvPr/>
        </p:nvSpPr>
        <p:spPr bwMode="auto">
          <a:xfrm>
            <a:off x="7678524" y="3377620"/>
            <a:ext cx="114299" cy="101799"/>
          </a:xfrm>
          <a:prstGeom prst="triangl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9" name="Isosceles Triangle 548"/>
          <p:cNvSpPr>
            <a:spLocks noChangeAspect="1"/>
          </p:cNvSpPr>
          <p:nvPr/>
        </p:nvSpPr>
        <p:spPr bwMode="auto">
          <a:xfrm>
            <a:off x="8358789" y="2225334"/>
            <a:ext cx="114299"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50" name="Isosceles Triangle 549"/>
          <p:cNvSpPr>
            <a:spLocks noChangeAspect="1"/>
          </p:cNvSpPr>
          <p:nvPr/>
        </p:nvSpPr>
        <p:spPr bwMode="auto">
          <a:xfrm>
            <a:off x="3944167" y="3915474"/>
            <a:ext cx="114300" cy="101799"/>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51" name="Straight Connector 550"/>
          <p:cNvCxnSpPr/>
          <p:nvPr/>
        </p:nvCxnSpPr>
        <p:spPr bwMode="auto">
          <a:xfrm flipV="1">
            <a:off x="4000890" y="4137469"/>
            <a:ext cx="1099" cy="83357"/>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52" name="Isosceles Triangle 551"/>
          <p:cNvSpPr>
            <a:spLocks noChangeAspect="1"/>
          </p:cNvSpPr>
          <p:nvPr/>
        </p:nvSpPr>
        <p:spPr bwMode="auto">
          <a:xfrm>
            <a:off x="8175066" y="2219522"/>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53" name="Isosceles Triangle 552"/>
          <p:cNvSpPr>
            <a:spLocks noChangeAspect="1"/>
          </p:cNvSpPr>
          <p:nvPr/>
        </p:nvSpPr>
        <p:spPr bwMode="auto">
          <a:xfrm>
            <a:off x="7678349" y="2844646"/>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54" name="Isosceles Triangle 553"/>
          <p:cNvSpPr>
            <a:spLocks noChangeAspect="1"/>
          </p:cNvSpPr>
          <p:nvPr/>
        </p:nvSpPr>
        <p:spPr bwMode="auto">
          <a:xfrm>
            <a:off x="9565203" y="2113788"/>
            <a:ext cx="114300" cy="101799"/>
          </a:xfrm>
          <a:prstGeom prst="triangle">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55" name="Rectangle 554"/>
          <p:cNvSpPr/>
          <p:nvPr/>
        </p:nvSpPr>
        <p:spPr>
          <a:xfrm>
            <a:off x="9567331" y="2595414"/>
            <a:ext cx="418607"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E930D</a:t>
            </a:r>
          </a:p>
        </p:txBody>
      </p:sp>
      <p:cxnSp>
        <p:nvCxnSpPr>
          <p:cNvPr id="556" name="Straight Connector 555"/>
          <p:cNvCxnSpPr/>
          <p:nvPr/>
        </p:nvCxnSpPr>
        <p:spPr bwMode="auto">
          <a:xfrm flipH="1" flipV="1">
            <a:off x="9622354" y="2221213"/>
            <a:ext cx="1555" cy="409043"/>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59" name="Isosceles Triangle 558"/>
          <p:cNvSpPr>
            <a:spLocks noChangeAspect="1"/>
          </p:cNvSpPr>
          <p:nvPr/>
        </p:nvSpPr>
        <p:spPr bwMode="auto">
          <a:xfrm>
            <a:off x="3942983" y="2745270"/>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60" name="Isosceles Triangle 559"/>
          <p:cNvSpPr>
            <a:spLocks noChangeAspect="1"/>
          </p:cNvSpPr>
          <p:nvPr/>
        </p:nvSpPr>
        <p:spPr bwMode="auto">
          <a:xfrm>
            <a:off x="3941162" y="4018314"/>
            <a:ext cx="114299" cy="101799"/>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14" name="Isosceles Triangle 413"/>
          <p:cNvSpPr/>
          <p:nvPr/>
        </p:nvSpPr>
        <p:spPr bwMode="auto">
          <a:xfrm>
            <a:off x="6865181" y="4272927"/>
            <a:ext cx="154835" cy="111807"/>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15" name="TextBox 414"/>
          <p:cNvSpPr txBox="1"/>
          <p:nvPr/>
        </p:nvSpPr>
        <p:spPr>
          <a:xfrm>
            <a:off x="6961256" y="4266524"/>
            <a:ext cx="624091"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Bladder</a:t>
            </a:r>
          </a:p>
        </p:txBody>
      </p:sp>
      <p:sp>
        <p:nvSpPr>
          <p:cNvPr id="416" name="Isosceles Triangle 415"/>
          <p:cNvSpPr/>
          <p:nvPr/>
        </p:nvSpPr>
        <p:spPr bwMode="auto">
          <a:xfrm>
            <a:off x="6865181" y="4435896"/>
            <a:ext cx="154835" cy="111807"/>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17" name="TextBox 416"/>
          <p:cNvSpPr txBox="1"/>
          <p:nvPr/>
        </p:nvSpPr>
        <p:spPr>
          <a:xfrm>
            <a:off x="6961255" y="4431337"/>
            <a:ext cx="441684"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CRC</a:t>
            </a:r>
          </a:p>
        </p:txBody>
      </p:sp>
      <p:sp>
        <p:nvSpPr>
          <p:cNvPr id="418" name="Isosceles Triangle 417"/>
          <p:cNvSpPr/>
          <p:nvPr/>
        </p:nvSpPr>
        <p:spPr bwMode="auto">
          <a:xfrm>
            <a:off x="6865181" y="4752003"/>
            <a:ext cx="154835" cy="111807"/>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19" name="TextBox 418"/>
          <p:cNvSpPr txBox="1"/>
          <p:nvPr/>
        </p:nvSpPr>
        <p:spPr>
          <a:xfrm>
            <a:off x="6961282" y="4743420"/>
            <a:ext cx="454713"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MBC</a:t>
            </a:r>
          </a:p>
        </p:txBody>
      </p:sp>
      <p:sp>
        <p:nvSpPr>
          <p:cNvPr id="420" name="Isosceles Triangle 419"/>
          <p:cNvSpPr/>
          <p:nvPr/>
        </p:nvSpPr>
        <p:spPr bwMode="auto">
          <a:xfrm>
            <a:off x="7653017" y="4276368"/>
            <a:ext cx="154835" cy="111807"/>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21" name="TextBox 420"/>
          <p:cNvSpPr txBox="1"/>
          <p:nvPr/>
        </p:nvSpPr>
        <p:spPr>
          <a:xfrm>
            <a:off x="7773488" y="4266525"/>
            <a:ext cx="591519"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NSCLC</a:t>
            </a:r>
          </a:p>
        </p:txBody>
      </p:sp>
      <p:sp>
        <p:nvSpPr>
          <p:cNvPr id="422" name="Isosceles Triangle 421"/>
          <p:cNvSpPr/>
          <p:nvPr/>
        </p:nvSpPr>
        <p:spPr bwMode="auto">
          <a:xfrm>
            <a:off x="6867048" y="4588668"/>
            <a:ext cx="154835" cy="111807"/>
          </a:xfrm>
          <a:prstGeom prst="triangle">
            <a:avLst/>
          </a:prstGeom>
          <a:solidFill>
            <a:srgbClr val="7030A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23" name="TextBox 422"/>
          <p:cNvSpPr txBox="1"/>
          <p:nvPr/>
        </p:nvSpPr>
        <p:spPr>
          <a:xfrm>
            <a:off x="6961256" y="4578348"/>
            <a:ext cx="624091"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Ovarian</a:t>
            </a:r>
          </a:p>
        </p:txBody>
      </p:sp>
      <p:sp>
        <p:nvSpPr>
          <p:cNvPr id="424" name="Isosceles Triangle 423"/>
          <p:cNvSpPr/>
          <p:nvPr/>
        </p:nvSpPr>
        <p:spPr bwMode="auto">
          <a:xfrm>
            <a:off x="7646228" y="4607970"/>
            <a:ext cx="154835" cy="111807"/>
          </a:xfrm>
          <a:prstGeom prst="triangle">
            <a:avLst/>
          </a:prstGeom>
          <a:solidFill>
            <a:schemeClr val="accent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25" name="TextBox 424"/>
          <p:cNvSpPr txBox="1"/>
          <p:nvPr/>
        </p:nvSpPr>
        <p:spPr>
          <a:xfrm>
            <a:off x="7769687" y="4587139"/>
            <a:ext cx="760895"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Ampullary</a:t>
            </a:r>
          </a:p>
        </p:txBody>
      </p:sp>
      <p:sp>
        <p:nvSpPr>
          <p:cNvPr id="426" name="Isosceles Triangle 425"/>
          <p:cNvSpPr/>
          <p:nvPr/>
        </p:nvSpPr>
        <p:spPr bwMode="auto">
          <a:xfrm>
            <a:off x="7646228" y="4444512"/>
            <a:ext cx="154835" cy="111807"/>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27" name="TextBox 426"/>
          <p:cNvSpPr txBox="1"/>
          <p:nvPr/>
        </p:nvSpPr>
        <p:spPr>
          <a:xfrm>
            <a:off x="7779959" y="4442417"/>
            <a:ext cx="578489"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Kidney</a:t>
            </a:r>
          </a:p>
        </p:txBody>
      </p:sp>
      <p:sp>
        <p:nvSpPr>
          <p:cNvPr id="428" name="TextBox 427"/>
          <p:cNvSpPr txBox="1"/>
          <p:nvPr/>
        </p:nvSpPr>
        <p:spPr>
          <a:xfrm>
            <a:off x="7752446" y="4744732"/>
            <a:ext cx="917243"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Liposarcoma</a:t>
            </a:r>
          </a:p>
        </p:txBody>
      </p:sp>
      <p:sp>
        <p:nvSpPr>
          <p:cNvPr id="429" name="TextBox 428"/>
          <p:cNvSpPr txBox="1"/>
          <p:nvPr/>
        </p:nvSpPr>
        <p:spPr>
          <a:xfrm>
            <a:off x="6650975" y="4055604"/>
            <a:ext cx="1289028" cy="261562"/>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1100" b="1" dirty="0">
                <a:solidFill>
                  <a:prstClr val="black"/>
                </a:solidFill>
                <a:ea typeface="ＭＳ Ｐゴシック" charset="0"/>
              </a:rPr>
              <a:t>Tumor Legend</a:t>
            </a:r>
          </a:p>
        </p:txBody>
      </p:sp>
      <p:sp>
        <p:nvSpPr>
          <p:cNvPr id="433" name="Isosceles Triangle 432"/>
          <p:cNvSpPr/>
          <p:nvPr/>
        </p:nvSpPr>
        <p:spPr bwMode="auto">
          <a:xfrm>
            <a:off x="7646228" y="4764252"/>
            <a:ext cx="154835" cy="111807"/>
          </a:xfrm>
          <a:prstGeom prst="triangle">
            <a:avLst/>
          </a:prstGeom>
          <a:solidFill>
            <a:srgbClr val="66663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3" name="Isosceles Triangle 452"/>
          <p:cNvSpPr/>
          <p:nvPr/>
        </p:nvSpPr>
        <p:spPr bwMode="auto">
          <a:xfrm>
            <a:off x="8708070" y="4276378"/>
            <a:ext cx="154835" cy="111807"/>
          </a:xfrm>
          <a:prstGeom prst="triangle">
            <a:avLst/>
          </a:prstGeom>
          <a:solidFill>
            <a:srgbClr val="FF33CC"/>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4" name="TextBox 453"/>
          <p:cNvSpPr txBox="1"/>
          <p:nvPr/>
        </p:nvSpPr>
        <p:spPr>
          <a:xfrm>
            <a:off x="8912022" y="4266532"/>
            <a:ext cx="643633"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Cervical</a:t>
            </a:r>
          </a:p>
        </p:txBody>
      </p:sp>
      <p:sp>
        <p:nvSpPr>
          <p:cNvPr id="455" name="Isosceles Triangle 454"/>
          <p:cNvSpPr/>
          <p:nvPr/>
        </p:nvSpPr>
        <p:spPr bwMode="auto">
          <a:xfrm>
            <a:off x="8770629" y="4450450"/>
            <a:ext cx="154835" cy="111807"/>
          </a:xfrm>
          <a:prstGeom prst="triangle">
            <a:avLst/>
          </a:prstGeom>
          <a:solidFill>
            <a:srgbClr val="996633"/>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56" name="TextBox 455"/>
          <p:cNvSpPr txBox="1"/>
          <p:nvPr/>
        </p:nvSpPr>
        <p:spPr>
          <a:xfrm>
            <a:off x="8905638" y="4431520"/>
            <a:ext cx="1184339"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Unknown Primary</a:t>
            </a:r>
          </a:p>
        </p:txBody>
      </p:sp>
      <p:sp>
        <p:nvSpPr>
          <p:cNvPr id="487" name="Isosceles Triangle 486"/>
          <p:cNvSpPr/>
          <p:nvPr/>
        </p:nvSpPr>
        <p:spPr bwMode="auto">
          <a:xfrm>
            <a:off x="8770629" y="4614490"/>
            <a:ext cx="154835" cy="111807"/>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488" name="TextBox 487"/>
          <p:cNvSpPr txBox="1"/>
          <p:nvPr/>
        </p:nvSpPr>
        <p:spPr>
          <a:xfrm>
            <a:off x="8930027" y="4604644"/>
            <a:ext cx="865127"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Endometrial</a:t>
            </a:r>
          </a:p>
        </p:txBody>
      </p:sp>
      <p:sp>
        <p:nvSpPr>
          <p:cNvPr id="494" name="TextBox 493"/>
          <p:cNvSpPr txBox="1"/>
          <p:nvPr/>
        </p:nvSpPr>
        <p:spPr>
          <a:xfrm>
            <a:off x="6956905" y="5081184"/>
            <a:ext cx="1210396"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Gastroesophageal</a:t>
            </a:r>
          </a:p>
        </p:txBody>
      </p:sp>
      <p:sp>
        <p:nvSpPr>
          <p:cNvPr id="495" name="Isosceles Triangle 494"/>
          <p:cNvSpPr/>
          <p:nvPr/>
        </p:nvSpPr>
        <p:spPr bwMode="auto">
          <a:xfrm>
            <a:off x="6855230" y="5086887"/>
            <a:ext cx="154835" cy="111807"/>
          </a:xfrm>
          <a:prstGeom prst="triangle">
            <a:avLst/>
          </a:prstGeom>
          <a:solidFill>
            <a:srgbClr val="0070C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08" name="Isosceles Triangle 507"/>
          <p:cNvSpPr/>
          <p:nvPr/>
        </p:nvSpPr>
        <p:spPr bwMode="auto">
          <a:xfrm>
            <a:off x="8766700" y="4771035"/>
            <a:ext cx="154835" cy="111807"/>
          </a:xfrm>
          <a:prstGeom prst="triangle">
            <a:avLst/>
          </a:prstGeom>
          <a:solidFill>
            <a:srgbClr val="6633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09" name="TextBox 508"/>
          <p:cNvSpPr txBox="1"/>
          <p:nvPr/>
        </p:nvSpPr>
        <p:spPr>
          <a:xfrm>
            <a:off x="8932409" y="4761191"/>
            <a:ext cx="852099"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Vagina SCC</a:t>
            </a:r>
          </a:p>
        </p:txBody>
      </p:sp>
      <p:sp>
        <p:nvSpPr>
          <p:cNvPr id="513" name="TextBox 512"/>
          <p:cNvSpPr txBox="1"/>
          <p:nvPr/>
        </p:nvSpPr>
        <p:spPr>
          <a:xfrm>
            <a:off x="8903038" y="5074135"/>
            <a:ext cx="1347201"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Cholangiocarcinoma</a:t>
            </a:r>
          </a:p>
        </p:txBody>
      </p:sp>
      <p:sp>
        <p:nvSpPr>
          <p:cNvPr id="514" name="Isosceles Triangle 513"/>
          <p:cNvSpPr/>
          <p:nvPr/>
        </p:nvSpPr>
        <p:spPr bwMode="auto">
          <a:xfrm>
            <a:off x="8773634" y="5079978"/>
            <a:ext cx="154835" cy="111807"/>
          </a:xfrm>
          <a:prstGeom prst="triangle">
            <a:avLst/>
          </a:prstGeom>
          <a:solidFill>
            <a:srgbClr val="00B05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24" name="TextBox 523"/>
          <p:cNvSpPr txBox="1"/>
          <p:nvPr/>
        </p:nvSpPr>
        <p:spPr>
          <a:xfrm>
            <a:off x="6999731" y="4920593"/>
            <a:ext cx="591519"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LCNEC</a:t>
            </a:r>
          </a:p>
        </p:txBody>
      </p:sp>
      <p:sp>
        <p:nvSpPr>
          <p:cNvPr id="525" name="Isosceles Triangle 524"/>
          <p:cNvSpPr/>
          <p:nvPr/>
        </p:nvSpPr>
        <p:spPr bwMode="auto">
          <a:xfrm>
            <a:off x="6865500" y="4923034"/>
            <a:ext cx="154835" cy="111807"/>
          </a:xfrm>
          <a:prstGeom prst="triangle">
            <a:avLst/>
          </a:prstGeom>
          <a:solidFill>
            <a:srgbClr val="660066"/>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1" name="TextBox 540"/>
          <p:cNvSpPr txBox="1"/>
          <p:nvPr/>
        </p:nvSpPr>
        <p:spPr>
          <a:xfrm>
            <a:off x="7781664" y="4926732"/>
            <a:ext cx="832555"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Gallbladder</a:t>
            </a:r>
          </a:p>
        </p:txBody>
      </p:sp>
      <p:sp>
        <p:nvSpPr>
          <p:cNvPr id="542" name="Isosceles Triangle 541"/>
          <p:cNvSpPr/>
          <p:nvPr/>
        </p:nvSpPr>
        <p:spPr bwMode="auto">
          <a:xfrm>
            <a:off x="7666241" y="4938762"/>
            <a:ext cx="154835" cy="111807"/>
          </a:xfrm>
          <a:prstGeom prst="triangl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6" name="Isosceles Triangle 545"/>
          <p:cNvSpPr>
            <a:spLocks noChangeAspect="1"/>
          </p:cNvSpPr>
          <p:nvPr/>
        </p:nvSpPr>
        <p:spPr bwMode="auto">
          <a:xfrm>
            <a:off x="8779018" y="4937015"/>
            <a:ext cx="149356" cy="117673"/>
          </a:xfrm>
          <a:prstGeom prst="triangl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47" name="TextBox 546"/>
          <p:cNvSpPr txBox="1"/>
          <p:nvPr/>
        </p:nvSpPr>
        <p:spPr>
          <a:xfrm>
            <a:off x="8947111" y="4917837"/>
            <a:ext cx="721807"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Duodenal</a:t>
            </a:r>
          </a:p>
        </p:txBody>
      </p:sp>
      <p:sp>
        <p:nvSpPr>
          <p:cNvPr id="557" name="TextBox 556"/>
          <p:cNvSpPr txBox="1"/>
          <p:nvPr/>
        </p:nvSpPr>
        <p:spPr>
          <a:xfrm>
            <a:off x="6908128" y="5245113"/>
            <a:ext cx="1783675"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Neuroendocrine small bowel</a:t>
            </a:r>
          </a:p>
        </p:txBody>
      </p:sp>
      <p:sp>
        <p:nvSpPr>
          <p:cNvPr id="558" name="Isosceles Triangle 557"/>
          <p:cNvSpPr/>
          <p:nvPr/>
        </p:nvSpPr>
        <p:spPr bwMode="auto">
          <a:xfrm>
            <a:off x="6855230" y="5231619"/>
            <a:ext cx="154835" cy="111807"/>
          </a:xfrm>
          <a:prstGeom prst="triangle">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61" name="TextBox 560"/>
          <p:cNvSpPr txBox="1"/>
          <p:nvPr/>
        </p:nvSpPr>
        <p:spPr>
          <a:xfrm>
            <a:off x="8898590" y="5225879"/>
            <a:ext cx="1482641" cy="230784"/>
          </a:xfrm>
          <a:prstGeom prst="rect">
            <a:avLst/>
          </a:prstGeom>
          <a:noFill/>
        </p:spPr>
        <p:txBody>
          <a:bodyPr wrap="square" lIns="91392" tIns="45696" rIns="91392" bIns="45696" rtlCol="0">
            <a:spAutoFit/>
          </a:bodyPr>
          <a:lstStyle/>
          <a:p>
            <a:pPr algn="ctr" defTabSz="913837" fontAlgn="base">
              <a:spcBef>
                <a:spcPct val="0"/>
              </a:spcBef>
              <a:spcAft>
                <a:spcPct val="0"/>
              </a:spcAft>
            </a:pPr>
            <a:r>
              <a:rPr lang="en-US" sz="900" b="1" dirty="0">
                <a:solidFill>
                  <a:prstClr val="black"/>
                </a:solidFill>
                <a:ea typeface="ＭＳ Ｐゴシック" charset="0"/>
              </a:rPr>
              <a:t>Extramammary Paget’s</a:t>
            </a:r>
          </a:p>
        </p:txBody>
      </p:sp>
      <p:sp>
        <p:nvSpPr>
          <p:cNvPr id="562" name="Isosceles Triangle 561"/>
          <p:cNvSpPr>
            <a:spLocks noChangeAspect="1"/>
          </p:cNvSpPr>
          <p:nvPr/>
        </p:nvSpPr>
        <p:spPr bwMode="auto">
          <a:xfrm>
            <a:off x="8769183" y="5223585"/>
            <a:ext cx="149356" cy="117673"/>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63" name="Isosceles Triangle 562"/>
          <p:cNvSpPr>
            <a:spLocks noChangeAspect="1"/>
          </p:cNvSpPr>
          <p:nvPr/>
        </p:nvSpPr>
        <p:spPr bwMode="auto">
          <a:xfrm>
            <a:off x="9151742" y="2120008"/>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64" name="Straight Connector 563"/>
          <p:cNvCxnSpPr/>
          <p:nvPr/>
        </p:nvCxnSpPr>
        <p:spPr bwMode="auto">
          <a:xfrm flipV="1">
            <a:off x="9208891" y="2234117"/>
            <a:ext cx="0" cy="441195"/>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65" name="Rectangle 564"/>
          <p:cNvSpPr/>
          <p:nvPr/>
        </p:nvSpPr>
        <p:spPr>
          <a:xfrm>
            <a:off x="9146597" y="2649602"/>
            <a:ext cx="418607"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T862A</a:t>
            </a:r>
            <a:endParaRPr lang="en-US" sz="700" b="1" baseline="30000" dirty="0">
              <a:solidFill>
                <a:prstClr val="black"/>
              </a:solidFill>
              <a:ea typeface="ＭＳ Ｐゴシック" charset="0"/>
            </a:endParaRPr>
          </a:p>
        </p:txBody>
      </p:sp>
      <p:sp>
        <p:nvSpPr>
          <p:cNvPr id="566" name="Isosceles Triangle 565"/>
          <p:cNvSpPr>
            <a:spLocks noChangeAspect="1"/>
          </p:cNvSpPr>
          <p:nvPr/>
        </p:nvSpPr>
        <p:spPr bwMode="auto">
          <a:xfrm>
            <a:off x="7405946" y="2317654"/>
            <a:ext cx="114300" cy="101799"/>
          </a:xfrm>
          <a:prstGeom prst="triangle">
            <a:avLst/>
          </a:prstGeom>
          <a:solidFill>
            <a:srgbClr val="00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67" name="Isosceles Triangle 566"/>
          <p:cNvSpPr>
            <a:spLocks noChangeAspect="1"/>
          </p:cNvSpPr>
          <p:nvPr/>
        </p:nvSpPr>
        <p:spPr bwMode="auto">
          <a:xfrm>
            <a:off x="6614907" y="2108455"/>
            <a:ext cx="114300"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68" name="Straight Connector 567"/>
          <p:cNvCxnSpPr/>
          <p:nvPr/>
        </p:nvCxnSpPr>
        <p:spPr bwMode="auto">
          <a:xfrm flipH="1" flipV="1">
            <a:off x="6672057" y="2229407"/>
            <a:ext cx="1596" cy="182095"/>
          </a:xfrm>
          <a:prstGeom prst="line">
            <a:avLst/>
          </a:prstGeom>
          <a:solidFill>
            <a:srgbClr val="FFFFFF"/>
          </a:solidFill>
          <a:ln w="9525" cap="flat" cmpd="sng" algn="ctr">
            <a:solidFill>
              <a:schemeClr val="tx1"/>
            </a:solidFill>
            <a:prstDash val="sysDot"/>
            <a:round/>
            <a:headEnd type="none" w="med" len="med"/>
            <a:tailEnd type="none" w="med" len="med"/>
          </a:ln>
          <a:effectLst/>
        </p:spPr>
      </p:cxnSp>
      <p:sp>
        <p:nvSpPr>
          <p:cNvPr id="569" name="Rectangle 568"/>
          <p:cNvSpPr/>
          <p:nvPr/>
        </p:nvSpPr>
        <p:spPr>
          <a:xfrm>
            <a:off x="6268443" y="2387857"/>
            <a:ext cx="561900"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V659E</a:t>
            </a:r>
            <a:endParaRPr lang="en-US" sz="600" b="1" dirty="0">
              <a:solidFill>
                <a:prstClr val="black"/>
              </a:solidFill>
              <a:ea typeface="ＭＳ Ｐゴシック" charset="0"/>
            </a:endParaRPr>
          </a:p>
        </p:txBody>
      </p:sp>
      <p:sp>
        <p:nvSpPr>
          <p:cNvPr id="570" name="Isosceles Triangle 569"/>
          <p:cNvSpPr>
            <a:spLocks noChangeAspect="1"/>
          </p:cNvSpPr>
          <p:nvPr/>
        </p:nvSpPr>
        <p:spPr bwMode="auto">
          <a:xfrm>
            <a:off x="3942983" y="3393082"/>
            <a:ext cx="114300" cy="101799"/>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71" name="Isosceles Triangle 570"/>
          <p:cNvSpPr>
            <a:spLocks noChangeAspect="1"/>
          </p:cNvSpPr>
          <p:nvPr/>
        </p:nvSpPr>
        <p:spPr bwMode="auto">
          <a:xfrm>
            <a:off x="8366149" y="2547903"/>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72" name="Isosceles Triangle 571"/>
          <p:cNvSpPr>
            <a:spLocks noChangeAspect="1"/>
          </p:cNvSpPr>
          <p:nvPr/>
        </p:nvSpPr>
        <p:spPr bwMode="auto">
          <a:xfrm>
            <a:off x="8364922" y="2656719"/>
            <a:ext cx="114299" cy="101799"/>
          </a:xfrm>
          <a:prstGeom prst="triangle">
            <a:avLst/>
          </a:prstGeom>
          <a:solidFill>
            <a:srgbClr val="FF0000"/>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73" name="Isosceles Triangle 572"/>
          <p:cNvSpPr>
            <a:spLocks noChangeAspect="1"/>
          </p:cNvSpPr>
          <p:nvPr/>
        </p:nvSpPr>
        <p:spPr bwMode="auto">
          <a:xfrm>
            <a:off x="7152248" y="3372514"/>
            <a:ext cx="114299"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74" name="Rectangle 573"/>
          <p:cNvSpPr/>
          <p:nvPr/>
        </p:nvSpPr>
        <p:spPr>
          <a:xfrm>
            <a:off x="7150452" y="3323108"/>
            <a:ext cx="232659" cy="215395"/>
          </a:xfrm>
          <a:prstGeom prst="rect">
            <a:avLst/>
          </a:prstGeom>
        </p:spPr>
        <p:txBody>
          <a:bodyPr wrap="none" lIns="91392" tIns="45696" rIns="91392" bIns="45696">
            <a:spAutoFit/>
          </a:bodyPr>
          <a:lstStyle/>
          <a:p>
            <a:pPr algn="ctr" defTabSz="913837" fontAlgn="base">
              <a:spcBef>
                <a:spcPct val="0"/>
              </a:spcBef>
              <a:spcAft>
                <a:spcPct val="0"/>
              </a:spcAft>
            </a:pPr>
            <a:r>
              <a:rPr lang="en-US" sz="800" b="1" baseline="30000" dirty="0">
                <a:solidFill>
                  <a:prstClr val="black"/>
                </a:solidFill>
                <a:ea typeface="ＭＳ Ｐゴシック" charset="0"/>
              </a:rPr>
              <a:t>&amp;</a:t>
            </a:r>
            <a:endParaRPr lang="en-US" sz="2400" b="1" dirty="0">
              <a:solidFill>
                <a:prstClr val="black"/>
              </a:solidFill>
              <a:ea typeface="ＭＳ Ｐゴシック" charset="0"/>
            </a:endParaRPr>
          </a:p>
        </p:txBody>
      </p:sp>
      <p:sp>
        <p:nvSpPr>
          <p:cNvPr id="575" name="Isosceles Triangle 574"/>
          <p:cNvSpPr>
            <a:spLocks noChangeAspect="1"/>
          </p:cNvSpPr>
          <p:nvPr/>
        </p:nvSpPr>
        <p:spPr bwMode="auto">
          <a:xfrm>
            <a:off x="10012541" y="2112971"/>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76" name="Rectangle 575"/>
          <p:cNvSpPr/>
          <p:nvPr/>
        </p:nvSpPr>
        <p:spPr>
          <a:xfrm>
            <a:off x="10002192" y="2073474"/>
            <a:ext cx="232659" cy="215395"/>
          </a:xfrm>
          <a:prstGeom prst="rect">
            <a:avLst/>
          </a:prstGeom>
        </p:spPr>
        <p:txBody>
          <a:bodyPr wrap="none" lIns="91392" tIns="45696" rIns="91392" bIns="45696">
            <a:spAutoFit/>
          </a:bodyPr>
          <a:lstStyle/>
          <a:p>
            <a:pPr algn="ctr" defTabSz="913837" fontAlgn="base">
              <a:spcBef>
                <a:spcPct val="0"/>
              </a:spcBef>
              <a:spcAft>
                <a:spcPct val="0"/>
              </a:spcAft>
            </a:pPr>
            <a:r>
              <a:rPr lang="en-US" sz="800" b="1" baseline="30000" dirty="0">
                <a:solidFill>
                  <a:prstClr val="black"/>
                </a:solidFill>
                <a:ea typeface="ＭＳ Ｐゴシック" charset="0"/>
              </a:rPr>
              <a:t>&amp;</a:t>
            </a:r>
            <a:endParaRPr lang="en-US" sz="2400" b="1" dirty="0">
              <a:solidFill>
                <a:prstClr val="black"/>
              </a:solidFill>
              <a:ea typeface="ＭＳ Ｐゴシック" charset="0"/>
            </a:endParaRPr>
          </a:p>
        </p:txBody>
      </p:sp>
      <p:sp>
        <p:nvSpPr>
          <p:cNvPr id="577" name="Rectangle 576"/>
          <p:cNvSpPr/>
          <p:nvPr/>
        </p:nvSpPr>
        <p:spPr>
          <a:xfrm>
            <a:off x="9823331" y="2193088"/>
            <a:ext cx="465094" cy="200006"/>
          </a:xfrm>
          <a:prstGeom prst="rect">
            <a:avLst/>
          </a:prstGeom>
        </p:spPr>
        <p:txBody>
          <a:bodyPr wrap="none" lIns="91392" tIns="45696" rIns="91392" bIns="45696">
            <a:spAutoFit/>
          </a:bodyPr>
          <a:lstStyle/>
          <a:p>
            <a:pPr algn="r" defTabSz="913837" fontAlgn="base">
              <a:spcBef>
                <a:spcPct val="0"/>
              </a:spcBef>
              <a:spcAft>
                <a:spcPct val="0"/>
              </a:spcAft>
            </a:pPr>
            <a:r>
              <a:rPr lang="en-US" sz="700" b="1" dirty="0">
                <a:solidFill>
                  <a:prstClr val="black"/>
                </a:solidFill>
                <a:ea typeface="ＭＳ Ｐゴシック" charset="0"/>
              </a:rPr>
              <a:t>R1153X</a:t>
            </a:r>
          </a:p>
        </p:txBody>
      </p:sp>
      <p:sp>
        <p:nvSpPr>
          <p:cNvPr id="578" name="Isosceles Triangle 577"/>
          <p:cNvSpPr>
            <a:spLocks noChangeAspect="1"/>
          </p:cNvSpPr>
          <p:nvPr/>
        </p:nvSpPr>
        <p:spPr bwMode="auto">
          <a:xfrm>
            <a:off x="8008975" y="3077511"/>
            <a:ext cx="114300" cy="101799"/>
          </a:xfrm>
          <a:prstGeom prst="triangle">
            <a:avLst/>
          </a:prstGeom>
          <a:solidFill>
            <a:srgbClr val="66FF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sp>
        <p:nvSpPr>
          <p:cNvPr id="579" name="Rectangle 578"/>
          <p:cNvSpPr/>
          <p:nvPr/>
        </p:nvSpPr>
        <p:spPr>
          <a:xfrm>
            <a:off x="7998626" y="3037948"/>
            <a:ext cx="232659" cy="215395"/>
          </a:xfrm>
          <a:prstGeom prst="rect">
            <a:avLst/>
          </a:prstGeom>
        </p:spPr>
        <p:txBody>
          <a:bodyPr wrap="none" lIns="91392" tIns="45696" rIns="91392" bIns="45696">
            <a:spAutoFit/>
          </a:bodyPr>
          <a:lstStyle/>
          <a:p>
            <a:pPr algn="ctr" defTabSz="913837" fontAlgn="base">
              <a:spcBef>
                <a:spcPct val="0"/>
              </a:spcBef>
              <a:spcAft>
                <a:spcPct val="0"/>
              </a:spcAft>
            </a:pPr>
            <a:r>
              <a:rPr lang="en-US" sz="800" b="1" baseline="30000" dirty="0">
                <a:solidFill>
                  <a:prstClr val="black"/>
                </a:solidFill>
                <a:ea typeface="ＭＳ Ｐゴシック" charset="0"/>
              </a:rPr>
              <a:t>&amp;</a:t>
            </a:r>
            <a:endParaRPr lang="en-US" sz="2400" b="1" dirty="0">
              <a:solidFill>
                <a:prstClr val="black"/>
              </a:solidFill>
              <a:ea typeface="ＭＳ Ｐゴシック" charset="0"/>
            </a:endParaRPr>
          </a:p>
        </p:txBody>
      </p:sp>
      <p:sp>
        <p:nvSpPr>
          <p:cNvPr id="580" name="Rectangle 579"/>
          <p:cNvSpPr/>
          <p:nvPr/>
        </p:nvSpPr>
        <p:spPr>
          <a:xfrm>
            <a:off x="6610655" y="2724520"/>
            <a:ext cx="561900" cy="200006"/>
          </a:xfrm>
          <a:prstGeom prst="rect">
            <a:avLst/>
          </a:prstGeom>
        </p:spPr>
        <p:txBody>
          <a:bodyPr wrap="square" lIns="91392" tIns="45696" rIns="91392" bIns="45696">
            <a:spAutoFit/>
          </a:bodyPr>
          <a:lstStyle/>
          <a:p>
            <a:pPr algn="ctr" defTabSz="913837" fontAlgn="base">
              <a:spcBef>
                <a:spcPct val="0"/>
              </a:spcBef>
              <a:spcAft>
                <a:spcPct val="0"/>
              </a:spcAft>
            </a:pPr>
            <a:r>
              <a:rPr lang="en-US" sz="700" b="1" dirty="0">
                <a:solidFill>
                  <a:prstClr val="black"/>
                </a:solidFill>
                <a:ea typeface="ＭＳ Ｐゴシック" charset="0"/>
              </a:rPr>
              <a:t>V679L</a:t>
            </a:r>
            <a:endParaRPr lang="en-US" sz="600" b="1" dirty="0">
              <a:solidFill>
                <a:prstClr val="black"/>
              </a:solidFill>
              <a:ea typeface="ＭＳ Ｐゴシック" charset="0"/>
            </a:endParaRPr>
          </a:p>
        </p:txBody>
      </p:sp>
      <p:sp>
        <p:nvSpPr>
          <p:cNvPr id="581" name="Isosceles Triangle 580"/>
          <p:cNvSpPr>
            <a:spLocks noChangeAspect="1"/>
          </p:cNvSpPr>
          <p:nvPr/>
        </p:nvSpPr>
        <p:spPr bwMode="auto">
          <a:xfrm>
            <a:off x="6871562" y="2109816"/>
            <a:ext cx="114299" cy="101799"/>
          </a:xfrm>
          <a:prstGeom prst="triangl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prstTxWarp prst="textNoShape">
              <a:avLst/>
            </a:prstTxWarp>
          </a:bodyPr>
          <a:lstStyle/>
          <a:p>
            <a:pPr algn="ctr" defTabSz="913837" fontAlgn="base">
              <a:spcBef>
                <a:spcPct val="0"/>
              </a:spcBef>
              <a:spcAft>
                <a:spcPct val="0"/>
              </a:spcAft>
            </a:pPr>
            <a:endParaRPr lang="en-US" sz="2400" b="1" dirty="0">
              <a:solidFill>
                <a:prstClr val="black"/>
              </a:solidFill>
              <a:ea typeface="ＭＳ Ｐゴシック" charset="0"/>
            </a:endParaRPr>
          </a:p>
        </p:txBody>
      </p:sp>
      <p:cxnSp>
        <p:nvCxnSpPr>
          <p:cNvPr id="582" name="Straight Connector 581"/>
          <p:cNvCxnSpPr>
            <a:endCxn id="581" idx="3"/>
          </p:cNvCxnSpPr>
          <p:nvPr/>
        </p:nvCxnSpPr>
        <p:spPr bwMode="auto">
          <a:xfrm flipH="1" flipV="1">
            <a:off x="6928723" y="2211609"/>
            <a:ext cx="2553" cy="535032"/>
          </a:xfrm>
          <a:prstGeom prst="line">
            <a:avLst/>
          </a:prstGeom>
          <a:solidFill>
            <a:srgbClr val="FFFFFF"/>
          </a:solidFill>
          <a:ln w="9525" cap="flat" cmpd="sng" algn="ctr">
            <a:solidFill>
              <a:schemeClr val="tx1"/>
            </a:solidFill>
            <a:prstDash val="sysDot"/>
            <a:round/>
            <a:headEnd type="none" w="med" len="med"/>
            <a:tailEnd type="none" w="med" len="med"/>
          </a:ln>
          <a:effectLst/>
        </p:spPr>
      </p:cxnSp>
      <p:cxnSp>
        <p:nvCxnSpPr>
          <p:cNvPr id="3" name="Straight Arrow Connector 2"/>
          <p:cNvCxnSpPr>
            <a:endCxn id="469" idx="1"/>
          </p:cNvCxnSpPr>
          <p:nvPr/>
        </p:nvCxnSpPr>
        <p:spPr>
          <a:xfrm flipV="1">
            <a:off x="6535619" y="2690213"/>
            <a:ext cx="640247" cy="57929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418" idx="2"/>
          </p:cNvCxnSpPr>
          <p:nvPr/>
        </p:nvCxnSpPr>
        <p:spPr>
          <a:xfrm>
            <a:off x="6535618" y="3269509"/>
            <a:ext cx="329562" cy="15943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670142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Learning Objectives</a:t>
            </a:r>
            <a:endParaRPr lang="en-US"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p:txBody>
          <a:bodyPr/>
          <a:lstStyle/>
          <a:p>
            <a:r>
              <a:rPr lang="en-US" dirty="0" smtClean="0">
                <a:solidFill>
                  <a:schemeClr val="bg1">
                    <a:lumMod val="75000"/>
                  </a:schemeClr>
                </a:solidFill>
                <a:latin typeface="Arial" panose="020B0604020202020204" pitchFamily="34" charset="0"/>
                <a:cs typeface="Arial" panose="020B0604020202020204" pitchFamily="34" charset="0"/>
              </a:rPr>
              <a:t>Where are we?</a:t>
            </a:r>
          </a:p>
          <a:p>
            <a:r>
              <a:rPr lang="en-US" dirty="0" smtClean="0">
                <a:solidFill>
                  <a:schemeClr val="bg1">
                    <a:lumMod val="75000"/>
                  </a:schemeClr>
                </a:solidFill>
                <a:latin typeface="Arial" panose="020B0604020202020204" pitchFamily="34" charset="0"/>
                <a:cs typeface="Arial" panose="020B0604020202020204" pitchFamily="34" charset="0"/>
              </a:rPr>
              <a:t>Focus on resistance mechanisms	</a:t>
            </a:r>
          </a:p>
          <a:p>
            <a:pPr lvl="1"/>
            <a:r>
              <a:rPr lang="en-US" dirty="0" smtClean="0">
                <a:solidFill>
                  <a:schemeClr val="bg1">
                    <a:lumMod val="75000"/>
                  </a:schemeClr>
                </a:solidFill>
                <a:latin typeface="Arial" panose="020B0604020202020204" pitchFamily="34" charset="0"/>
                <a:cs typeface="Arial" panose="020B0604020202020204" pitchFamily="34" charset="0"/>
              </a:rPr>
              <a:t>ER mutations and implications</a:t>
            </a:r>
          </a:p>
          <a:p>
            <a:pPr lvl="1"/>
            <a:r>
              <a:rPr lang="en-US" dirty="0" smtClean="0">
                <a:latin typeface="Arial" panose="020B0604020202020204" pitchFamily="34" charset="0"/>
                <a:cs typeface="Arial" panose="020B0604020202020204" pitchFamily="34" charset="0"/>
              </a:rPr>
              <a:t>CDK4/6 inhibitors</a:t>
            </a:r>
          </a:p>
          <a:p>
            <a:pPr lvl="1"/>
            <a:r>
              <a:rPr lang="en-US" dirty="0" err="1" smtClean="0">
                <a:solidFill>
                  <a:srgbClr val="BFBFBF"/>
                </a:solidFill>
                <a:latin typeface="Arial" panose="020B0604020202020204" pitchFamily="34" charset="0"/>
                <a:cs typeface="Arial" panose="020B0604020202020204" pitchFamily="34" charset="0"/>
              </a:rPr>
              <a:t>mTOR</a:t>
            </a:r>
            <a:r>
              <a:rPr lang="en-US" dirty="0" smtClean="0">
                <a:solidFill>
                  <a:srgbClr val="BFBFBF"/>
                </a:solidFill>
                <a:latin typeface="Arial" panose="020B0604020202020204" pitchFamily="34" charset="0"/>
                <a:cs typeface="Arial" panose="020B0604020202020204" pitchFamily="34" charset="0"/>
              </a:rPr>
              <a:t> inhibitors</a:t>
            </a:r>
          </a:p>
          <a:p>
            <a:pPr lvl="1"/>
            <a:r>
              <a:rPr lang="en-US" dirty="0" smtClean="0">
                <a:solidFill>
                  <a:srgbClr val="BFBFBF"/>
                </a:solidFill>
                <a:latin typeface="Arial" panose="020B0604020202020204" pitchFamily="34" charset="0"/>
                <a:cs typeface="Arial" panose="020B0604020202020204" pitchFamily="34" charset="0"/>
              </a:rPr>
              <a:t>PI3K inhibitors</a:t>
            </a:r>
          </a:p>
        </p:txBody>
      </p:sp>
    </p:spTree>
    <p:extLst>
      <p:ext uri="{BB962C8B-B14F-4D97-AF65-F5344CB8AC3E}">
        <p14:creationId xmlns:p14="http://schemas.microsoft.com/office/powerpoint/2010/main" xmlns="" val="4161918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905000" y="1447800"/>
            <a:ext cx="8382000" cy="4206240"/>
            <a:chOff x="381000" y="1447800"/>
            <a:chExt cx="8382000" cy="4206240"/>
          </a:xfrm>
        </p:grpSpPr>
        <p:sp>
          <p:nvSpPr>
            <p:cNvPr id="5" name="Rectangle 4"/>
            <p:cNvSpPr/>
            <p:nvPr/>
          </p:nvSpPr>
          <p:spPr>
            <a:xfrm>
              <a:off x="381000" y="1447800"/>
              <a:ext cx="8382000" cy="4206240"/>
            </a:xfrm>
            <a:prstGeom prst="rect">
              <a:avLst/>
            </a:prstGeom>
            <a:solidFill>
              <a:schemeClr val="bg1">
                <a:lumMod val="95000"/>
              </a:schemeClr>
            </a:solidFill>
            <a:ln w="12700">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000" dirty="0">
                <a:solidFill>
                  <a:srgbClr val="5C5E60"/>
                </a:solidFill>
              </a:endParaRPr>
            </a:p>
          </p:txBody>
        </p:sp>
        <p:sp>
          <p:nvSpPr>
            <p:cNvPr id="101" name="Freeform 100"/>
            <p:cNvSpPr/>
            <p:nvPr/>
          </p:nvSpPr>
          <p:spPr>
            <a:xfrm>
              <a:off x="381000" y="2088168"/>
              <a:ext cx="8382000" cy="3565872"/>
            </a:xfrm>
            <a:custGeom>
              <a:avLst/>
              <a:gdLst>
                <a:gd name="connsiteX0" fmla="*/ 4124779 w 8382000"/>
                <a:gd name="connsiteY0" fmla="*/ 0 h 3565872"/>
                <a:gd name="connsiteX1" fmla="*/ 8259041 w 8382000"/>
                <a:gd name="connsiteY1" fmla="*/ 642757 h 3565872"/>
                <a:gd name="connsiteX2" fmla="*/ 8382000 w 8382000"/>
                <a:gd name="connsiteY2" fmla="*/ 689139 h 3565872"/>
                <a:gd name="connsiteX3" fmla="*/ 8382000 w 8382000"/>
                <a:gd name="connsiteY3" fmla="*/ 3565872 h 3565872"/>
                <a:gd name="connsiteX4" fmla="*/ 0 w 8382000"/>
                <a:gd name="connsiteY4" fmla="*/ 3565872 h 3565872"/>
                <a:gd name="connsiteX5" fmla="*/ 0 w 8382000"/>
                <a:gd name="connsiteY5" fmla="*/ 641504 h 3565872"/>
                <a:gd name="connsiteX6" fmla="*/ 62676 w 8382000"/>
                <a:gd name="connsiteY6" fmla="*/ 618154 h 3565872"/>
                <a:gd name="connsiteX7" fmla="*/ 4124779 w 8382000"/>
                <a:gd name="connsiteY7" fmla="*/ 0 h 356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00" h="3565872">
                  <a:moveTo>
                    <a:pt x="4124779" y="0"/>
                  </a:moveTo>
                  <a:cubicBezTo>
                    <a:pt x="5660821" y="0"/>
                    <a:pt x="7085528" y="237478"/>
                    <a:pt x="8259041" y="642757"/>
                  </a:cubicBezTo>
                  <a:lnTo>
                    <a:pt x="8382000" y="689139"/>
                  </a:lnTo>
                  <a:lnTo>
                    <a:pt x="8382000" y="3565872"/>
                  </a:lnTo>
                  <a:lnTo>
                    <a:pt x="0" y="3565872"/>
                  </a:lnTo>
                  <a:lnTo>
                    <a:pt x="0" y="641504"/>
                  </a:lnTo>
                  <a:lnTo>
                    <a:pt x="62676" y="618154"/>
                  </a:lnTo>
                  <a:cubicBezTo>
                    <a:pt x="1222227" y="227884"/>
                    <a:pt x="2620084" y="0"/>
                    <a:pt x="4124779" y="0"/>
                  </a:cubicBezTo>
                  <a:close/>
                </a:path>
              </a:pathLst>
            </a:custGeom>
            <a:gradFill flip="none" rotWithShape="1">
              <a:gsLst>
                <a:gs pos="0">
                  <a:schemeClr val="accent1">
                    <a:lumMod val="8000"/>
                    <a:lumOff val="92000"/>
                  </a:schemeClr>
                </a:gs>
                <a:gs pos="100000">
                  <a:schemeClr val="accent1">
                    <a:lumMod val="4000"/>
                    <a:lumOff val="96000"/>
                  </a:schemeClr>
                </a:gs>
              </a:gsLst>
              <a:lin ang="16200000" scaled="1"/>
              <a:tileRect/>
            </a:gradFill>
            <a:ln cap="rnd">
              <a:solidFill>
                <a:schemeClr val="accent1">
                  <a:lumMod val="40000"/>
                  <a:lumOff val="60000"/>
                  <a:alpha val="53000"/>
                </a:schemeClr>
              </a:solidFill>
              <a:prstDash val="solid"/>
            </a:ln>
          </p:spPr>
          <p:txBody>
            <a:bodyPr wrap="square" rtlCol="0" anchor="b" anchorCtr="0">
              <a:noAutofit/>
            </a:bodyPr>
            <a:lstStyle/>
            <a:p>
              <a:pPr algn="ctr"/>
              <a:endParaRPr lang="en-US" sz="1000" dirty="0">
                <a:solidFill>
                  <a:srgbClr val="5C5E60"/>
                </a:solidFill>
              </a:endParaRPr>
            </a:p>
          </p:txBody>
        </p:sp>
        <p:sp>
          <p:nvSpPr>
            <p:cNvPr id="100" name="Freeform 99"/>
            <p:cNvSpPr/>
            <p:nvPr/>
          </p:nvSpPr>
          <p:spPr>
            <a:xfrm>
              <a:off x="381000" y="3568626"/>
              <a:ext cx="8382000" cy="2085414"/>
            </a:xfrm>
            <a:custGeom>
              <a:avLst/>
              <a:gdLst>
                <a:gd name="connsiteX0" fmla="*/ 4095750 w 8382000"/>
                <a:gd name="connsiteY0" fmla="*/ 0 h 2085414"/>
                <a:gd name="connsiteX1" fmla="*/ 8070313 w 8382000"/>
                <a:gd name="connsiteY1" fmla="*/ 826518 h 2085414"/>
                <a:gd name="connsiteX2" fmla="*/ 8382000 w 8382000"/>
                <a:gd name="connsiteY2" fmla="*/ 990614 h 2085414"/>
                <a:gd name="connsiteX3" fmla="*/ 8382000 w 8382000"/>
                <a:gd name="connsiteY3" fmla="*/ 2085414 h 2085414"/>
                <a:gd name="connsiteX4" fmla="*/ 0 w 8382000"/>
                <a:gd name="connsiteY4" fmla="*/ 2085414 h 2085414"/>
                <a:gd name="connsiteX5" fmla="*/ 0 w 8382000"/>
                <a:gd name="connsiteY5" fmla="*/ 890320 h 2085414"/>
                <a:gd name="connsiteX6" fmla="*/ 121188 w 8382000"/>
                <a:gd name="connsiteY6" fmla="*/ 826518 h 2085414"/>
                <a:gd name="connsiteX7" fmla="*/ 4095750 w 8382000"/>
                <a:gd name="connsiteY7" fmla="*/ 0 h 20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00" h="2085414">
                  <a:moveTo>
                    <a:pt x="4095750" y="0"/>
                  </a:moveTo>
                  <a:cubicBezTo>
                    <a:pt x="5605517" y="0"/>
                    <a:pt x="6990221" y="310175"/>
                    <a:pt x="8070313" y="826518"/>
                  </a:cubicBezTo>
                  <a:lnTo>
                    <a:pt x="8382000" y="990614"/>
                  </a:lnTo>
                  <a:lnTo>
                    <a:pt x="8382000" y="2085414"/>
                  </a:lnTo>
                  <a:lnTo>
                    <a:pt x="0" y="2085414"/>
                  </a:lnTo>
                  <a:lnTo>
                    <a:pt x="0" y="890320"/>
                  </a:lnTo>
                  <a:lnTo>
                    <a:pt x="121188" y="826518"/>
                  </a:lnTo>
                  <a:cubicBezTo>
                    <a:pt x="1201279" y="310175"/>
                    <a:pt x="2585983" y="0"/>
                    <a:pt x="4095750" y="0"/>
                  </a:cubicBezTo>
                  <a:close/>
                </a:path>
              </a:pathLst>
            </a:custGeom>
            <a:gradFill flip="none" rotWithShape="1">
              <a:gsLst>
                <a:gs pos="0">
                  <a:srgbClr val="E7D9FF"/>
                </a:gs>
                <a:gs pos="100000">
                  <a:srgbClr val="E7D9FF">
                    <a:lumMod val="91000"/>
                  </a:srgbClr>
                </a:gs>
              </a:gsLst>
              <a:lin ang="5400000" scaled="1"/>
              <a:tileRect/>
            </a:gradFill>
            <a:ln>
              <a:solidFill>
                <a:schemeClr val="accent1">
                  <a:alpha val="60000"/>
                </a:schemeClr>
              </a:solidFill>
            </a:ln>
          </p:spPr>
          <p:txBody>
            <a:bodyPr wrap="square" rtlCol="0" anchor="b" anchorCtr="0">
              <a:noAutofit/>
            </a:bodyPr>
            <a:lstStyle/>
            <a:p>
              <a:pPr algn="ctr"/>
              <a:endParaRPr lang="en-US" sz="1000" dirty="0">
                <a:solidFill>
                  <a:srgbClr val="5C5E60"/>
                </a:solidFill>
              </a:endParaRPr>
            </a:p>
          </p:txBody>
        </p:sp>
      </p:grpSp>
      <p:sp>
        <p:nvSpPr>
          <p:cNvPr id="60" name="Title 59"/>
          <p:cNvSpPr>
            <a:spLocks noGrp="1"/>
          </p:cNvSpPr>
          <p:nvPr>
            <p:ph type="title"/>
          </p:nvPr>
        </p:nvSpPr>
        <p:spPr>
          <a:xfrm>
            <a:off x="2195040" y="180107"/>
            <a:ext cx="7806240" cy="1144305"/>
          </a:xfrm>
        </p:spPr>
        <p:txBody>
          <a:bodyPr>
            <a:noAutofit/>
          </a:bodyPr>
          <a:lstStyle/>
          <a:p>
            <a:pPr>
              <a:lnSpc>
                <a:spcPct val="85000"/>
              </a:lnSpc>
            </a:pPr>
            <a:r>
              <a:rPr lang="en-US" sz="2800" dirty="0">
                <a:latin typeface="Calibri" panose="020F0502020204030204" pitchFamily="34" charset="0"/>
              </a:rPr>
              <a:t>Cyclin D1 and CDK4/6 Are Downstream </a:t>
            </a:r>
            <a:br>
              <a:rPr lang="en-US" sz="2800" dirty="0">
                <a:latin typeface="Calibri" panose="020F0502020204030204" pitchFamily="34" charset="0"/>
              </a:rPr>
            </a:br>
            <a:r>
              <a:rPr lang="en-US" sz="2800" dirty="0">
                <a:latin typeface="Calibri" panose="020F0502020204030204" pitchFamily="34" charset="0"/>
              </a:rPr>
              <a:t>of Signaling Pathways That Lead to </a:t>
            </a:r>
            <a:br>
              <a:rPr lang="en-US" sz="2800" dirty="0">
                <a:latin typeface="Calibri" panose="020F0502020204030204" pitchFamily="34" charset="0"/>
              </a:rPr>
            </a:br>
            <a:r>
              <a:rPr lang="en-US" sz="2800" dirty="0">
                <a:latin typeface="Calibri" panose="020F0502020204030204" pitchFamily="34" charset="0"/>
              </a:rPr>
              <a:t>Cellular Proliferation</a:t>
            </a:r>
            <a:endParaRPr lang="en-US" sz="2800" baseline="30000" dirty="0">
              <a:latin typeface="Calibri" panose="020F0502020204030204" pitchFamily="34" charset="0"/>
            </a:endParaRPr>
          </a:p>
        </p:txBody>
      </p:sp>
      <p:sp>
        <p:nvSpPr>
          <p:cNvPr id="43" name="TextBox 42"/>
          <p:cNvSpPr txBox="1"/>
          <p:nvPr/>
        </p:nvSpPr>
        <p:spPr>
          <a:xfrm>
            <a:off x="1954266" y="5777430"/>
            <a:ext cx="8462682" cy="881495"/>
          </a:xfrm>
          <a:prstGeom prst="rect">
            <a:avLst/>
          </a:prstGeom>
          <a:noFill/>
        </p:spPr>
        <p:txBody>
          <a:bodyPr wrap="square" rtlCol="0" anchor="b">
            <a:noAutofit/>
          </a:bodyPr>
          <a:lstStyle/>
          <a:p>
            <a:pPr>
              <a:lnSpc>
                <a:spcPct val="95000"/>
              </a:lnSpc>
            </a:pPr>
            <a:r>
              <a:rPr lang="en-US" sz="960" dirty="0">
                <a:latin typeface="Calibri" panose="020F0502020204030204" pitchFamily="34" charset="0"/>
                <a:cs typeface="Arial" panose="020B0604020202020204" pitchFamily="34" charset="0"/>
              </a:rPr>
              <a:t>CDK=cyclin-dependent kinase;</a:t>
            </a:r>
            <a:r>
              <a:rPr lang="en-US" sz="960" dirty="0">
                <a:latin typeface="Calibri" panose="020F0502020204030204" pitchFamily="34" charset="0"/>
              </a:rPr>
              <a:t> </a:t>
            </a:r>
            <a:r>
              <a:rPr lang="en-US" altLang="en-US" sz="960" dirty="0">
                <a:latin typeface="Calibri" panose="020F0502020204030204" pitchFamily="34" charset="0"/>
                <a:cs typeface="Arial" panose="020B0604020202020204" pitchFamily="34" charset="0"/>
              </a:rPr>
              <a:t>E2F=E2 transcription factor; EGFR=epidermal growth factor receptors; ER=estrogen receptor; IGF-1R=insulin-like growth factor-1 receptor; MAPK=mitogen-activated protein kinase; mTOR=mammalian target of rapamycin; PDGFR=platelet-derived growth factor receptor; </a:t>
            </a:r>
            <a:r>
              <a:rPr lang="en-US" sz="960" dirty="0">
                <a:latin typeface="Calibri" panose="020F0502020204030204" pitchFamily="34" charset="0"/>
              </a:rPr>
              <a:t>PI3K=</a:t>
            </a:r>
            <a:r>
              <a:rPr lang="en-US" sz="960" dirty="0">
                <a:latin typeface="Calibri" panose="020F0502020204030204" pitchFamily="34" charset="0"/>
                <a:cs typeface="Arial" panose="020B0604020202020204" pitchFamily="34" charset="0"/>
              </a:rPr>
              <a:t>phosphoinositide 3-kinase</a:t>
            </a:r>
            <a:r>
              <a:rPr lang="en-US" sz="960" dirty="0">
                <a:latin typeface="Calibri" panose="020F0502020204030204" pitchFamily="34" charset="0"/>
              </a:rPr>
              <a:t>; pRb=phosphorylated retinoblastoma; Rb=retinoblastoma; STAT=signal transducer and activator of transcription. </a:t>
            </a:r>
          </a:p>
          <a:p>
            <a:pPr>
              <a:lnSpc>
                <a:spcPct val="95000"/>
              </a:lnSpc>
            </a:pPr>
            <a:r>
              <a:rPr lang="en-US" sz="960" dirty="0">
                <a:latin typeface="Calibri" panose="020F0502020204030204" pitchFamily="34" charset="0"/>
              </a:rPr>
              <a:t/>
            </a:r>
            <a:br>
              <a:rPr lang="en-US" sz="960" dirty="0">
                <a:latin typeface="Calibri" panose="020F0502020204030204" pitchFamily="34" charset="0"/>
              </a:rPr>
            </a:br>
            <a:r>
              <a:rPr lang="en-US" sz="960" b="1" dirty="0">
                <a:latin typeface="Calibri" panose="020F0502020204030204" pitchFamily="34" charset="0"/>
              </a:rPr>
              <a:t>2. </a:t>
            </a:r>
            <a:r>
              <a:rPr lang="en-US" sz="960" dirty="0">
                <a:latin typeface="Calibri" panose="020F0502020204030204" pitchFamily="34" charset="0"/>
              </a:rPr>
              <a:t>Milani A, et al. </a:t>
            </a:r>
            <a:r>
              <a:rPr lang="en-US" sz="960" i="1" dirty="0">
                <a:latin typeface="Calibri" panose="020F0502020204030204" pitchFamily="34" charset="0"/>
              </a:rPr>
              <a:t>World J Clin Oncol. </a:t>
            </a:r>
            <a:r>
              <a:rPr lang="en-US" sz="960" dirty="0">
                <a:latin typeface="Calibri" panose="020F0502020204030204" pitchFamily="34" charset="0"/>
              </a:rPr>
              <a:t>2014;5:990-1001. </a:t>
            </a:r>
            <a:r>
              <a:rPr lang="en-US" sz="960" b="1" dirty="0">
                <a:latin typeface="Calibri" panose="020F0502020204030204" pitchFamily="34" charset="0"/>
              </a:rPr>
              <a:t>3.</a:t>
            </a:r>
            <a:r>
              <a:rPr lang="en-US" sz="960" dirty="0">
                <a:latin typeface="Calibri" panose="020F0502020204030204" pitchFamily="34" charset="0"/>
              </a:rPr>
              <a:t> Jung HJ, Suh Y. </a:t>
            </a:r>
            <a:r>
              <a:rPr lang="en-US" sz="960" i="1" dirty="0">
                <a:latin typeface="Calibri" panose="020F0502020204030204" pitchFamily="34" charset="0"/>
              </a:rPr>
              <a:t>Front Genet. </a:t>
            </a:r>
            <a:r>
              <a:rPr lang="en-US" sz="960" dirty="0">
                <a:latin typeface="Calibri" panose="020F0502020204030204" pitchFamily="34" charset="0"/>
              </a:rPr>
              <a:t>2015;5:1-13. </a:t>
            </a:r>
            <a:r>
              <a:rPr lang="en-US" sz="960" b="1" dirty="0">
                <a:latin typeface="Calibri" panose="020F0502020204030204" pitchFamily="34" charset="0"/>
              </a:rPr>
              <a:t>4. </a:t>
            </a:r>
            <a:r>
              <a:rPr lang="en-US" sz="960" dirty="0">
                <a:latin typeface="Calibri" panose="020F0502020204030204" pitchFamily="34" charset="0"/>
              </a:rPr>
              <a:t>Osborne CK, et al. </a:t>
            </a:r>
            <a:r>
              <a:rPr lang="en-US" sz="960" i="1" dirty="0">
                <a:latin typeface="Calibri" panose="020F0502020204030204" pitchFamily="34" charset="0"/>
              </a:rPr>
              <a:t>Annu Rev Med. </a:t>
            </a:r>
            <a:r>
              <a:rPr lang="en-US" sz="960" dirty="0">
                <a:latin typeface="Calibri" panose="020F0502020204030204" pitchFamily="34" charset="0"/>
              </a:rPr>
              <a:t>2011;62:233-247.</a:t>
            </a:r>
            <a:r>
              <a:rPr lang="en-US" sz="960" b="1" dirty="0">
                <a:latin typeface="Calibri" panose="020F0502020204030204" pitchFamily="34" charset="0"/>
              </a:rPr>
              <a:t> 5. </a:t>
            </a:r>
            <a:r>
              <a:rPr lang="en-US" sz="960" dirty="0">
                <a:latin typeface="Calibri" panose="020F0502020204030204" pitchFamily="34" charset="0"/>
              </a:rPr>
              <a:t>Lange CA, et al. </a:t>
            </a:r>
            <a:r>
              <a:rPr lang="en-US" sz="960" i="1" dirty="0">
                <a:latin typeface="Calibri" panose="020F0502020204030204" pitchFamily="34" charset="0"/>
              </a:rPr>
              <a:t>Endocr Relat Cancer. </a:t>
            </a:r>
            <a:r>
              <a:rPr lang="en-US" sz="960" dirty="0">
                <a:latin typeface="Calibri" panose="020F0502020204030204" pitchFamily="34" charset="0"/>
              </a:rPr>
              <a:t>2011;18(4):C19-C24. </a:t>
            </a:r>
            <a:r>
              <a:rPr lang="en-US" sz="960" b="1" dirty="0">
                <a:latin typeface="Calibri" panose="020F0502020204030204" pitchFamily="34" charset="0"/>
              </a:rPr>
              <a:t>6. </a:t>
            </a:r>
            <a:r>
              <a:rPr lang="en-US" sz="960" dirty="0">
                <a:latin typeface="Calibri" panose="020F0502020204030204" pitchFamily="34" charset="0"/>
              </a:rPr>
              <a:t>Asghar U, et al. </a:t>
            </a:r>
            <a:r>
              <a:rPr lang="en-US" sz="960" i="1" dirty="0">
                <a:latin typeface="Calibri" panose="020F0502020204030204" pitchFamily="34" charset="0"/>
              </a:rPr>
              <a:t>Nat Rev Drug Discov</a:t>
            </a:r>
            <a:r>
              <a:rPr lang="en-US" sz="960" dirty="0">
                <a:latin typeface="Calibri" panose="020F0502020204030204" pitchFamily="34" charset="0"/>
              </a:rPr>
              <a:t>. 2015;14(2):130-146. </a:t>
            </a:r>
            <a:r>
              <a:rPr lang="en-US" sz="960" b="1" dirty="0">
                <a:latin typeface="Calibri" panose="020F0502020204030204" pitchFamily="34" charset="0"/>
              </a:rPr>
              <a:t>7.</a:t>
            </a:r>
            <a:r>
              <a:rPr lang="en-US" sz="960" dirty="0">
                <a:latin typeface="Calibri" panose="020F0502020204030204" pitchFamily="34" charset="0"/>
              </a:rPr>
              <a:t> Baselga J. </a:t>
            </a:r>
            <a:r>
              <a:rPr lang="en-US" sz="960" i="1" dirty="0">
                <a:latin typeface="Calibri" panose="020F0502020204030204" pitchFamily="34" charset="0"/>
              </a:rPr>
              <a:t>Oncologist</a:t>
            </a:r>
            <a:r>
              <a:rPr lang="en-US" sz="960" dirty="0">
                <a:latin typeface="Calibri" panose="020F0502020204030204" pitchFamily="34" charset="0"/>
              </a:rPr>
              <a:t>. 2011;16(suppl 1):12-19. </a:t>
            </a:r>
            <a:endParaRPr lang="en-US" sz="960" b="1" i="1" dirty="0">
              <a:latin typeface="Calibri" panose="020F0502020204030204" pitchFamily="34" charset="0"/>
            </a:endParaRPr>
          </a:p>
        </p:txBody>
      </p:sp>
      <p:pic>
        <p:nvPicPr>
          <p:cNvPr id="80" name="Picture 7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66259" y="1401248"/>
            <a:ext cx="510540" cy="510540"/>
          </a:xfrm>
          <a:prstGeom prst="rect">
            <a:avLst/>
          </a:prstGeom>
        </p:spPr>
      </p:pic>
      <p:sp>
        <p:nvSpPr>
          <p:cNvPr id="66" name="TextBox 65"/>
          <p:cNvSpPr txBox="1"/>
          <p:nvPr/>
        </p:nvSpPr>
        <p:spPr>
          <a:xfrm>
            <a:off x="3711582" y="3369812"/>
            <a:ext cx="829108" cy="175254"/>
          </a:xfrm>
          <a:prstGeom prst="rect">
            <a:avLst/>
          </a:prstGeom>
          <a:noFill/>
        </p:spPr>
        <p:txBody>
          <a:bodyPr wrap="square" lIns="0" tIns="0" rIns="0" bIns="0" rtlCol="0">
            <a:noAutofit/>
          </a:bodyPr>
          <a:lstStyle/>
          <a:p>
            <a:pPr algn="r"/>
            <a:r>
              <a:rPr lang="en-US" sz="1200" dirty="0"/>
              <a:t>MAPK</a:t>
            </a:r>
            <a:r>
              <a:rPr lang="en-US" sz="1200" baseline="30000" dirty="0"/>
              <a:t>3</a:t>
            </a:r>
          </a:p>
        </p:txBody>
      </p:sp>
      <p:sp>
        <p:nvSpPr>
          <p:cNvPr id="61" name="TextBox 60"/>
          <p:cNvSpPr txBox="1"/>
          <p:nvPr/>
        </p:nvSpPr>
        <p:spPr>
          <a:xfrm>
            <a:off x="2088110" y="2169467"/>
            <a:ext cx="820262" cy="196724"/>
          </a:xfrm>
          <a:prstGeom prst="rect">
            <a:avLst/>
          </a:prstGeom>
          <a:noFill/>
        </p:spPr>
        <p:txBody>
          <a:bodyPr wrap="square" lIns="0" tIns="0" rIns="0" bIns="0" rtlCol="0">
            <a:noAutofit/>
          </a:bodyPr>
          <a:lstStyle/>
          <a:p>
            <a:pPr algn="r"/>
            <a:r>
              <a:rPr lang="en-US" sz="1200" dirty="0"/>
              <a:t>IGF-1R</a:t>
            </a:r>
            <a:r>
              <a:rPr lang="en-US" sz="1200" baseline="30000" dirty="0"/>
              <a:t>2</a:t>
            </a:r>
          </a:p>
        </p:txBody>
      </p:sp>
      <p:sp>
        <p:nvSpPr>
          <p:cNvPr id="86" name="TextBox 85"/>
          <p:cNvSpPr txBox="1"/>
          <p:nvPr/>
        </p:nvSpPr>
        <p:spPr>
          <a:xfrm>
            <a:off x="7753078" y="1939598"/>
            <a:ext cx="820262" cy="181585"/>
          </a:xfrm>
          <a:prstGeom prst="rect">
            <a:avLst/>
          </a:prstGeom>
          <a:noFill/>
        </p:spPr>
        <p:txBody>
          <a:bodyPr wrap="square" lIns="0" tIns="0" rIns="0" bIns="0" rtlCol="0" anchor="ctr">
            <a:noAutofit/>
          </a:bodyPr>
          <a:lstStyle/>
          <a:p>
            <a:r>
              <a:rPr lang="en-US" sz="1200" dirty="0"/>
              <a:t>EGFR</a:t>
            </a:r>
            <a:r>
              <a:rPr lang="en-US" sz="1200" baseline="30000" dirty="0"/>
              <a:t>2</a:t>
            </a:r>
          </a:p>
        </p:txBody>
      </p:sp>
      <p:sp>
        <p:nvSpPr>
          <p:cNvPr id="87" name="TextBox 86"/>
          <p:cNvSpPr txBox="1"/>
          <p:nvPr/>
        </p:nvSpPr>
        <p:spPr>
          <a:xfrm>
            <a:off x="9218440" y="2281620"/>
            <a:ext cx="820262" cy="181585"/>
          </a:xfrm>
          <a:prstGeom prst="rect">
            <a:avLst/>
          </a:prstGeom>
          <a:noFill/>
        </p:spPr>
        <p:txBody>
          <a:bodyPr wrap="square" lIns="0" tIns="0" rIns="0" bIns="0" rtlCol="0" anchor="ctr">
            <a:noAutofit/>
          </a:bodyPr>
          <a:lstStyle/>
          <a:p>
            <a:r>
              <a:rPr lang="en-US" sz="1200" dirty="0"/>
              <a:t>PDGFR</a:t>
            </a:r>
            <a:r>
              <a:rPr lang="en-US" sz="1200" baseline="30000" dirty="0"/>
              <a:t>2</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98269" y="4322321"/>
            <a:ext cx="731520" cy="731520"/>
          </a:xfrm>
          <a:prstGeom prst="rect">
            <a:avLst/>
          </a:prstGeom>
          <a:effectLst>
            <a:outerShdw blurRad="279400" dist="139700" dir="4620000" algn="ctr" rotWithShape="0">
              <a:srgbClr val="000000">
                <a:alpha val="23000"/>
              </a:srgbClr>
            </a:outerShdw>
          </a:effectLst>
        </p:spPr>
      </p:pic>
      <p:sp>
        <p:nvSpPr>
          <p:cNvPr id="62" name="Freeform 61"/>
          <p:cNvSpPr/>
          <p:nvPr/>
        </p:nvSpPr>
        <p:spPr>
          <a:xfrm rot="-5340000">
            <a:off x="5802608" y="3434912"/>
            <a:ext cx="227894" cy="1862253"/>
          </a:xfrm>
          <a:custGeom>
            <a:avLst/>
            <a:gdLst>
              <a:gd name="connsiteX0" fmla="*/ 9853 w 297720"/>
              <a:gd name="connsiteY0" fmla="*/ 0 h 897466"/>
              <a:gd name="connsiteX1" fmla="*/ 35253 w 297720"/>
              <a:gd name="connsiteY1" fmla="*/ 541866 h 897466"/>
              <a:gd name="connsiteX2" fmla="*/ 297720 w 297720"/>
              <a:gd name="connsiteY2" fmla="*/ 897466 h 897466"/>
              <a:gd name="connsiteX0" fmla="*/ 0 w 287867"/>
              <a:gd name="connsiteY0" fmla="*/ 0 h 897466"/>
              <a:gd name="connsiteX1" fmla="*/ 287867 w 287867"/>
              <a:gd name="connsiteY1" fmla="*/ 897466 h 897466"/>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107772 w 109335"/>
              <a:gd name="connsiteY0" fmla="*/ 0 h 651631"/>
              <a:gd name="connsiteX1" fmla="*/ 95275 w 109335"/>
              <a:gd name="connsiteY1" fmla="*/ 651631 h 651631"/>
              <a:gd name="connsiteX0" fmla="*/ 12497 w 21018"/>
              <a:gd name="connsiteY0" fmla="*/ 0 h 651631"/>
              <a:gd name="connsiteX1" fmla="*/ 0 w 21018"/>
              <a:gd name="connsiteY1" fmla="*/ 651631 h 651631"/>
              <a:gd name="connsiteX0" fmla="*/ 12497 w 23125"/>
              <a:gd name="connsiteY0" fmla="*/ 0 h 651631"/>
              <a:gd name="connsiteX1" fmla="*/ 0 w 23125"/>
              <a:gd name="connsiteY1" fmla="*/ 651631 h 651631"/>
              <a:gd name="connsiteX0" fmla="*/ 0 w 15645"/>
              <a:gd name="connsiteY0" fmla="*/ 0 h 689415"/>
              <a:gd name="connsiteX1" fmla="*/ 2614 w 15645"/>
              <a:gd name="connsiteY1" fmla="*/ 689415 h 689415"/>
              <a:gd name="connsiteX0" fmla="*/ 2869 w 16312"/>
              <a:gd name="connsiteY0" fmla="*/ 0 h 588012"/>
              <a:gd name="connsiteX1" fmla="*/ 0 w 16312"/>
              <a:gd name="connsiteY1" fmla="*/ 588012 h 588012"/>
              <a:gd name="connsiteX0" fmla="*/ 2869 w 16312"/>
              <a:gd name="connsiteY0" fmla="*/ 0 h 600180"/>
              <a:gd name="connsiteX1" fmla="*/ 0 w 16312"/>
              <a:gd name="connsiteY1" fmla="*/ 600180 h 600180"/>
              <a:gd name="connsiteX0" fmla="*/ 2869 w 16878"/>
              <a:gd name="connsiteY0" fmla="*/ 0 h 600180"/>
              <a:gd name="connsiteX1" fmla="*/ 0 w 16878"/>
              <a:gd name="connsiteY1" fmla="*/ 600180 h 600180"/>
              <a:gd name="connsiteX0" fmla="*/ 2869 w 16656"/>
              <a:gd name="connsiteY0" fmla="*/ 0 h 600180"/>
              <a:gd name="connsiteX1" fmla="*/ 0 w 16656"/>
              <a:gd name="connsiteY1" fmla="*/ 600180 h 600180"/>
              <a:gd name="connsiteX0" fmla="*/ 2869 w 18115"/>
              <a:gd name="connsiteY0" fmla="*/ 0 h 600180"/>
              <a:gd name="connsiteX1" fmla="*/ 0 w 18115"/>
              <a:gd name="connsiteY1" fmla="*/ 600180 h 600180"/>
              <a:gd name="connsiteX0" fmla="*/ 2869 w 18115"/>
              <a:gd name="connsiteY0" fmla="*/ 0 h 600180"/>
              <a:gd name="connsiteX1" fmla="*/ 0 w 18115"/>
              <a:gd name="connsiteY1" fmla="*/ 600180 h 600180"/>
              <a:gd name="connsiteX0" fmla="*/ 7271 w 20803"/>
              <a:gd name="connsiteY0" fmla="*/ 0 h 642791"/>
              <a:gd name="connsiteX1" fmla="*/ 0 w 20803"/>
              <a:gd name="connsiteY1" fmla="*/ 642791 h 642791"/>
              <a:gd name="connsiteX0" fmla="*/ 0 w 17717"/>
              <a:gd name="connsiteY0" fmla="*/ 0 h 680460"/>
              <a:gd name="connsiteX1" fmla="*/ 2419 w 17717"/>
              <a:gd name="connsiteY1" fmla="*/ 680460 h 680460"/>
              <a:gd name="connsiteX0" fmla="*/ 0 w 13820"/>
              <a:gd name="connsiteY0" fmla="*/ 0 h 680460"/>
              <a:gd name="connsiteX1" fmla="*/ 2419 w 13820"/>
              <a:gd name="connsiteY1" fmla="*/ 680460 h 680460"/>
              <a:gd name="connsiteX0" fmla="*/ 0 w 10972"/>
              <a:gd name="connsiteY0" fmla="*/ 0 h 680460"/>
              <a:gd name="connsiteX1" fmla="*/ 2419 w 10972"/>
              <a:gd name="connsiteY1" fmla="*/ 680460 h 680460"/>
              <a:gd name="connsiteX0" fmla="*/ 0 w 10848"/>
              <a:gd name="connsiteY0" fmla="*/ 0 h 680460"/>
              <a:gd name="connsiteX1" fmla="*/ 2419 w 10848"/>
              <a:gd name="connsiteY1" fmla="*/ 680460 h 680460"/>
              <a:gd name="connsiteX0" fmla="*/ 0 w 10137"/>
              <a:gd name="connsiteY0" fmla="*/ 0 h 680704"/>
              <a:gd name="connsiteX1" fmla="*/ 817 w 10137"/>
              <a:gd name="connsiteY1" fmla="*/ 680704 h 680704"/>
              <a:gd name="connsiteX0" fmla="*/ 0 w 10137"/>
              <a:gd name="connsiteY0" fmla="*/ 0 h 680704"/>
              <a:gd name="connsiteX1" fmla="*/ 817 w 10137"/>
              <a:gd name="connsiteY1" fmla="*/ 680704 h 680704"/>
              <a:gd name="connsiteX0" fmla="*/ 0 w 9919"/>
              <a:gd name="connsiteY0" fmla="*/ 0 h 680704"/>
              <a:gd name="connsiteX1" fmla="*/ 817 w 9919"/>
              <a:gd name="connsiteY1" fmla="*/ 680704 h 680704"/>
              <a:gd name="connsiteX0" fmla="*/ 383 w 9886"/>
              <a:gd name="connsiteY0" fmla="*/ 0 h 10037"/>
              <a:gd name="connsiteX1" fmla="*/ 0 w 9886"/>
              <a:gd name="connsiteY1" fmla="*/ 10037 h 10037"/>
              <a:gd name="connsiteX0" fmla="*/ 387 w 9773"/>
              <a:gd name="connsiteY0" fmla="*/ 0 h 10000"/>
              <a:gd name="connsiteX1" fmla="*/ 0 w 9773"/>
              <a:gd name="connsiteY1" fmla="*/ 10000 h 10000"/>
            </a:gdLst>
            <a:ahLst/>
            <a:cxnLst>
              <a:cxn ang="0">
                <a:pos x="connsiteX0" y="connsiteY0"/>
              </a:cxn>
              <a:cxn ang="0">
                <a:pos x="connsiteX1" y="connsiteY1"/>
              </a:cxn>
            </a:cxnLst>
            <a:rect l="l" t="t" r="r" b="b"/>
            <a:pathLst>
              <a:path w="9773" h="10000">
                <a:moveTo>
                  <a:pt x="387" y="0"/>
                </a:moveTo>
                <a:cubicBezTo>
                  <a:pt x="16039" y="3665"/>
                  <a:pt x="9421" y="7296"/>
                  <a:pt x="0" y="10000"/>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47" name="TextBox 46"/>
          <p:cNvSpPr txBox="1"/>
          <p:nvPr/>
        </p:nvSpPr>
        <p:spPr>
          <a:xfrm>
            <a:off x="6660507" y="2566179"/>
            <a:ext cx="514994" cy="175254"/>
          </a:xfrm>
          <a:prstGeom prst="rect">
            <a:avLst/>
          </a:prstGeom>
          <a:noFill/>
        </p:spPr>
        <p:txBody>
          <a:bodyPr wrap="square" lIns="0" tIns="0" rIns="0" bIns="0" rtlCol="0">
            <a:noAutofit/>
          </a:bodyPr>
          <a:lstStyle/>
          <a:p>
            <a:pPr algn="r"/>
            <a:r>
              <a:rPr lang="en-US" sz="1200" dirty="0">
                <a:cs typeface="Arial" panose="020B0604020202020204" pitchFamily="34" charset="0"/>
              </a:rPr>
              <a:t>PI3K</a:t>
            </a:r>
            <a:r>
              <a:rPr lang="en-US" sz="1200" baseline="30000" dirty="0">
                <a:cs typeface="Arial" panose="020B0604020202020204" pitchFamily="34" charset="0"/>
              </a:rPr>
              <a:t>7</a:t>
            </a:r>
            <a:endParaRPr lang="en-US" sz="1200" dirty="0">
              <a:cs typeface="Arial" panose="020B0604020202020204" pitchFamily="34" charset="0"/>
            </a:endParaRPr>
          </a:p>
        </p:txBody>
      </p:sp>
      <p:sp>
        <p:nvSpPr>
          <p:cNvPr id="48" name="TextBox 47"/>
          <p:cNvSpPr txBox="1"/>
          <p:nvPr/>
        </p:nvSpPr>
        <p:spPr>
          <a:xfrm>
            <a:off x="6280131" y="3158540"/>
            <a:ext cx="745234" cy="175254"/>
          </a:xfrm>
          <a:prstGeom prst="rect">
            <a:avLst/>
          </a:prstGeom>
          <a:noFill/>
        </p:spPr>
        <p:txBody>
          <a:bodyPr wrap="square" lIns="0" tIns="0" rIns="0" bIns="0" rtlCol="0">
            <a:noAutofit/>
          </a:bodyPr>
          <a:lstStyle/>
          <a:p>
            <a:pPr algn="r"/>
            <a:r>
              <a:rPr lang="en-US" sz="1200" dirty="0">
                <a:cs typeface="Arial" panose="020B0604020202020204" pitchFamily="34" charset="0"/>
              </a:rPr>
              <a:t>mTOR</a:t>
            </a:r>
            <a:r>
              <a:rPr lang="en-US" sz="1200" baseline="30000" dirty="0">
                <a:cs typeface="Arial" panose="020B0604020202020204" pitchFamily="34" charset="0"/>
              </a:rPr>
              <a:t>7</a:t>
            </a:r>
            <a:endParaRPr lang="en-US" sz="1200" dirty="0">
              <a:cs typeface="Arial" panose="020B0604020202020204" pitchFamily="34" charset="0"/>
            </a:endParaRPr>
          </a:p>
        </p:txBody>
      </p:sp>
      <p:sp>
        <p:nvSpPr>
          <p:cNvPr id="49" name="TextBox 48"/>
          <p:cNvSpPr txBox="1"/>
          <p:nvPr/>
        </p:nvSpPr>
        <p:spPr>
          <a:xfrm>
            <a:off x="6111549" y="3761971"/>
            <a:ext cx="721995" cy="291159"/>
          </a:xfrm>
          <a:prstGeom prst="rect">
            <a:avLst/>
          </a:prstGeom>
          <a:noFill/>
        </p:spPr>
        <p:txBody>
          <a:bodyPr wrap="square" lIns="0" tIns="0" rIns="0" bIns="0" rtlCol="0" anchor="ctr">
            <a:noAutofit/>
          </a:bodyPr>
          <a:lstStyle/>
          <a:p>
            <a:pPr>
              <a:lnSpc>
                <a:spcPct val="90000"/>
              </a:lnSpc>
            </a:pPr>
            <a:r>
              <a:rPr lang="en-US" sz="1200" dirty="0">
                <a:solidFill>
                  <a:srgbClr val="00396F">
                    <a:lumMod val="60000"/>
                    <a:lumOff val="40000"/>
                  </a:srgbClr>
                </a:solidFill>
                <a:cs typeface="Arial" panose="020B0604020202020204" pitchFamily="34" charset="0"/>
              </a:rPr>
              <a:t>Cyclin D1</a:t>
            </a:r>
          </a:p>
          <a:p>
            <a:pPr>
              <a:lnSpc>
                <a:spcPct val="90000"/>
              </a:lnSpc>
              <a:tabLst>
                <a:tab pos="285750" algn="l"/>
              </a:tabLst>
            </a:pPr>
            <a:r>
              <a:rPr lang="en-US" sz="1200" dirty="0">
                <a:solidFill>
                  <a:srgbClr val="00396F">
                    <a:lumMod val="60000"/>
                    <a:lumOff val="40000"/>
                  </a:srgbClr>
                </a:solidFill>
                <a:cs typeface="Arial" panose="020B0604020202020204" pitchFamily="34" charset="0"/>
              </a:rPr>
              <a:t>	+</a:t>
            </a:r>
            <a:br>
              <a:rPr lang="en-US" sz="1200" dirty="0">
                <a:solidFill>
                  <a:srgbClr val="00396F">
                    <a:lumMod val="60000"/>
                    <a:lumOff val="40000"/>
                  </a:srgbClr>
                </a:solidFill>
                <a:cs typeface="Arial" panose="020B0604020202020204" pitchFamily="34" charset="0"/>
              </a:rPr>
            </a:br>
            <a:r>
              <a:rPr lang="en-US" sz="1200" dirty="0">
                <a:solidFill>
                  <a:srgbClr val="00396F">
                    <a:lumMod val="60000"/>
                    <a:lumOff val="40000"/>
                  </a:srgbClr>
                </a:solidFill>
                <a:cs typeface="Arial" panose="020B0604020202020204" pitchFamily="34" charset="0"/>
              </a:rPr>
              <a:t>CDK4/6</a:t>
            </a:r>
            <a:r>
              <a:rPr lang="en-US" sz="1200" baseline="30000" dirty="0">
                <a:solidFill>
                  <a:srgbClr val="00396F">
                    <a:lumMod val="60000"/>
                    <a:lumOff val="40000"/>
                  </a:srgbClr>
                </a:solidFill>
                <a:cs typeface="Arial" panose="020B0604020202020204" pitchFamily="34" charset="0"/>
              </a:rPr>
              <a:t>5,6</a:t>
            </a:r>
            <a:endParaRPr lang="en-US" sz="1200" dirty="0">
              <a:solidFill>
                <a:srgbClr val="00396F">
                  <a:lumMod val="60000"/>
                  <a:lumOff val="40000"/>
                </a:srgbClr>
              </a:solidFill>
              <a:cs typeface="Arial" panose="020B0604020202020204" pitchFamily="34" charset="0"/>
            </a:endParaRPr>
          </a:p>
        </p:txBody>
      </p:sp>
      <p:sp>
        <p:nvSpPr>
          <p:cNvPr id="50" name="TextBox 49"/>
          <p:cNvSpPr txBox="1"/>
          <p:nvPr/>
        </p:nvSpPr>
        <p:spPr>
          <a:xfrm>
            <a:off x="3692797" y="4460442"/>
            <a:ext cx="660083" cy="155781"/>
          </a:xfrm>
          <a:prstGeom prst="rect">
            <a:avLst/>
          </a:prstGeom>
          <a:noFill/>
        </p:spPr>
        <p:txBody>
          <a:bodyPr wrap="square" lIns="0" tIns="0" rIns="0" bIns="0" rtlCol="0">
            <a:noAutofit/>
          </a:bodyPr>
          <a:lstStyle/>
          <a:p>
            <a:pPr algn="r"/>
            <a:r>
              <a:rPr lang="en-US" sz="1200" dirty="0">
                <a:solidFill>
                  <a:prstClr val="black"/>
                </a:solidFill>
                <a:cs typeface="Arial" panose="020B0604020202020204" pitchFamily="34" charset="0"/>
              </a:rPr>
              <a:t>Rb</a:t>
            </a:r>
            <a:r>
              <a:rPr lang="en-US" sz="1200" baseline="30000" dirty="0">
                <a:solidFill>
                  <a:prstClr val="black"/>
                </a:solidFill>
                <a:cs typeface="Arial" panose="020B0604020202020204" pitchFamily="34" charset="0"/>
              </a:rPr>
              <a:t>6</a:t>
            </a:r>
            <a:endParaRPr lang="en-US" sz="1200" dirty="0">
              <a:solidFill>
                <a:prstClr val="black"/>
              </a:solidFill>
              <a:cs typeface="Arial" panose="020B0604020202020204" pitchFamily="34" charset="0"/>
            </a:endParaRPr>
          </a:p>
        </p:txBody>
      </p:sp>
      <p:sp>
        <p:nvSpPr>
          <p:cNvPr id="51" name="TextBox 50"/>
          <p:cNvSpPr txBox="1"/>
          <p:nvPr/>
        </p:nvSpPr>
        <p:spPr>
          <a:xfrm>
            <a:off x="3706600" y="4740735"/>
            <a:ext cx="598752" cy="155781"/>
          </a:xfrm>
          <a:prstGeom prst="rect">
            <a:avLst/>
          </a:prstGeom>
          <a:noFill/>
        </p:spPr>
        <p:txBody>
          <a:bodyPr wrap="square" lIns="0" tIns="0" rIns="0" bIns="0" rtlCol="0">
            <a:noAutofit/>
          </a:bodyPr>
          <a:lstStyle/>
          <a:p>
            <a:pPr algn="r"/>
            <a:r>
              <a:rPr lang="en-US" sz="1200" dirty="0">
                <a:solidFill>
                  <a:prstClr val="black"/>
                </a:solidFill>
                <a:cs typeface="Arial" panose="020B0604020202020204" pitchFamily="34" charset="0"/>
              </a:rPr>
              <a:t>E2F</a:t>
            </a:r>
            <a:r>
              <a:rPr lang="en-US" sz="1200" baseline="30000" dirty="0">
                <a:solidFill>
                  <a:prstClr val="black"/>
                </a:solidFill>
                <a:cs typeface="Arial" panose="020B0604020202020204" pitchFamily="34" charset="0"/>
              </a:rPr>
              <a:t>6</a:t>
            </a:r>
            <a:endParaRPr lang="en-US" sz="1200" dirty="0">
              <a:solidFill>
                <a:prstClr val="black"/>
              </a:solidFill>
              <a:cs typeface="Arial" panose="020B0604020202020204" pitchFamily="34" charset="0"/>
            </a:endParaRPr>
          </a:p>
        </p:txBody>
      </p:sp>
      <p:sp>
        <p:nvSpPr>
          <p:cNvPr id="52" name="TextBox 51"/>
          <p:cNvSpPr txBox="1"/>
          <p:nvPr/>
        </p:nvSpPr>
        <p:spPr>
          <a:xfrm>
            <a:off x="6058767" y="5383763"/>
            <a:ext cx="2305050" cy="175254"/>
          </a:xfrm>
          <a:prstGeom prst="rect">
            <a:avLst/>
          </a:prstGeom>
          <a:noFill/>
        </p:spPr>
        <p:txBody>
          <a:bodyPr wrap="square" lIns="0" tIns="0" rIns="0" bIns="0" rtlCol="0">
            <a:noAutofit/>
          </a:bodyPr>
          <a:lstStyle/>
          <a:p>
            <a:pPr algn="ctr"/>
            <a:r>
              <a:rPr lang="en-US" sz="1200" b="1" dirty="0">
                <a:solidFill>
                  <a:prstClr val="black"/>
                </a:solidFill>
                <a:cs typeface="Arial" panose="020B0604020202020204" pitchFamily="34" charset="0"/>
              </a:rPr>
              <a:t>Cellular proliferation</a:t>
            </a:r>
            <a:r>
              <a:rPr lang="en-US" sz="1200" b="1" baseline="30000" dirty="0">
                <a:solidFill>
                  <a:prstClr val="black"/>
                </a:solidFill>
                <a:cs typeface="Arial" panose="020B0604020202020204" pitchFamily="34" charset="0"/>
              </a:rPr>
              <a:t>6</a:t>
            </a:r>
            <a:endParaRPr lang="en-US" sz="1200" b="1" dirty="0">
              <a:solidFill>
                <a:prstClr val="black"/>
              </a:solidFill>
              <a:cs typeface="Arial" panose="020B0604020202020204" pitchFamily="34" charset="0"/>
            </a:endParaRPr>
          </a:p>
        </p:txBody>
      </p:sp>
      <p:sp>
        <p:nvSpPr>
          <p:cNvPr id="53" name="TextBox 52"/>
          <p:cNvSpPr txBox="1"/>
          <p:nvPr/>
        </p:nvSpPr>
        <p:spPr>
          <a:xfrm>
            <a:off x="4426954" y="1790773"/>
            <a:ext cx="931750" cy="181585"/>
          </a:xfrm>
          <a:prstGeom prst="rect">
            <a:avLst/>
          </a:prstGeom>
          <a:noFill/>
        </p:spPr>
        <p:txBody>
          <a:bodyPr wrap="square" lIns="0" tIns="0" rIns="0" bIns="0" rtlCol="0" anchor="ctr">
            <a:noAutofit/>
          </a:bodyPr>
          <a:lstStyle/>
          <a:p>
            <a:pPr algn="ctr"/>
            <a:r>
              <a:rPr lang="en-US" sz="1200" dirty="0">
                <a:cs typeface="Arial" panose="020B0604020202020204" pitchFamily="34" charset="0"/>
              </a:rPr>
              <a:t>Estrogen</a:t>
            </a:r>
            <a:r>
              <a:rPr lang="en-US" sz="1200" baseline="30000" dirty="0">
                <a:cs typeface="Arial" panose="020B0604020202020204" pitchFamily="34" charset="0"/>
              </a:rPr>
              <a:t>4</a:t>
            </a:r>
            <a:endParaRPr lang="en-US" sz="1200" dirty="0">
              <a:cs typeface="Arial" panose="020B0604020202020204" pitchFamily="34" charset="0"/>
            </a:endParaRPr>
          </a:p>
        </p:txBody>
      </p:sp>
      <p:sp>
        <p:nvSpPr>
          <p:cNvPr id="54" name="TextBox 53"/>
          <p:cNvSpPr txBox="1"/>
          <p:nvPr/>
        </p:nvSpPr>
        <p:spPr>
          <a:xfrm>
            <a:off x="6193842" y="1671321"/>
            <a:ext cx="746708" cy="181585"/>
          </a:xfrm>
          <a:prstGeom prst="rect">
            <a:avLst/>
          </a:prstGeom>
          <a:noFill/>
        </p:spPr>
        <p:txBody>
          <a:bodyPr wrap="square" lIns="0" tIns="0" rIns="0" bIns="0" rtlCol="0" anchor="ctr">
            <a:noAutofit/>
          </a:bodyPr>
          <a:lstStyle/>
          <a:p>
            <a:r>
              <a:rPr lang="en-US" sz="1200" dirty="0">
                <a:solidFill>
                  <a:prstClr val="black"/>
                </a:solidFill>
                <a:cs typeface="Arial" panose="020B0604020202020204" pitchFamily="34" charset="0"/>
              </a:rPr>
              <a:t>Receptor </a:t>
            </a:r>
            <a:r>
              <a:rPr lang="en-US" sz="1200" dirty="0">
                <a:cs typeface="Arial" panose="020B0604020202020204" pitchFamily="34" charset="0"/>
              </a:rPr>
              <a:t>tyrosine</a:t>
            </a:r>
            <a:r>
              <a:rPr lang="en-US" sz="1200" dirty="0">
                <a:solidFill>
                  <a:prstClr val="black"/>
                </a:solidFill>
                <a:cs typeface="Arial" panose="020B0604020202020204" pitchFamily="34" charset="0"/>
              </a:rPr>
              <a:t> kinase</a:t>
            </a:r>
            <a:r>
              <a:rPr lang="en-US" sz="1200" baseline="30000" dirty="0">
                <a:cs typeface="Arial" panose="020B0604020202020204" pitchFamily="34" charset="0"/>
              </a:rPr>
              <a:t>4</a:t>
            </a:r>
          </a:p>
        </p:txBody>
      </p:sp>
      <p:pic>
        <p:nvPicPr>
          <p:cNvPr id="56" name="Picture 5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89594" y="2488429"/>
            <a:ext cx="455664" cy="455662"/>
          </a:xfrm>
          <a:prstGeom prst="rect">
            <a:avLst/>
          </a:prstGeom>
          <a:effectLst>
            <a:outerShdw blurRad="279400" dist="139700" dir="4620000" algn="ctr" rotWithShape="0">
              <a:srgbClr val="000000">
                <a:alpha val="23000"/>
              </a:srgbClr>
            </a:outerShdw>
          </a:effectLst>
        </p:spPr>
      </p:pic>
      <p:pic>
        <p:nvPicPr>
          <p:cNvPr id="57" name="Picture 5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064410" y="3107740"/>
            <a:ext cx="424770" cy="424770"/>
          </a:xfrm>
          <a:prstGeom prst="rect">
            <a:avLst/>
          </a:prstGeom>
          <a:effectLst>
            <a:outerShdw blurRad="279400" dist="139700" dir="4620000" algn="ctr" rotWithShape="0">
              <a:srgbClr val="000000">
                <a:alpha val="23000"/>
              </a:srgbClr>
            </a:outerShdw>
          </a:effectLst>
        </p:spPr>
      </p:pic>
      <p:sp>
        <p:nvSpPr>
          <p:cNvPr id="58" name="Freeform 57"/>
          <p:cNvSpPr/>
          <p:nvPr/>
        </p:nvSpPr>
        <p:spPr>
          <a:xfrm flipH="1">
            <a:off x="6817349" y="3481437"/>
            <a:ext cx="380366" cy="301701"/>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7853 w 793259"/>
              <a:gd name="connsiteY0" fmla="*/ 0 h 920887"/>
              <a:gd name="connsiteX1" fmla="*/ 793259 w 793259"/>
              <a:gd name="connsiteY1" fmla="*/ 920887 h 920887"/>
              <a:gd name="connsiteX0" fmla="*/ 0 w 785406"/>
              <a:gd name="connsiteY0" fmla="*/ 0 h 920887"/>
              <a:gd name="connsiteX1" fmla="*/ 785406 w 785406"/>
              <a:gd name="connsiteY1" fmla="*/ 920887 h 920887"/>
              <a:gd name="connsiteX0" fmla="*/ 0 w 785406"/>
              <a:gd name="connsiteY0" fmla="*/ 0 h 920887"/>
              <a:gd name="connsiteX1" fmla="*/ 785406 w 785406"/>
              <a:gd name="connsiteY1" fmla="*/ 920887 h 920887"/>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620901"/>
              <a:gd name="connsiteY0" fmla="*/ 0 h 730530"/>
              <a:gd name="connsiteX1" fmla="*/ 620901 w 620901"/>
              <a:gd name="connsiteY1" fmla="*/ 730530 h 730530"/>
              <a:gd name="connsiteX0" fmla="*/ 0 w 620901"/>
              <a:gd name="connsiteY0" fmla="*/ 0 h 730530"/>
              <a:gd name="connsiteX1" fmla="*/ 620901 w 620901"/>
              <a:gd name="connsiteY1" fmla="*/ 730530 h 730530"/>
              <a:gd name="connsiteX0" fmla="*/ 0 w 620901"/>
              <a:gd name="connsiteY0" fmla="*/ 0 h 730530"/>
              <a:gd name="connsiteX1" fmla="*/ 620901 w 620901"/>
              <a:gd name="connsiteY1" fmla="*/ 730530 h 730530"/>
              <a:gd name="connsiteX0" fmla="*/ 0 w 609403"/>
              <a:gd name="connsiteY0" fmla="*/ 0 h 647212"/>
              <a:gd name="connsiteX1" fmla="*/ 609403 w 609403"/>
              <a:gd name="connsiteY1" fmla="*/ 647212 h 647212"/>
              <a:gd name="connsiteX0" fmla="*/ 0 w 443830"/>
              <a:gd name="connsiteY0" fmla="*/ 0 h 513904"/>
              <a:gd name="connsiteX1" fmla="*/ 443830 w 443830"/>
              <a:gd name="connsiteY1" fmla="*/ 513904 h 513904"/>
              <a:gd name="connsiteX0" fmla="*/ 0 w 443830"/>
              <a:gd name="connsiteY0" fmla="*/ 0 h 513904"/>
              <a:gd name="connsiteX1" fmla="*/ 443830 w 443830"/>
              <a:gd name="connsiteY1" fmla="*/ 513904 h 513904"/>
              <a:gd name="connsiteX0" fmla="*/ 0 w 443830"/>
              <a:gd name="connsiteY0" fmla="*/ 0 h 513904"/>
              <a:gd name="connsiteX1" fmla="*/ 443830 w 443830"/>
              <a:gd name="connsiteY1" fmla="*/ 513904 h 513904"/>
              <a:gd name="connsiteX0" fmla="*/ 0 w 459161"/>
              <a:gd name="connsiteY0" fmla="*/ 0 h 439844"/>
              <a:gd name="connsiteX1" fmla="*/ 459161 w 459161"/>
              <a:gd name="connsiteY1" fmla="*/ 439844 h 439844"/>
              <a:gd name="connsiteX0" fmla="*/ 0 w 459161"/>
              <a:gd name="connsiteY0" fmla="*/ 0 h 439844"/>
              <a:gd name="connsiteX1" fmla="*/ 459161 w 459161"/>
              <a:gd name="connsiteY1" fmla="*/ 439844 h 439844"/>
              <a:gd name="connsiteX0" fmla="*/ 0 w 459161"/>
              <a:gd name="connsiteY0" fmla="*/ 0 h 439844"/>
              <a:gd name="connsiteX1" fmla="*/ 459161 w 459161"/>
              <a:gd name="connsiteY1" fmla="*/ 439844 h 439844"/>
            </a:gdLst>
            <a:ahLst/>
            <a:cxnLst>
              <a:cxn ang="0">
                <a:pos x="connsiteX0" y="connsiteY0"/>
              </a:cxn>
              <a:cxn ang="0">
                <a:pos x="connsiteX1" y="connsiteY1"/>
              </a:cxn>
            </a:cxnLst>
            <a:rect l="l" t="t" r="r" b="b"/>
            <a:pathLst>
              <a:path w="459161" h="439844">
                <a:moveTo>
                  <a:pt x="0" y="0"/>
                </a:moveTo>
                <a:cubicBezTo>
                  <a:pt x="82941" y="240171"/>
                  <a:pt x="184137" y="298997"/>
                  <a:pt x="459161" y="439844"/>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59" name="Freeform 58"/>
          <p:cNvSpPr/>
          <p:nvPr/>
        </p:nvSpPr>
        <p:spPr>
          <a:xfrm flipH="1">
            <a:off x="7358370" y="2867709"/>
            <a:ext cx="88925" cy="288683"/>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84046 w 118339"/>
              <a:gd name="connsiteY0" fmla="*/ 0 h 384517"/>
              <a:gd name="connsiteX1" fmla="*/ 118339 w 118339"/>
              <a:gd name="connsiteY1" fmla="*/ 384517 h 384517"/>
              <a:gd name="connsiteX0" fmla="*/ 59930 w 94223"/>
              <a:gd name="connsiteY0" fmla="*/ 0 h 384517"/>
              <a:gd name="connsiteX1" fmla="*/ 94223 w 94223"/>
              <a:gd name="connsiteY1" fmla="*/ 384517 h 384517"/>
              <a:gd name="connsiteX0" fmla="*/ 21997 w 56290"/>
              <a:gd name="connsiteY0" fmla="*/ 0 h 384517"/>
              <a:gd name="connsiteX1" fmla="*/ 56290 w 56290"/>
              <a:gd name="connsiteY1" fmla="*/ 384517 h 384517"/>
              <a:gd name="connsiteX0" fmla="*/ 19398 w 58851"/>
              <a:gd name="connsiteY0" fmla="*/ 0 h 436663"/>
              <a:gd name="connsiteX1" fmla="*/ 58851 w 58851"/>
              <a:gd name="connsiteY1" fmla="*/ 436663 h 436663"/>
              <a:gd name="connsiteX0" fmla="*/ 12833 w 67763"/>
              <a:gd name="connsiteY0" fmla="*/ 0 h 436663"/>
              <a:gd name="connsiteX1" fmla="*/ 67763 w 67763"/>
              <a:gd name="connsiteY1" fmla="*/ 436663 h 436663"/>
              <a:gd name="connsiteX0" fmla="*/ 4280 w 100481"/>
              <a:gd name="connsiteY0" fmla="*/ 0 h 451562"/>
              <a:gd name="connsiteX1" fmla="*/ 100481 w 100481"/>
              <a:gd name="connsiteY1" fmla="*/ 451562 h 451562"/>
              <a:gd name="connsiteX0" fmla="*/ 2433 w 98634"/>
              <a:gd name="connsiteY0" fmla="*/ 0 h 451562"/>
              <a:gd name="connsiteX1" fmla="*/ 98634 w 98634"/>
              <a:gd name="connsiteY1" fmla="*/ 451562 h 451562"/>
              <a:gd name="connsiteX0" fmla="*/ 218 w 96419"/>
              <a:gd name="connsiteY0" fmla="*/ 0 h 451562"/>
              <a:gd name="connsiteX1" fmla="*/ 96419 w 96419"/>
              <a:gd name="connsiteY1" fmla="*/ 451562 h 451562"/>
              <a:gd name="connsiteX0" fmla="*/ 125 w 96326"/>
              <a:gd name="connsiteY0" fmla="*/ 0 h 451562"/>
              <a:gd name="connsiteX1" fmla="*/ 96326 w 96326"/>
              <a:gd name="connsiteY1" fmla="*/ 451562 h 451562"/>
            </a:gdLst>
            <a:ahLst/>
            <a:cxnLst>
              <a:cxn ang="0">
                <a:pos x="connsiteX0" y="connsiteY0"/>
              </a:cxn>
              <a:cxn ang="0">
                <a:pos x="connsiteX1" y="connsiteY1"/>
              </a:cxn>
            </a:cxnLst>
            <a:rect l="l" t="t" r="r" b="b"/>
            <a:pathLst>
              <a:path w="96326" h="451562">
                <a:moveTo>
                  <a:pt x="125" y="0"/>
                </a:moveTo>
                <a:cubicBezTo>
                  <a:pt x="-1758" y="113510"/>
                  <a:pt x="17130" y="286522"/>
                  <a:pt x="96326" y="451562"/>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63" name="Freeform 62"/>
          <p:cNvSpPr/>
          <p:nvPr/>
        </p:nvSpPr>
        <p:spPr>
          <a:xfrm>
            <a:off x="5819930" y="2212186"/>
            <a:ext cx="57210" cy="538361"/>
          </a:xfrm>
          <a:custGeom>
            <a:avLst/>
            <a:gdLst>
              <a:gd name="connsiteX0" fmla="*/ 9853 w 297720"/>
              <a:gd name="connsiteY0" fmla="*/ 0 h 897466"/>
              <a:gd name="connsiteX1" fmla="*/ 35253 w 297720"/>
              <a:gd name="connsiteY1" fmla="*/ 541866 h 897466"/>
              <a:gd name="connsiteX2" fmla="*/ 297720 w 297720"/>
              <a:gd name="connsiteY2" fmla="*/ 897466 h 897466"/>
              <a:gd name="connsiteX0" fmla="*/ 0 w 287867"/>
              <a:gd name="connsiteY0" fmla="*/ 0 h 897466"/>
              <a:gd name="connsiteX1" fmla="*/ 287867 w 287867"/>
              <a:gd name="connsiteY1" fmla="*/ 897466 h 897466"/>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107772 w 109335"/>
              <a:gd name="connsiteY0" fmla="*/ 0 h 651631"/>
              <a:gd name="connsiteX1" fmla="*/ 95275 w 109335"/>
              <a:gd name="connsiteY1" fmla="*/ 651631 h 651631"/>
              <a:gd name="connsiteX0" fmla="*/ 12497 w 21018"/>
              <a:gd name="connsiteY0" fmla="*/ 0 h 651631"/>
              <a:gd name="connsiteX1" fmla="*/ 0 w 21018"/>
              <a:gd name="connsiteY1" fmla="*/ 651631 h 651631"/>
              <a:gd name="connsiteX0" fmla="*/ 12497 w 23125"/>
              <a:gd name="connsiteY0" fmla="*/ 0 h 651631"/>
              <a:gd name="connsiteX1" fmla="*/ 0 w 23125"/>
              <a:gd name="connsiteY1" fmla="*/ 651631 h 651631"/>
              <a:gd name="connsiteX0" fmla="*/ 0 w 15645"/>
              <a:gd name="connsiteY0" fmla="*/ 0 h 689415"/>
              <a:gd name="connsiteX1" fmla="*/ 2614 w 15645"/>
              <a:gd name="connsiteY1" fmla="*/ 689415 h 689415"/>
              <a:gd name="connsiteX0" fmla="*/ 2869 w 16312"/>
              <a:gd name="connsiteY0" fmla="*/ 0 h 588012"/>
              <a:gd name="connsiteX1" fmla="*/ 0 w 16312"/>
              <a:gd name="connsiteY1" fmla="*/ 588012 h 588012"/>
              <a:gd name="connsiteX0" fmla="*/ 2869 w 16312"/>
              <a:gd name="connsiteY0" fmla="*/ 0 h 600180"/>
              <a:gd name="connsiteX1" fmla="*/ 0 w 16312"/>
              <a:gd name="connsiteY1" fmla="*/ 600180 h 600180"/>
              <a:gd name="connsiteX0" fmla="*/ 0 w 19642"/>
              <a:gd name="connsiteY0" fmla="*/ 0 h 243775"/>
              <a:gd name="connsiteX1" fmla="*/ 10236 w 19642"/>
              <a:gd name="connsiteY1" fmla="*/ 243775 h 243775"/>
              <a:gd name="connsiteX0" fmla="*/ 0 w 14040"/>
              <a:gd name="connsiteY0" fmla="*/ 0 h 243775"/>
              <a:gd name="connsiteX1" fmla="*/ 10236 w 14040"/>
              <a:gd name="connsiteY1" fmla="*/ 243775 h 243775"/>
              <a:gd name="connsiteX0" fmla="*/ 0 w 10236"/>
              <a:gd name="connsiteY0" fmla="*/ 0 h 243775"/>
              <a:gd name="connsiteX1" fmla="*/ 10236 w 10236"/>
              <a:gd name="connsiteY1" fmla="*/ 243775 h 243775"/>
              <a:gd name="connsiteX0" fmla="*/ 0 w 13399"/>
              <a:gd name="connsiteY0" fmla="*/ 0 h 227782"/>
              <a:gd name="connsiteX1" fmla="*/ 13399 w 13399"/>
              <a:gd name="connsiteY1" fmla="*/ 227782 h 227782"/>
              <a:gd name="connsiteX0" fmla="*/ 0 w 14250"/>
              <a:gd name="connsiteY0" fmla="*/ 0 h 227782"/>
              <a:gd name="connsiteX1" fmla="*/ 13399 w 14250"/>
              <a:gd name="connsiteY1" fmla="*/ 227782 h 227782"/>
              <a:gd name="connsiteX0" fmla="*/ 0 w 8606"/>
              <a:gd name="connsiteY0" fmla="*/ 0 h 243775"/>
              <a:gd name="connsiteX1" fmla="*/ 7073 w 8606"/>
              <a:gd name="connsiteY1" fmla="*/ 243775 h 243775"/>
              <a:gd name="connsiteX0" fmla="*/ 0 w 9842"/>
              <a:gd name="connsiteY0" fmla="*/ 0 h 10000"/>
              <a:gd name="connsiteX1" fmla="*/ 8219 w 9842"/>
              <a:gd name="connsiteY1" fmla="*/ 10000 h 10000"/>
              <a:gd name="connsiteX0" fmla="*/ 0 w 10226"/>
              <a:gd name="connsiteY0" fmla="*/ 0 h 10000"/>
              <a:gd name="connsiteX1" fmla="*/ 8351 w 10226"/>
              <a:gd name="connsiteY1" fmla="*/ 10000 h 10000"/>
              <a:gd name="connsiteX0" fmla="*/ 0 w 10579"/>
              <a:gd name="connsiteY0" fmla="*/ 0 h 10000"/>
              <a:gd name="connsiteX1" fmla="*/ 8351 w 10579"/>
              <a:gd name="connsiteY1" fmla="*/ 10000 h 10000"/>
              <a:gd name="connsiteX0" fmla="*/ 14057 w 16701"/>
              <a:gd name="connsiteY0" fmla="*/ 0 h 9813"/>
              <a:gd name="connsiteX1" fmla="*/ 0 w 16701"/>
              <a:gd name="connsiteY1" fmla="*/ 9813 h 9813"/>
              <a:gd name="connsiteX0" fmla="*/ 0 w 3845"/>
              <a:gd name="connsiteY0" fmla="*/ 0 h 10000"/>
              <a:gd name="connsiteX1" fmla="*/ 1167 w 3845"/>
              <a:gd name="connsiteY1" fmla="*/ 10000 h 10000"/>
              <a:gd name="connsiteX0" fmla="*/ 586 w 6029"/>
              <a:gd name="connsiteY0" fmla="*/ 0 h 10000"/>
              <a:gd name="connsiteX1" fmla="*/ 3621 w 6029"/>
              <a:gd name="connsiteY1" fmla="*/ 10000 h 10000"/>
              <a:gd name="connsiteX0" fmla="*/ 3234 w 5387"/>
              <a:gd name="connsiteY0" fmla="*/ 0 h 10000"/>
              <a:gd name="connsiteX1" fmla="*/ 0 w 5387"/>
              <a:gd name="connsiteY1" fmla="*/ 10000 h 10000"/>
              <a:gd name="connsiteX0" fmla="*/ 36701 w 36701"/>
              <a:gd name="connsiteY0" fmla="*/ 0 h 9045"/>
              <a:gd name="connsiteX1" fmla="*/ 0 w 36701"/>
              <a:gd name="connsiteY1" fmla="*/ 9045 h 9045"/>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13253 w 13253"/>
              <a:gd name="connsiteY0" fmla="*/ 0 h 11337"/>
              <a:gd name="connsiteX1" fmla="*/ 0 w 13253"/>
              <a:gd name="connsiteY1" fmla="*/ 11337 h 11337"/>
              <a:gd name="connsiteX0" fmla="*/ 13253 w 13253"/>
              <a:gd name="connsiteY0" fmla="*/ 0 h 11337"/>
              <a:gd name="connsiteX1" fmla="*/ 0 w 13253"/>
              <a:gd name="connsiteY1" fmla="*/ 11337 h 11337"/>
              <a:gd name="connsiteX0" fmla="*/ 13313 w 13313"/>
              <a:gd name="connsiteY0" fmla="*/ 0 h 11337"/>
              <a:gd name="connsiteX1" fmla="*/ 60 w 13313"/>
              <a:gd name="connsiteY1" fmla="*/ 11337 h 11337"/>
              <a:gd name="connsiteX0" fmla="*/ 14230 w 14230"/>
              <a:gd name="connsiteY0" fmla="*/ 0 h 11337"/>
              <a:gd name="connsiteX1" fmla="*/ 48 w 14230"/>
              <a:gd name="connsiteY1" fmla="*/ 11337 h 11337"/>
              <a:gd name="connsiteX0" fmla="*/ 14182 w 14182"/>
              <a:gd name="connsiteY0" fmla="*/ 0 h 11337"/>
              <a:gd name="connsiteX1" fmla="*/ 0 w 14182"/>
              <a:gd name="connsiteY1" fmla="*/ 11337 h 11337"/>
              <a:gd name="connsiteX0" fmla="*/ 15111 w 15111"/>
              <a:gd name="connsiteY0" fmla="*/ 0 h 11619"/>
              <a:gd name="connsiteX1" fmla="*/ 0 w 15111"/>
              <a:gd name="connsiteY1" fmla="*/ 11619 h 11619"/>
              <a:gd name="connsiteX0" fmla="*/ 15111 w 15111"/>
              <a:gd name="connsiteY0" fmla="*/ 0 h 11619"/>
              <a:gd name="connsiteX1" fmla="*/ 0 w 15111"/>
              <a:gd name="connsiteY1" fmla="*/ 11619 h 11619"/>
              <a:gd name="connsiteX0" fmla="*/ 11858 w 11858"/>
              <a:gd name="connsiteY0" fmla="*/ 0 h 11830"/>
              <a:gd name="connsiteX1" fmla="*/ 0 w 11858"/>
              <a:gd name="connsiteY1" fmla="*/ 11830 h 11830"/>
              <a:gd name="connsiteX0" fmla="*/ 8456 w 8456"/>
              <a:gd name="connsiteY0" fmla="*/ 0 h 11936"/>
              <a:gd name="connsiteX1" fmla="*/ 83 w 8456"/>
              <a:gd name="connsiteY1" fmla="*/ 11936 h 11936"/>
              <a:gd name="connsiteX0" fmla="*/ 9902 w 9902"/>
              <a:gd name="connsiteY0" fmla="*/ 0 h 10000"/>
              <a:gd name="connsiteX1" fmla="*/ 0 w 9902"/>
              <a:gd name="connsiteY1" fmla="*/ 10000 h 10000"/>
            </a:gdLst>
            <a:ahLst/>
            <a:cxnLst>
              <a:cxn ang="0">
                <a:pos x="connsiteX0" y="connsiteY0"/>
              </a:cxn>
              <a:cxn ang="0">
                <a:pos x="connsiteX1" y="connsiteY1"/>
              </a:cxn>
            </a:cxnLst>
            <a:rect l="l" t="t" r="r" b="b"/>
            <a:pathLst>
              <a:path w="9902" h="10000">
                <a:moveTo>
                  <a:pt x="9902" y="0"/>
                </a:moveTo>
                <a:cubicBezTo>
                  <a:pt x="5217" y="2695"/>
                  <a:pt x="472" y="6535"/>
                  <a:pt x="0" y="10000"/>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pic>
        <p:nvPicPr>
          <p:cNvPr id="68" name="Picture 6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517587" y="3880759"/>
            <a:ext cx="668020" cy="668020"/>
          </a:xfrm>
          <a:prstGeom prst="rect">
            <a:avLst/>
          </a:prstGeom>
          <a:effectLst>
            <a:outerShdw blurRad="165100" sx="140000" sy="140000" algn="ctr" rotWithShape="0">
              <a:schemeClr val="accent4">
                <a:lumMod val="60000"/>
                <a:lumOff val="40000"/>
                <a:alpha val="88000"/>
              </a:schemeClr>
            </a:outerShdw>
          </a:effectLst>
        </p:spPr>
      </p:pic>
      <p:pic>
        <p:nvPicPr>
          <p:cNvPr id="70" name="Picture 6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863076" y="4259939"/>
            <a:ext cx="634620" cy="634618"/>
          </a:xfrm>
          <a:prstGeom prst="rect">
            <a:avLst/>
          </a:prstGeom>
          <a:effectLst>
            <a:outerShdw blurRad="279400" dist="139700" dir="4620000" algn="ctr" rotWithShape="0">
              <a:srgbClr val="000000">
                <a:alpha val="23000"/>
              </a:srgbClr>
            </a:outerShdw>
          </a:effectLst>
        </p:spPr>
      </p:pic>
      <p:sp>
        <p:nvSpPr>
          <p:cNvPr id="71" name="Freeform 70"/>
          <p:cNvSpPr/>
          <p:nvPr/>
        </p:nvSpPr>
        <p:spPr>
          <a:xfrm flipH="1">
            <a:off x="6867174" y="2566180"/>
            <a:ext cx="2172050" cy="1519776"/>
          </a:xfrm>
          <a:custGeom>
            <a:avLst/>
            <a:gdLst>
              <a:gd name="connsiteX0" fmla="*/ 9853 w 297720"/>
              <a:gd name="connsiteY0" fmla="*/ 0 h 897466"/>
              <a:gd name="connsiteX1" fmla="*/ 35253 w 297720"/>
              <a:gd name="connsiteY1" fmla="*/ 541866 h 897466"/>
              <a:gd name="connsiteX2" fmla="*/ 297720 w 297720"/>
              <a:gd name="connsiteY2" fmla="*/ 897466 h 897466"/>
              <a:gd name="connsiteX0" fmla="*/ 0 w 287867"/>
              <a:gd name="connsiteY0" fmla="*/ 0 h 897466"/>
              <a:gd name="connsiteX1" fmla="*/ 287867 w 287867"/>
              <a:gd name="connsiteY1" fmla="*/ 897466 h 897466"/>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0 w 430013"/>
              <a:gd name="connsiteY0" fmla="*/ 0 h 671976"/>
              <a:gd name="connsiteX1" fmla="*/ 430013 w 430013"/>
              <a:gd name="connsiteY1" fmla="*/ 671976 h 671976"/>
              <a:gd name="connsiteX0" fmla="*/ 0 w 398739"/>
              <a:gd name="connsiteY0" fmla="*/ 0 h 689415"/>
              <a:gd name="connsiteX1" fmla="*/ 398739 w 398739"/>
              <a:gd name="connsiteY1" fmla="*/ 689415 h 689415"/>
              <a:gd name="connsiteX0" fmla="*/ 0 w 398739"/>
              <a:gd name="connsiteY0" fmla="*/ 0 h 689415"/>
              <a:gd name="connsiteX1" fmla="*/ 398739 w 398739"/>
              <a:gd name="connsiteY1" fmla="*/ 689415 h 689415"/>
              <a:gd name="connsiteX0" fmla="*/ 0 w 422567"/>
              <a:gd name="connsiteY0" fmla="*/ 0 h 859785"/>
              <a:gd name="connsiteX1" fmla="*/ 422567 w 422567"/>
              <a:gd name="connsiteY1" fmla="*/ 859785 h 859785"/>
              <a:gd name="connsiteX0" fmla="*/ 0 w 422567"/>
              <a:gd name="connsiteY0" fmla="*/ 0 h 859785"/>
              <a:gd name="connsiteX1" fmla="*/ 422567 w 422567"/>
              <a:gd name="connsiteY1" fmla="*/ 859785 h 859785"/>
            </a:gdLst>
            <a:ahLst/>
            <a:cxnLst>
              <a:cxn ang="0">
                <a:pos x="connsiteX0" y="connsiteY0"/>
              </a:cxn>
              <a:cxn ang="0">
                <a:pos x="connsiteX1" y="connsiteY1"/>
              </a:cxn>
            </a:cxnLst>
            <a:rect l="l" t="t" r="r" b="b"/>
            <a:pathLst>
              <a:path w="422567" h="859785">
                <a:moveTo>
                  <a:pt x="0" y="0"/>
                </a:moveTo>
                <a:cubicBezTo>
                  <a:pt x="15309" y="345255"/>
                  <a:pt x="204966" y="808970"/>
                  <a:pt x="422567" y="859785"/>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pic>
        <p:nvPicPr>
          <p:cNvPr id="72" name="Picture 7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345592">
            <a:off x="5624617" y="1686013"/>
            <a:ext cx="645501" cy="645501"/>
          </a:xfrm>
          <a:prstGeom prst="rect">
            <a:avLst/>
          </a:prstGeom>
        </p:spPr>
      </p:pic>
      <p:sp>
        <p:nvSpPr>
          <p:cNvPr id="75" name="Freeform 74"/>
          <p:cNvSpPr/>
          <p:nvPr/>
        </p:nvSpPr>
        <p:spPr>
          <a:xfrm flipH="1">
            <a:off x="7515532" y="2250964"/>
            <a:ext cx="62876" cy="264871"/>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84046 w 118339"/>
              <a:gd name="connsiteY0" fmla="*/ 0 h 384517"/>
              <a:gd name="connsiteX1" fmla="*/ 118339 w 118339"/>
              <a:gd name="connsiteY1" fmla="*/ 384517 h 384517"/>
              <a:gd name="connsiteX0" fmla="*/ 59930 w 94223"/>
              <a:gd name="connsiteY0" fmla="*/ 0 h 384517"/>
              <a:gd name="connsiteX1" fmla="*/ 94223 w 94223"/>
              <a:gd name="connsiteY1" fmla="*/ 384517 h 384517"/>
              <a:gd name="connsiteX0" fmla="*/ 21997 w 56290"/>
              <a:gd name="connsiteY0" fmla="*/ 0 h 384517"/>
              <a:gd name="connsiteX1" fmla="*/ 56290 w 56290"/>
              <a:gd name="connsiteY1" fmla="*/ 384517 h 384517"/>
              <a:gd name="connsiteX0" fmla="*/ 19398 w 58851"/>
              <a:gd name="connsiteY0" fmla="*/ 0 h 436663"/>
              <a:gd name="connsiteX1" fmla="*/ 58851 w 58851"/>
              <a:gd name="connsiteY1" fmla="*/ 436663 h 436663"/>
              <a:gd name="connsiteX0" fmla="*/ 12833 w 67763"/>
              <a:gd name="connsiteY0" fmla="*/ 0 h 436663"/>
              <a:gd name="connsiteX1" fmla="*/ 67763 w 67763"/>
              <a:gd name="connsiteY1" fmla="*/ 436663 h 436663"/>
              <a:gd name="connsiteX0" fmla="*/ 4280 w 100481"/>
              <a:gd name="connsiteY0" fmla="*/ 0 h 451562"/>
              <a:gd name="connsiteX1" fmla="*/ 100481 w 100481"/>
              <a:gd name="connsiteY1" fmla="*/ 451562 h 451562"/>
              <a:gd name="connsiteX0" fmla="*/ 2433 w 98634"/>
              <a:gd name="connsiteY0" fmla="*/ 0 h 451562"/>
              <a:gd name="connsiteX1" fmla="*/ 98634 w 98634"/>
              <a:gd name="connsiteY1" fmla="*/ 451562 h 451562"/>
              <a:gd name="connsiteX0" fmla="*/ 218 w 96419"/>
              <a:gd name="connsiteY0" fmla="*/ 0 h 451562"/>
              <a:gd name="connsiteX1" fmla="*/ 96419 w 96419"/>
              <a:gd name="connsiteY1" fmla="*/ 451562 h 451562"/>
              <a:gd name="connsiteX0" fmla="*/ 125 w 96326"/>
              <a:gd name="connsiteY0" fmla="*/ 0 h 451562"/>
              <a:gd name="connsiteX1" fmla="*/ 96326 w 96326"/>
              <a:gd name="connsiteY1" fmla="*/ 451562 h 451562"/>
              <a:gd name="connsiteX0" fmla="*/ 1339 w 69167"/>
              <a:gd name="connsiteY0" fmla="*/ 0 h 414315"/>
              <a:gd name="connsiteX1" fmla="*/ 69167 w 69167"/>
              <a:gd name="connsiteY1" fmla="*/ 414315 h 414315"/>
              <a:gd name="connsiteX0" fmla="*/ 281 w 68109"/>
              <a:gd name="connsiteY0" fmla="*/ 0 h 414315"/>
              <a:gd name="connsiteX1" fmla="*/ 68109 w 68109"/>
              <a:gd name="connsiteY1" fmla="*/ 414315 h 414315"/>
            </a:gdLst>
            <a:ahLst/>
            <a:cxnLst>
              <a:cxn ang="0">
                <a:pos x="connsiteX0" y="connsiteY0"/>
              </a:cxn>
              <a:cxn ang="0">
                <a:pos x="connsiteX1" y="connsiteY1"/>
              </a:cxn>
            </a:cxnLst>
            <a:rect l="l" t="t" r="r" b="b"/>
            <a:pathLst>
              <a:path w="68109" h="414315">
                <a:moveTo>
                  <a:pt x="281" y="0"/>
                </a:moveTo>
                <a:cubicBezTo>
                  <a:pt x="-1602" y="113510"/>
                  <a:pt x="4390" y="226925"/>
                  <a:pt x="68109" y="414315"/>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77" name="Freeform 76"/>
          <p:cNvSpPr/>
          <p:nvPr/>
        </p:nvSpPr>
        <p:spPr>
          <a:xfrm>
            <a:off x="4323033" y="1829167"/>
            <a:ext cx="154980" cy="612851"/>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37510 w 203867"/>
              <a:gd name="connsiteY0" fmla="*/ 0 h 958631"/>
              <a:gd name="connsiteX1" fmla="*/ 203867 w 203867"/>
              <a:gd name="connsiteY1" fmla="*/ 958631 h 958631"/>
              <a:gd name="connsiteX0" fmla="*/ 3839 w 170196"/>
              <a:gd name="connsiteY0" fmla="*/ 0 h 958631"/>
              <a:gd name="connsiteX1" fmla="*/ 170196 w 170196"/>
              <a:gd name="connsiteY1" fmla="*/ 958631 h 958631"/>
              <a:gd name="connsiteX0" fmla="*/ 1518 w 167875"/>
              <a:gd name="connsiteY0" fmla="*/ 0 h 958631"/>
              <a:gd name="connsiteX1" fmla="*/ 167875 w 167875"/>
              <a:gd name="connsiteY1" fmla="*/ 958631 h 958631"/>
            </a:gdLst>
            <a:ahLst/>
            <a:cxnLst>
              <a:cxn ang="0">
                <a:pos x="connsiteX0" y="connsiteY0"/>
              </a:cxn>
              <a:cxn ang="0">
                <a:pos x="connsiteX1" y="connsiteY1"/>
              </a:cxn>
            </a:cxnLst>
            <a:rect l="l" t="t" r="r" b="b"/>
            <a:pathLst>
              <a:path w="167875" h="958631">
                <a:moveTo>
                  <a:pt x="1518" y="0"/>
                </a:moveTo>
                <a:cubicBezTo>
                  <a:pt x="-8447" y="396594"/>
                  <a:pt x="28837" y="634169"/>
                  <a:pt x="167875" y="958631"/>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pic>
        <p:nvPicPr>
          <p:cNvPr id="78" name="Picture 7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62948" y="1602767"/>
            <a:ext cx="510540" cy="510540"/>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084366">
            <a:off x="4257855" y="2448480"/>
            <a:ext cx="672724" cy="672724"/>
          </a:xfrm>
          <a:prstGeom prst="rect">
            <a:avLst/>
          </a:prstGeom>
          <a:effectLst>
            <a:outerShdw blurRad="279400" dist="139700" dir="4620000" algn="ctr" rotWithShape="0">
              <a:srgbClr val="000000">
                <a:alpha val="23000"/>
              </a:srgbClr>
            </a:outerShdw>
          </a:effectLst>
        </p:spPr>
      </p:pic>
      <p:sp>
        <p:nvSpPr>
          <p:cNvPr id="81" name="Freeform 80"/>
          <p:cNvSpPr/>
          <p:nvPr/>
        </p:nvSpPr>
        <p:spPr>
          <a:xfrm>
            <a:off x="3946048" y="3608021"/>
            <a:ext cx="1429854" cy="451228"/>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7853 w 793259"/>
              <a:gd name="connsiteY0" fmla="*/ 0 h 920887"/>
              <a:gd name="connsiteX1" fmla="*/ 793259 w 793259"/>
              <a:gd name="connsiteY1" fmla="*/ 920887 h 920887"/>
              <a:gd name="connsiteX0" fmla="*/ 0 w 785406"/>
              <a:gd name="connsiteY0" fmla="*/ 0 h 920887"/>
              <a:gd name="connsiteX1" fmla="*/ 785406 w 785406"/>
              <a:gd name="connsiteY1" fmla="*/ 920887 h 920887"/>
              <a:gd name="connsiteX0" fmla="*/ 0 w 785406"/>
              <a:gd name="connsiteY0" fmla="*/ 0 h 920887"/>
              <a:gd name="connsiteX1" fmla="*/ 785406 w 785406"/>
              <a:gd name="connsiteY1" fmla="*/ 920887 h 920887"/>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1336472"/>
              <a:gd name="connsiteY0" fmla="*/ 0 h 549880"/>
              <a:gd name="connsiteX1" fmla="*/ 1336472 w 1336472"/>
              <a:gd name="connsiteY1" fmla="*/ 549880 h 549880"/>
              <a:gd name="connsiteX0" fmla="*/ 0 w 1336472"/>
              <a:gd name="connsiteY0" fmla="*/ 0 h 549880"/>
              <a:gd name="connsiteX1" fmla="*/ 1336472 w 1336472"/>
              <a:gd name="connsiteY1" fmla="*/ 549880 h 549880"/>
              <a:gd name="connsiteX0" fmla="*/ 0 w 1336472"/>
              <a:gd name="connsiteY0" fmla="*/ 0 h 549880"/>
              <a:gd name="connsiteX1" fmla="*/ 1336472 w 1336472"/>
              <a:gd name="connsiteY1" fmla="*/ 549880 h 549880"/>
              <a:gd name="connsiteX0" fmla="*/ 0 w 1266930"/>
              <a:gd name="connsiteY0" fmla="*/ 0 h 472987"/>
              <a:gd name="connsiteX1" fmla="*/ 1266930 w 1266930"/>
              <a:gd name="connsiteY1" fmla="*/ 472987 h 472987"/>
              <a:gd name="connsiteX0" fmla="*/ 0 w 1266930"/>
              <a:gd name="connsiteY0" fmla="*/ 0 h 472987"/>
              <a:gd name="connsiteX1" fmla="*/ 1266930 w 1266930"/>
              <a:gd name="connsiteY1" fmla="*/ 472987 h 472987"/>
              <a:gd name="connsiteX0" fmla="*/ 0 w 1266930"/>
              <a:gd name="connsiteY0" fmla="*/ 0 h 473618"/>
              <a:gd name="connsiteX1" fmla="*/ 1266930 w 1266930"/>
              <a:gd name="connsiteY1" fmla="*/ 472987 h 473618"/>
            </a:gdLst>
            <a:ahLst/>
            <a:cxnLst>
              <a:cxn ang="0">
                <a:pos x="connsiteX0" y="connsiteY0"/>
              </a:cxn>
              <a:cxn ang="0">
                <a:pos x="connsiteX1" y="connsiteY1"/>
              </a:cxn>
            </a:cxnLst>
            <a:rect l="l" t="t" r="r" b="b"/>
            <a:pathLst>
              <a:path w="1266930" h="473618">
                <a:moveTo>
                  <a:pt x="0" y="0"/>
                </a:moveTo>
                <a:cubicBezTo>
                  <a:pt x="446554" y="362087"/>
                  <a:pt x="907776" y="483592"/>
                  <a:pt x="1266930" y="472987"/>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82" name="TextBox 81"/>
          <p:cNvSpPr txBox="1"/>
          <p:nvPr/>
        </p:nvSpPr>
        <p:spPr>
          <a:xfrm>
            <a:off x="4883118" y="2675897"/>
            <a:ext cx="551226" cy="175254"/>
          </a:xfrm>
          <a:prstGeom prst="rect">
            <a:avLst/>
          </a:prstGeom>
          <a:noFill/>
        </p:spPr>
        <p:txBody>
          <a:bodyPr wrap="square" lIns="0" tIns="0" rIns="0" bIns="0" rtlCol="0">
            <a:noAutofit/>
          </a:bodyPr>
          <a:lstStyle/>
          <a:p>
            <a:r>
              <a:rPr lang="en-US" sz="1200" dirty="0">
                <a:cs typeface="Arial" panose="020B0604020202020204" pitchFamily="34" charset="0"/>
              </a:rPr>
              <a:t>ER</a:t>
            </a:r>
            <a:r>
              <a:rPr lang="en-US" sz="1200" baseline="30000" dirty="0">
                <a:cs typeface="Arial" panose="020B0604020202020204" pitchFamily="34" charset="0"/>
              </a:rPr>
              <a:t>4</a:t>
            </a:r>
          </a:p>
        </p:txBody>
      </p:sp>
      <p:pic>
        <p:nvPicPr>
          <p:cNvPr id="69" name="Picture 6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982387" y="4724828"/>
            <a:ext cx="424192" cy="424192"/>
          </a:xfrm>
          <a:prstGeom prst="rect">
            <a:avLst/>
          </a:prstGeom>
          <a:effectLst>
            <a:outerShdw blurRad="279400" dist="139700" dir="4620000" algn="ctr" rotWithShape="0">
              <a:srgbClr val="000000">
                <a:alpha val="23000"/>
              </a:srgbClr>
            </a:outerShdw>
          </a:effectLst>
        </p:spPr>
      </p:pic>
      <p:sp>
        <p:nvSpPr>
          <p:cNvPr id="83" name="Freeform 82"/>
          <p:cNvSpPr/>
          <p:nvPr/>
        </p:nvSpPr>
        <p:spPr>
          <a:xfrm flipH="1">
            <a:off x="7183735" y="5119689"/>
            <a:ext cx="19491" cy="247739"/>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84046 w 118339"/>
              <a:gd name="connsiteY0" fmla="*/ 0 h 384517"/>
              <a:gd name="connsiteX1" fmla="*/ 118339 w 118339"/>
              <a:gd name="connsiteY1" fmla="*/ 384517 h 384517"/>
              <a:gd name="connsiteX0" fmla="*/ 59930 w 94223"/>
              <a:gd name="connsiteY0" fmla="*/ 0 h 384517"/>
              <a:gd name="connsiteX1" fmla="*/ 94223 w 94223"/>
              <a:gd name="connsiteY1" fmla="*/ 384517 h 384517"/>
              <a:gd name="connsiteX0" fmla="*/ 21997 w 56290"/>
              <a:gd name="connsiteY0" fmla="*/ 0 h 384517"/>
              <a:gd name="connsiteX1" fmla="*/ 56290 w 56290"/>
              <a:gd name="connsiteY1" fmla="*/ 384517 h 384517"/>
              <a:gd name="connsiteX0" fmla="*/ 19398 w 58851"/>
              <a:gd name="connsiteY0" fmla="*/ 0 h 436663"/>
              <a:gd name="connsiteX1" fmla="*/ 58851 w 58851"/>
              <a:gd name="connsiteY1" fmla="*/ 436663 h 436663"/>
              <a:gd name="connsiteX0" fmla="*/ 39775 w 44835"/>
              <a:gd name="connsiteY0" fmla="*/ 0 h 496260"/>
              <a:gd name="connsiteX1" fmla="*/ 44835 w 44835"/>
              <a:gd name="connsiteY1" fmla="*/ 496260 h 496260"/>
              <a:gd name="connsiteX0" fmla="*/ 0 w 5060"/>
              <a:gd name="connsiteY0" fmla="*/ 0 h 496260"/>
              <a:gd name="connsiteX1" fmla="*/ 5060 w 5060"/>
              <a:gd name="connsiteY1" fmla="*/ 496260 h 496260"/>
              <a:gd name="connsiteX0" fmla="*/ 708 w 1705"/>
              <a:gd name="connsiteY0" fmla="*/ 0 h 9800"/>
              <a:gd name="connsiteX1" fmla="*/ 998 w 1705"/>
              <a:gd name="connsiteY1" fmla="*/ 9800 h 9800"/>
              <a:gd name="connsiteX0" fmla="*/ 7597 w 9298"/>
              <a:gd name="connsiteY0" fmla="*/ 0 h 10000"/>
              <a:gd name="connsiteX1" fmla="*/ 9298 w 9298"/>
              <a:gd name="connsiteY1" fmla="*/ 10000 h 10000"/>
              <a:gd name="connsiteX0" fmla="*/ 2277 w 4106"/>
              <a:gd name="connsiteY0" fmla="*/ 0 h 10000"/>
              <a:gd name="connsiteX1" fmla="*/ 4106 w 4106"/>
              <a:gd name="connsiteY1" fmla="*/ 10000 h 10000"/>
              <a:gd name="connsiteX0" fmla="*/ 6713 w 11167"/>
              <a:gd name="connsiteY0" fmla="*/ 0 h 10000"/>
              <a:gd name="connsiteX1" fmla="*/ 11167 w 11167"/>
              <a:gd name="connsiteY1" fmla="*/ 10000 h 10000"/>
            </a:gdLst>
            <a:ahLst/>
            <a:cxnLst>
              <a:cxn ang="0">
                <a:pos x="connsiteX0" y="connsiteY0"/>
              </a:cxn>
              <a:cxn ang="0">
                <a:pos x="connsiteX1" y="connsiteY1"/>
              </a:cxn>
            </a:cxnLst>
            <a:rect l="l" t="t" r="r" b="b"/>
            <a:pathLst>
              <a:path w="11167" h="10000">
                <a:moveTo>
                  <a:pt x="6713" y="0"/>
                </a:moveTo>
                <a:cubicBezTo>
                  <a:pt x="1543" y="2888"/>
                  <a:pt x="-7308" y="6086"/>
                  <a:pt x="11167" y="10000"/>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grpSp>
        <p:nvGrpSpPr>
          <p:cNvPr id="65" name="Group 64"/>
          <p:cNvGrpSpPr/>
          <p:nvPr/>
        </p:nvGrpSpPr>
        <p:grpSpPr>
          <a:xfrm>
            <a:off x="8374381" y="1501141"/>
            <a:ext cx="1805940" cy="3307081"/>
            <a:chOff x="6941821" y="1330175"/>
            <a:chExt cx="1805940" cy="3644225"/>
          </a:xfrm>
        </p:grpSpPr>
        <p:sp>
          <p:nvSpPr>
            <p:cNvPr id="67" name="TextBox 66"/>
            <p:cNvSpPr txBox="1"/>
            <p:nvPr/>
          </p:nvSpPr>
          <p:spPr>
            <a:xfrm>
              <a:off x="8043080" y="4703078"/>
              <a:ext cx="704680" cy="271322"/>
            </a:xfrm>
            <a:prstGeom prst="rect">
              <a:avLst/>
            </a:prstGeom>
            <a:noFill/>
          </p:spPr>
          <p:txBody>
            <a:bodyPr wrap="none" rIns="0" rtlCol="0">
              <a:spAutoFit/>
            </a:bodyPr>
            <a:lstStyle/>
            <a:p>
              <a:pPr algn="r"/>
              <a:r>
                <a:rPr lang="en-US" sz="1000" dirty="0">
                  <a:solidFill>
                    <a:prstClr val="white">
                      <a:lumMod val="50000"/>
                    </a:prstClr>
                  </a:solidFill>
                  <a:cs typeface="Arial" panose="020B0604020202020204" pitchFamily="34" charset="0"/>
                </a:rPr>
                <a:t>NUCLEUS</a:t>
              </a:r>
            </a:p>
          </p:txBody>
        </p:sp>
        <p:sp>
          <p:nvSpPr>
            <p:cNvPr id="84" name="TextBox 83"/>
            <p:cNvSpPr txBox="1"/>
            <p:nvPr/>
          </p:nvSpPr>
          <p:spPr>
            <a:xfrm>
              <a:off x="7866750" y="2790130"/>
              <a:ext cx="881010" cy="271322"/>
            </a:xfrm>
            <a:prstGeom prst="rect">
              <a:avLst/>
            </a:prstGeom>
            <a:noFill/>
          </p:spPr>
          <p:txBody>
            <a:bodyPr wrap="none" rIns="0" rtlCol="0">
              <a:spAutoFit/>
            </a:bodyPr>
            <a:lstStyle/>
            <a:p>
              <a:pPr algn="r"/>
              <a:r>
                <a:rPr lang="en-US" sz="1000" dirty="0">
                  <a:solidFill>
                    <a:prstClr val="white">
                      <a:lumMod val="50000"/>
                    </a:prstClr>
                  </a:solidFill>
                  <a:cs typeface="Arial" panose="020B0604020202020204" pitchFamily="34" charset="0"/>
                </a:rPr>
                <a:t>CYTOPLASM</a:t>
              </a:r>
            </a:p>
          </p:txBody>
        </p:sp>
        <p:sp>
          <p:nvSpPr>
            <p:cNvPr id="85" name="TextBox 84"/>
            <p:cNvSpPr txBox="1"/>
            <p:nvPr/>
          </p:nvSpPr>
          <p:spPr>
            <a:xfrm>
              <a:off x="6941821" y="1330175"/>
              <a:ext cx="1805940" cy="271322"/>
            </a:xfrm>
            <a:prstGeom prst="rect">
              <a:avLst/>
            </a:prstGeom>
            <a:noFill/>
          </p:spPr>
          <p:txBody>
            <a:bodyPr wrap="square" rIns="0" rtlCol="0">
              <a:spAutoFit/>
            </a:bodyPr>
            <a:lstStyle/>
            <a:p>
              <a:pPr algn="r"/>
              <a:r>
                <a:rPr lang="en-US" sz="1000" dirty="0">
                  <a:solidFill>
                    <a:prstClr val="white">
                      <a:lumMod val="50000"/>
                    </a:prstClr>
                  </a:solidFill>
                  <a:cs typeface="Arial" panose="020B0604020202020204" pitchFamily="34" charset="0"/>
                </a:rPr>
                <a:t>EXTRACELLULAR SPACE</a:t>
              </a:r>
            </a:p>
          </p:txBody>
        </p:sp>
      </p:grpSp>
      <p:sp>
        <p:nvSpPr>
          <p:cNvPr id="88" name="TextBox 87"/>
          <p:cNvSpPr txBox="1"/>
          <p:nvPr/>
        </p:nvSpPr>
        <p:spPr>
          <a:xfrm>
            <a:off x="7490810" y="4418528"/>
            <a:ext cx="660083" cy="155781"/>
          </a:xfrm>
          <a:prstGeom prst="rect">
            <a:avLst/>
          </a:prstGeom>
          <a:noFill/>
        </p:spPr>
        <p:txBody>
          <a:bodyPr wrap="square" lIns="0" tIns="0" rIns="0" bIns="0" rtlCol="0">
            <a:noAutofit/>
          </a:bodyPr>
          <a:lstStyle/>
          <a:p>
            <a:r>
              <a:rPr lang="en-US" sz="1200" dirty="0">
                <a:solidFill>
                  <a:prstClr val="black"/>
                </a:solidFill>
                <a:cs typeface="Arial" panose="020B0604020202020204" pitchFamily="34" charset="0"/>
              </a:rPr>
              <a:t>pRb</a:t>
            </a:r>
            <a:r>
              <a:rPr lang="en-US" sz="1200" baseline="30000" dirty="0">
                <a:solidFill>
                  <a:prstClr val="black"/>
                </a:solidFill>
                <a:cs typeface="Arial" panose="020B0604020202020204" pitchFamily="34" charset="0"/>
              </a:rPr>
              <a:t>6</a:t>
            </a:r>
            <a:endParaRPr lang="en-US" sz="1200" dirty="0">
              <a:solidFill>
                <a:prstClr val="black"/>
              </a:solidFill>
              <a:cs typeface="Arial" panose="020B0604020202020204" pitchFamily="34" charset="0"/>
            </a:endParaRPr>
          </a:p>
        </p:txBody>
      </p:sp>
      <p:sp>
        <p:nvSpPr>
          <p:cNvPr id="41" name="TextBox 40"/>
          <p:cNvSpPr txBox="1"/>
          <p:nvPr/>
        </p:nvSpPr>
        <p:spPr>
          <a:xfrm>
            <a:off x="5818361" y="2937134"/>
            <a:ext cx="648376" cy="162012"/>
          </a:xfrm>
          <a:prstGeom prst="rect">
            <a:avLst/>
          </a:prstGeom>
          <a:noFill/>
        </p:spPr>
        <p:txBody>
          <a:bodyPr wrap="square" lIns="0" tIns="0" rIns="0" bIns="0" rtlCol="0" anchor="ctr">
            <a:noAutofit/>
          </a:bodyPr>
          <a:lstStyle/>
          <a:p>
            <a:pPr algn="ctr"/>
            <a:r>
              <a:rPr lang="en-US" sz="1200" dirty="0">
                <a:solidFill>
                  <a:prstClr val="black"/>
                </a:solidFill>
              </a:rPr>
              <a:t>STATs</a:t>
            </a:r>
            <a:r>
              <a:rPr lang="en-US" sz="1200" baseline="30000" dirty="0">
                <a:solidFill>
                  <a:prstClr val="black"/>
                </a:solidFill>
              </a:rPr>
              <a:t>5</a:t>
            </a:r>
          </a:p>
        </p:txBody>
      </p:sp>
      <p:sp>
        <p:nvSpPr>
          <p:cNvPr id="103" name="Freeform 102"/>
          <p:cNvSpPr/>
          <p:nvPr/>
        </p:nvSpPr>
        <p:spPr>
          <a:xfrm>
            <a:off x="5777680" y="3034469"/>
            <a:ext cx="24852" cy="730495"/>
          </a:xfrm>
          <a:custGeom>
            <a:avLst/>
            <a:gdLst>
              <a:gd name="connsiteX0" fmla="*/ 9853 w 297720"/>
              <a:gd name="connsiteY0" fmla="*/ 0 h 897466"/>
              <a:gd name="connsiteX1" fmla="*/ 35253 w 297720"/>
              <a:gd name="connsiteY1" fmla="*/ 541866 h 897466"/>
              <a:gd name="connsiteX2" fmla="*/ 297720 w 297720"/>
              <a:gd name="connsiteY2" fmla="*/ 897466 h 897466"/>
              <a:gd name="connsiteX0" fmla="*/ 0 w 287867"/>
              <a:gd name="connsiteY0" fmla="*/ 0 h 897466"/>
              <a:gd name="connsiteX1" fmla="*/ 287867 w 287867"/>
              <a:gd name="connsiteY1" fmla="*/ 897466 h 897466"/>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0 w 439321"/>
              <a:gd name="connsiteY0" fmla="*/ 0 h 759170"/>
              <a:gd name="connsiteX1" fmla="*/ 439321 w 439321"/>
              <a:gd name="connsiteY1" fmla="*/ 759170 h 759170"/>
              <a:gd name="connsiteX0" fmla="*/ 107772 w 109335"/>
              <a:gd name="connsiteY0" fmla="*/ 0 h 651631"/>
              <a:gd name="connsiteX1" fmla="*/ 95275 w 109335"/>
              <a:gd name="connsiteY1" fmla="*/ 651631 h 651631"/>
              <a:gd name="connsiteX0" fmla="*/ 12497 w 21018"/>
              <a:gd name="connsiteY0" fmla="*/ 0 h 651631"/>
              <a:gd name="connsiteX1" fmla="*/ 0 w 21018"/>
              <a:gd name="connsiteY1" fmla="*/ 651631 h 651631"/>
              <a:gd name="connsiteX0" fmla="*/ 12497 w 23125"/>
              <a:gd name="connsiteY0" fmla="*/ 0 h 651631"/>
              <a:gd name="connsiteX1" fmla="*/ 0 w 23125"/>
              <a:gd name="connsiteY1" fmla="*/ 651631 h 651631"/>
              <a:gd name="connsiteX0" fmla="*/ 0 w 15645"/>
              <a:gd name="connsiteY0" fmla="*/ 0 h 689415"/>
              <a:gd name="connsiteX1" fmla="*/ 2614 w 15645"/>
              <a:gd name="connsiteY1" fmla="*/ 689415 h 689415"/>
              <a:gd name="connsiteX0" fmla="*/ 2869 w 16312"/>
              <a:gd name="connsiteY0" fmla="*/ 0 h 588012"/>
              <a:gd name="connsiteX1" fmla="*/ 0 w 16312"/>
              <a:gd name="connsiteY1" fmla="*/ 588012 h 588012"/>
              <a:gd name="connsiteX0" fmla="*/ 2869 w 16312"/>
              <a:gd name="connsiteY0" fmla="*/ 0 h 600180"/>
              <a:gd name="connsiteX1" fmla="*/ 0 w 16312"/>
              <a:gd name="connsiteY1" fmla="*/ 600180 h 600180"/>
              <a:gd name="connsiteX0" fmla="*/ 0 w 19642"/>
              <a:gd name="connsiteY0" fmla="*/ 0 h 243775"/>
              <a:gd name="connsiteX1" fmla="*/ 10236 w 19642"/>
              <a:gd name="connsiteY1" fmla="*/ 243775 h 243775"/>
              <a:gd name="connsiteX0" fmla="*/ 0 w 14040"/>
              <a:gd name="connsiteY0" fmla="*/ 0 h 243775"/>
              <a:gd name="connsiteX1" fmla="*/ 10236 w 14040"/>
              <a:gd name="connsiteY1" fmla="*/ 243775 h 243775"/>
              <a:gd name="connsiteX0" fmla="*/ 0 w 10236"/>
              <a:gd name="connsiteY0" fmla="*/ 0 h 243775"/>
              <a:gd name="connsiteX1" fmla="*/ 10236 w 10236"/>
              <a:gd name="connsiteY1" fmla="*/ 243775 h 243775"/>
              <a:gd name="connsiteX0" fmla="*/ 0 w 13399"/>
              <a:gd name="connsiteY0" fmla="*/ 0 h 227782"/>
              <a:gd name="connsiteX1" fmla="*/ 13399 w 13399"/>
              <a:gd name="connsiteY1" fmla="*/ 227782 h 227782"/>
              <a:gd name="connsiteX0" fmla="*/ 0 w 14250"/>
              <a:gd name="connsiteY0" fmla="*/ 0 h 227782"/>
              <a:gd name="connsiteX1" fmla="*/ 13399 w 14250"/>
              <a:gd name="connsiteY1" fmla="*/ 227782 h 227782"/>
              <a:gd name="connsiteX0" fmla="*/ 0 w 8606"/>
              <a:gd name="connsiteY0" fmla="*/ 0 h 243775"/>
              <a:gd name="connsiteX1" fmla="*/ 7073 w 8606"/>
              <a:gd name="connsiteY1" fmla="*/ 243775 h 243775"/>
              <a:gd name="connsiteX0" fmla="*/ 0 w 9842"/>
              <a:gd name="connsiteY0" fmla="*/ 0 h 10000"/>
              <a:gd name="connsiteX1" fmla="*/ 8219 w 9842"/>
              <a:gd name="connsiteY1" fmla="*/ 10000 h 10000"/>
              <a:gd name="connsiteX0" fmla="*/ 0 w 10226"/>
              <a:gd name="connsiteY0" fmla="*/ 0 h 10000"/>
              <a:gd name="connsiteX1" fmla="*/ 8351 w 10226"/>
              <a:gd name="connsiteY1" fmla="*/ 10000 h 10000"/>
              <a:gd name="connsiteX0" fmla="*/ 0 w 10579"/>
              <a:gd name="connsiteY0" fmla="*/ 0 h 10000"/>
              <a:gd name="connsiteX1" fmla="*/ 8351 w 10579"/>
              <a:gd name="connsiteY1" fmla="*/ 10000 h 10000"/>
              <a:gd name="connsiteX0" fmla="*/ 17258 w 19609"/>
              <a:gd name="connsiteY0" fmla="*/ 0 h 12437"/>
              <a:gd name="connsiteX1" fmla="*/ 0 w 19609"/>
              <a:gd name="connsiteY1" fmla="*/ 12437 h 12437"/>
              <a:gd name="connsiteX0" fmla="*/ 17258 w 21789"/>
              <a:gd name="connsiteY0" fmla="*/ 0 h 12437"/>
              <a:gd name="connsiteX1" fmla="*/ 0 w 21789"/>
              <a:gd name="connsiteY1" fmla="*/ 12437 h 12437"/>
              <a:gd name="connsiteX0" fmla="*/ 17258 w 17308"/>
              <a:gd name="connsiteY0" fmla="*/ 0 h 12437"/>
              <a:gd name="connsiteX1" fmla="*/ 0 w 17308"/>
              <a:gd name="connsiteY1" fmla="*/ 12437 h 12437"/>
              <a:gd name="connsiteX0" fmla="*/ 17258 w 17258"/>
              <a:gd name="connsiteY0" fmla="*/ 0 h 12437"/>
              <a:gd name="connsiteX1" fmla="*/ 0 w 17258"/>
              <a:gd name="connsiteY1" fmla="*/ 12437 h 12437"/>
              <a:gd name="connsiteX0" fmla="*/ 22060 w 22060"/>
              <a:gd name="connsiteY0" fmla="*/ 0 h 12999"/>
              <a:gd name="connsiteX1" fmla="*/ 0 w 22060"/>
              <a:gd name="connsiteY1" fmla="*/ 12999 h 12999"/>
              <a:gd name="connsiteX0" fmla="*/ 22079 w 22079"/>
              <a:gd name="connsiteY0" fmla="*/ 0 h 12999"/>
              <a:gd name="connsiteX1" fmla="*/ 19 w 22079"/>
              <a:gd name="connsiteY1" fmla="*/ 12999 h 12999"/>
              <a:gd name="connsiteX0" fmla="*/ 22225 w 22225"/>
              <a:gd name="connsiteY0" fmla="*/ 0 h 12999"/>
              <a:gd name="connsiteX1" fmla="*/ 165 w 22225"/>
              <a:gd name="connsiteY1" fmla="*/ 12999 h 12999"/>
              <a:gd name="connsiteX0" fmla="*/ 25939 w 25939"/>
              <a:gd name="connsiteY0" fmla="*/ 0 h 13374"/>
              <a:gd name="connsiteX1" fmla="*/ 144 w 25939"/>
              <a:gd name="connsiteY1" fmla="*/ 13374 h 13374"/>
              <a:gd name="connsiteX0" fmla="*/ 62 w 7345"/>
              <a:gd name="connsiteY0" fmla="*/ 0 h 13749"/>
              <a:gd name="connsiteX1" fmla="*/ 7345 w 7345"/>
              <a:gd name="connsiteY1" fmla="*/ 13749 h 13749"/>
              <a:gd name="connsiteX0" fmla="*/ 261 w 4366"/>
              <a:gd name="connsiteY0" fmla="*/ 0 h 9932"/>
              <a:gd name="connsiteX1" fmla="*/ 4366 w 4366"/>
              <a:gd name="connsiteY1" fmla="*/ 9932 h 9932"/>
              <a:gd name="connsiteX0" fmla="*/ 7189 w 16591"/>
              <a:gd name="connsiteY0" fmla="*/ 0 h 10000"/>
              <a:gd name="connsiteX1" fmla="*/ 16591 w 16591"/>
              <a:gd name="connsiteY1" fmla="*/ 10000 h 10000"/>
              <a:gd name="connsiteX0" fmla="*/ 14764 w 24166"/>
              <a:gd name="connsiteY0" fmla="*/ 0 h 10000"/>
              <a:gd name="connsiteX1" fmla="*/ 24166 w 24166"/>
              <a:gd name="connsiteY1" fmla="*/ 10000 h 10000"/>
              <a:gd name="connsiteX0" fmla="*/ 23610 w 23610"/>
              <a:gd name="connsiteY0" fmla="*/ 0 h 10000"/>
              <a:gd name="connsiteX1" fmla="*/ 16376 w 23610"/>
              <a:gd name="connsiteY1" fmla="*/ 10000 h 10000"/>
              <a:gd name="connsiteX0" fmla="*/ 28143 w 28143"/>
              <a:gd name="connsiteY0" fmla="*/ 0 h 10000"/>
              <a:gd name="connsiteX1" fmla="*/ 14254 w 28143"/>
              <a:gd name="connsiteY1" fmla="*/ 10000 h 10000"/>
              <a:gd name="connsiteX0" fmla="*/ 23722 w 23722"/>
              <a:gd name="connsiteY0" fmla="*/ 0 h 10000"/>
              <a:gd name="connsiteX1" fmla="*/ 9833 w 23722"/>
              <a:gd name="connsiteY1" fmla="*/ 10000 h 10000"/>
              <a:gd name="connsiteX0" fmla="*/ 21300 w 21300"/>
              <a:gd name="connsiteY0" fmla="*/ 0 h 10000"/>
              <a:gd name="connsiteX1" fmla="*/ 7411 w 21300"/>
              <a:gd name="connsiteY1" fmla="*/ 10000 h 10000"/>
              <a:gd name="connsiteX0" fmla="*/ 14963 w 14963"/>
              <a:gd name="connsiteY0" fmla="*/ 0 h 10000"/>
              <a:gd name="connsiteX1" fmla="*/ 9392 w 14963"/>
              <a:gd name="connsiteY1" fmla="*/ 10000 h 10000"/>
              <a:gd name="connsiteX0" fmla="*/ 14228 w 14228"/>
              <a:gd name="connsiteY0" fmla="*/ 0 h 10000"/>
              <a:gd name="connsiteX1" fmla="*/ 8657 w 14228"/>
              <a:gd name="connsiteY1" fmla="*/ 10000 h 10000"/>
              <a:gd name="connsiteX0" fmla="*/ 16787 w 16787"/>
              <a:gd name="connsiteY0" fmla="*/ 0 h 10000"/>
              <a:gd name="connsiteX1" fmla="*/ 11216 w 16787"/>
              <a:gd name="connsiteY1" fmla="*/ 10000 h 10000"/>
              <a:gd name="connsiteX0" fmla="*/ 18145 w 18145"/>
              <a:gd name="connsiteY0" fmla="*/ 0 h 10641"/>
              <a:gd name="connsiteX1" fmla="*/ 10356 w 18145"/>
              <a:gd name="connsiteY1" fmla="*/ 10641 h 10641"/>
              <a:gd name="connsiteX0" fmla="*/ 10316 w 19163"/>
              <a:gd name="connsiteY0" fmla="*/ 0 h 10733"/>
              <a:gd name="connsiteX1" fmla="*/ 19163 w 19163"/>
              <a:gd name="connsiteY1" fmla="*/ 10733 h 10733"/>
              <a:gd name="connsiteX0" fmla="*/ 13307 w 22154"/>
              <a:gd name="connsiteY0" fmla="*/ 0 h 10733"/>
              <a:gd name="connsiteX1" fmla="*/ 22154 w 22154"/>
              <a:gd name="connsiteY1" fmla="*/ 10733 h 10733"/>
              <a:gd name="connsiteX0" fmla="*/ 15609 w 19465"/>
              <a:gd name="connsiteY0" fmla="*/ 0 h 10527"/>
              <a:gd name="connsiteX1" fmla="*/ 19465 w 19465"/>
              <a:gd name="connsiteY1" fmla="*/ 10527 h 10527"/>
              <a:gd name="connsiteX0" fmla="*/ 20314 w 20314"/>
              <a:gd name="connsiteY0" fmla="*/ 0 h 10527"/>
              <a:gd name="connsiteX1" fmla="*/ 15852 w 20314"/>
              <a:gd name="connsiteY1" fmla="*/ 10527 h 10527"/>
              <a:gd name="connsiteX0" fmla="*/ 16814 w 16814"/>
              <a:gd name="connsiteY0" fmla="*/ 0 h 10527"/>
              <a:gd name="connsiteX1" fmla="*/ 12352 w 16814"/>
              <a:gd name="connsiteY1" fmla="*/ 10527 h 10527"/>
              <a:gd name="connsiteX0" fmla="*/ 8681 w 8681"/>
              <a:gd name="connsiteY0" fmla="*/ 0 h 10527"/>
              <a:gd name="connsiteX1" fmla="*/ 4219 w 8681"/>
              <a:gd name="connsiteY1" fmla="*/ 10527 h 10527"/>
            </a:gdLst>
            <a:ahLst/>
            <a:cxnLst>
              <a:cxn ang="0">
                <a:pos x="connsiteX0" y="connsiteY0"/>
              </a:cxn>
              <a:cxn ang="0">
                <a:pos x="connsiteX1" y="connsiteY1"/>
              </a:cxn>
            </a:cxnLst>
            <a:rect l="l" t="t" r="r" b="b"/>
            <a:pathLst>
              <a:path w="8681" h="10527">
                <a:moveTo>
                  <a:pt x="8681" y="0"/>
                </a:moveTo>
                <a:cubicBezTo>
                  <a:pt x="2553" y="3119"/>
                  <a:pt x="-4812" y="6330"/>
                  <a:pt x="4219" y="10527"/>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105" name="Freeform 104"/>
          <p:cNvSpPr/>
          <p:nvPr/>
        </p:nvSpPr>
        <p:spPr>
          <a:xfrm>
            <a:off x="4757411" y="3090277"/>
            <a:ext cx="739141" cy="809701"/>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7853 w 793259"/>
              <a:gd name="connsiteY0" fmla="*/ 0 h 920887"/>
              <a:gd name="connsiteX1" fmla="*/ 793259 w 793259"/>
              <a:gd name="connsiteY1" fmla="*/ 920887 h 920887"/>
              <a:gd name="connsiteX0" fmla="*/ 0 w 785406"/>
              <a:gd name="connsiteY0" fmla="*/ 0 h 920887"/>
              <a:gd name="connsiteX1" fmla="*/ 785406 w 785406"/>
              <a:gd name="connsiteY1" fmla="*/ 920887 h 920887"/>
              <a:gd name="connsiteX0" fmla="*/ 0 w 785406"/>
              <a:gd name="connsiteY0" fmla="*/ 0 h 920887"/>
              <a:gd name="connsiteX1" fmla="*/ 785406 w 785406"/>
              <a:gd name="connsiteY1" fmla="*/ 920887 h 920887"/>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 name="connsiteX0" fmla="*/ 0 w 735882"/>
              <a:gd name="connsiteY0" fmla="*/ 0 h 980484"/>
              <a:gd name="connsiteX1" fmla="*/ 735882 w 735882"/>
              <a:gd name="connsiteY1" fmla="*/ 980484 h 980484"/>
            </a:gdLst>
            <a:ahLst/>
            <a:cxnLst>
              <a:cxn ang="0">
                <a:pos x="connsiteX0" y="connsiteY0"/>
              </a:cxn>
              <a:cxn ang="0">
                <a:pos x="connsiteX1" y="connsiteY1"/>
              </a:cxn>
            </a:cxnLst>
            <a:rect l="l" t="t" r="r" b="b"/>
            <a:pathLst>
              <a:path w="735882" h="980484">
                <a:moveTo>
                  <a:pt x="0" y="0"/>
                </a:moveTo>
                <a:cubicBezTo>
                  <a:pt x="92522" y="369776"/>
                  <a:pt x="370406" y="737341"/>
                  <a:pt x="735882" y="980484"/>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
        <p:nvSpPr>
          <p:cNvPr id="112" name="Rectangle 111"/>
          <p:cNvSpPr/>
          <p:nvPr/>
        </p:nvSpPr>
        <p:spPr>
          <a:xfrm>
            <a:off x="1905000" y="1447800"/>
            <a:ext cx="8382000" cy="420624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000" dirty="0">
              <a:solidFill>
                <a:srgbClr val="5C5E60"/>
              </a:solidFill>
            </a:endParaRPr>
          </a:p>
        </p:txBody>
      </p:sp>
      <p:pic>
        <p:nvPicPr>
          <p:cNvPr id="4" name="Picture 3"/>
          <p:cNvPicPr>
            <a:picLocks noChangeAspect="1"/>
          </p:cNvPicPr>
          <p:nvPr/>
        </p:nvPicPr>
        <p:blipFill rotWithShape="1">
          <a:blip r:embed="rId12" cstate="print"/>
          <a:srcRect l="15059" t="2785" r="1478" b="3247"/>
          <a:stretch/>
        </p:blipFill>
        <p:spPr>
          <a:xfrm rot="691975" flipH="1">
            <a:off x="8835810" y="1997287"/>
            <a:ext cx="535724" cy="663729"/>
          </a:xfrm>
          <a:prstGeom prst="rect">
            <a:avLst/>
          </a:prstGeom>
        </p:spPr>
      </p:pic>
      <p:pic>
        <p:nvPicPr>
          <p:cNvPr id="6" name="Picture 5"/>
          <p:cNvPicPr>
            <a:picLocks noChangeAspect="1"/>
          </p:cNvPicPr>
          <p:nvPr/>
        </p:nvPicPr>
        <p:blipFill rotWithShape="1">
          <a:blip r:embed="rId13" cstate="print">
            <a:grayscl/>
          </a:blip>
          <a:srcRect l="13169" t="19080" r="9416" b="10956"/>
          <a:stretch/>
        </p:blipFill>
        <p:spPr>
          <a:xfrm rot="18666813">
            <a:off x="3444797" y="3094005"/>
            <a:ext cx="649224" cy="586732"/>
          </a:xfrm>
          <a:prstGeom prst="rect">
            <a:avLst/>
          </a:prstGeom>
        </p:spPr>
      </p:pic>
      <p:pic>
        <p:nvPicPr>
          <p:cNvPr id="7" name="Picture 6"/>
          <p:cNvPicPr>
            <a:picLocks noChangeAspect="1"/>
          </p:cNvPicPr>
          <p:nvPr/>
        </p:nvPicPr>
        <p:blipFill>
          <a:blip r:embed="rId14" cstate="print"/>
          <a:stretch>
            <a:fillRect/>
          </a:stretch>
        </p:blipFill>
        <p:spPr>
          <a:xfrm rot="16959927">
            <a:off x="5473109" y="2552352"/>
            <a:ext cx="649224" cy="649224"/>
          </a:xfrm>
          <a:prstGeom prst="rect">
            <a:avLst/>
          </a:prstGeom>
        </p:spPr>
      </p:pic>
      <p:pic>
        <p:nvPicPr>
          <p:cNvPr id="8" name="Picture 7"/>
          <p:cNvPicPr>
            <a:picLocks noChangeAspect="1"/>
          </p:cNvPicPr>
          <p:nvPr/>
        </p:nvPicPr>
        <p:blipFill rotWithShape="1">
          <a:blip r:embed="rId15" cstate="print"/>
          <a:srcRect l="19320" t="1508" r="21864" b="4301"/>
          <a:stretch/>
        </p:blipFill>
        <p:spPr>
          <a:xfrm rot="344067">
            <a:off x="7377911" y="1644233"/>
            <a:ext cx="447564" cy="716737"/>
          </a:xfrm>
          <a:prstGeom prst="rect">
            <a:avLst/>
          </a:prstGeom>
        </p:spPr>
      </p:pic>
      <p:pic>
        <p:nvPicPr>
          <p:cNvPr id="10" name="Picture 9"/>
          <p:cNvPicPr>
            <a:picLocks noChangeAspect="1"/>
          </p:cNvPicPr>
          <p:nvPr/>
        </p:nvPicPr>
        <p:blipFill rotWithShape="1">
          <a:blip r:embed="rId16" cstate="print">
            <a:clrChange>
              <a:clrFrom>
                <a:srgbClr val="FFFFFF"/>
              </a:clrFrom>
              <a:clrTo>
                <a:srgbClr val="FFFFFF">
                  <a:alpha val="0"/>
                </a:srgbClr>
              </a:clrTo>
            </a:clrChange>
          </a:blip>
          <a:srcRect l="9075" t="6586" r="12149" b="4607"/>
          <a:stretch/>
        </p:blipFill>
        <p:spPr>
          <a:xfrm>
            <a:off x="2898657" y="1962495"/>
            <a:ext cx="574463" cy="647616"/>
          </a:xfrm>
          <a:prstGeom prst="rect">
            <a:avLst/>
          </a:prstGeom>
        </p:spPr>
      </p:pic>
      <p:sp>
        <p:nvSpPr>
          <p:cNvPr id="104" name="Freeform 103"/>
          <p:cNvSpPr/>
          <p:nvPr/>
        </p:nvSpPr>
        <p:spPr>
          <a:xfrm>
            <a:off x="3165481" y="2456984"/>
            <a:ext cx="473069" cy="749766"/>
          </a:xfrm>
          <a:custGeom>
            <a:avLst/>
            <a:gdLst>
              <a:gd name="connsiteX0" fmla="*/ 212126 w 262926"/>
              <a:gd name="connsiteY0" fmla="*/ 0 h 1278467"/>
              <a:gd name="connsiteX1" fmla="*/ 459 w 262926"/>
              <a:gd name="connsiteY1" fmla="*/ 618067 h 1278467"/>
              <a:gd name="connsiteX2" fmla="*/ 262926 w 262926"/>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15983 w 166783"/>
              <a:gd name="connsiteY0" fmla="*/ 0 h 1278467"/>
              <a:gd name="connsiteX1" fmla="*/ 2160 w 166783"/>
              <a:gd name="connsiteY1" fmla="*/ 618068 h 1278467"/>
              <a:gd name="connsiteX2" fmla="*/ 166783 w 166783"/>
              <a:gd name="connsiteY2" fmla="*/ 1278467 h 1278467"/>
              <a:gd name="connsiteX0" fmla="*/ 101337 w 152137"/>
              <a:gd name="connsiteY0" fmla="*/ 0 h 1278467"/>
              <a:gd name="connsiteX1" fmla="*/ 3822 w 152137"/>
              <a:gd name="connsiteY1" fmla="*/ 626960 h 1278467"/>
              <a:gd name="connsiteX2" fmla="*/ 152137 w 152137"/>
              <a:gd name="connsiteY2" fmla="*/ 1278467 h 1278467"/>
              <a:gd name="connsiteX0" fmla="*/ 0 w 50800"/>
              <a:gd name="connsiteY0" fmla="*/ 0 h 1278467"/>
              <a:gd name="connsiteX1" fmla="*/ 50800 w 50800"/>
              <a:gd name="connsiteY1" fmla="*/ 1278467 h 1278467"/>
              <a:gd name="connsiteX0" fmla="*/ 29401 w 80201"/>
              <a:gd name="connsiteY0" fmla="*/ 0 h 1278467"/>
              <a:gd name="connsiteX1" fmla="*/ 80201 w 80201"/>
              <a:gd name="connsiteY1" fmla="*/ 1278467 h 1278467"/>
              <a:gd name="connsiteX0" fmla="*/ 54101 w 104901"/>
              <a:gd name="connsiteY0" fmla="*/ 0 h 1278467"/>
              <a:gd name="connsiteX1" fmla="*/ 104901 w 104901"/>
              <a:gd name="connsiteY1" fmla="*/ 1278467 h 1278467"/>
              <a:gd name="connsiteX0" fmla="*/ 66806 w 117606"/>
              <a:gd name="connsiteY0" fmla="*/ 0 h 1278467"/>
              <a:gd name="connsiteX1" fmla="*/ 117606 w 117606"/>
              <a:gd name="connsiteY1" fmla="*/ 1278467 h 1278467"/>
              <a:gd name="connsiteX0" fmla="*/ 124964 w 124964"/>
              <a:gd name="connsiteY0" fmla="*/ 0 h 1326144"/>
              <a:gd name="connsiteX1" fmla="*/ 76716 w 124964"/>
              <a:gd name="connsiteY1" fmla="*/ 1326144 h 1326144"/>
              <a:gd name="connsiteX0" fmla="*/ 33496 w 199852"/>
              <a:gd name="connsiteY0" fmla="*/ 0 h 1147354"/>
              <a:gd name="connsiteX1" fmla="*/ 199853 w 199852"/>
              <a:gd name="connsiteY1" fmla="*/ 1147354 h 1147354"/>
              <a:gd name="connsiteX0" fmla="*/ 37510 w 203867"/>
              <a:gd name="connsiteY0" fmla="*/ 0 h 1147354"/>
              <a:gd name="connsiteX1" fmla="*/ 203867 w 203867"/>
              <a:gd name="connsiteY1" fmla="*/ 1147354 h 1147354"/>
              <a:gd name="connsiteX0" fmla="*/ 37510 w 203867"/>
              <a:gd name="connsiteY0" fmla="*/ 0 h 1147354"/>
              <a:gd name="connsiteX1" fmla="*/ 203867 w 203867"/>
              <a:gd name="connsiteY1" fmla="*/ 1147354 h 1147354"/>
              <a:gd name="connsiteX0" fmla="*/ 37510 w 203867"/>
              <a:gd name="connsiteY0" fmla="*/ 0 h 958631"/>
              <a:gd name="connsiteX1" fmla="*/ 203867 w 203867"/>
              <a:gd name="connsiteY1" fmla="*/ 958631 h 958631"/>
              <a:gd name="connsiteX0" fmla="*/ 3839 w 170196"/>
              <a:gd name="connsiteY0" fmla="*/ 0 h 958631"/>
              <a:gd name="connsiteX1" fmla="*/ 170196 w 170196"/>
              <a:gd name="connsiteY1" fmla="*/ 958631 h 958631"/>
              <a:gd name="connsiteX0" fmla="*/ 1518 w 167875"/>
              <a:gd name="connsiteY0" fmla="*/ 0 h 958631"/>
              <a:gd name="connsiteX1" fmla="*/ 167875 w 167875"/>
              <a:gd name="connsiteY1" fmla="*/ 958631 h 958631"/>
              <a:gd name="connsiteX0" fmla="*/ 1063 w 167420"/>
              <a:gd name="connsiteY0" fmla="*/ 0 h 958631"/>
              <a:gd name="connsiteX1" fmla="*/ 167420 w 167420"/>
              <a:gd name="connsiteY1" fmla="*/ 958631 h 958631"/>
              <a:gd name="connsiteX0" fmla="*/ 0 w 166357"/>
              <a:gd name="connsiteY0" fmla="*/ 0 h 958631"/>
              <a:gd name="connsiteX1" fmla="*/ 166357 w 166357"/>
              <a:gd name="connsiteY1" fmla="*/ 958631 h 958631"/>
              <a:gd name="connsiteX0" fmla="*/ 0 w 166357"/>
              <a:gd name="connsiteY0" fmla="*/ 0 h 958631"/>
              <a:gd name="connsiteX1" fmla="*/ 166357 w 166357"/>
              <a:gd name="connsiteY1" fmla="*/ 958631 h 958631"/>
            </a:gdLst>
            <a:ahLst/>
            <a:cxnLst>
              <a:cxn ang="0">
                <a:pos x="connsiteX0" y="connsiteY0"/>
              </a:cxn>
              <a:cxn ang="0">
                <a:pos x="connsiteX1" y="connsiteY1"/>
              </a:cxn>
            </a:cxnLst>
            <a:rect l="l" t="t" r="r" b="b"/>
            <a:pathLst>
              <a:path w="166357" h="958631">
                <a:moveTo>
                  <a:pt x="0" y="0"/>
                </a:moveTo>
                <a:cubicBezTo>
                  <a:pt x="26078" y="387546"/>
                  <a:pt x="68510" y="679412"/>
                  <a:pt x="166357" y="958631"/>
                </a:cubicBezTo>
              </a:path>
            </a:pathLst>
          </a:custGeom>
          <a:noFill/>
          <a:ln w="41275" cap="flat" cmpd="sng" algn="ctr">
            <a:gradFill>
              <a:gsLst>
                <a:gs pos="0">
                  <a:srgbClr val="D72D8E">
                    <a:alpha val="0"/>
                  </a:srgbClr>
                </a:gs>
                <a:gs pos="59000">
                  <a:srgbClr val="D72D8E"/>
                </a:gs>
              </a:gsLst>
              <a:lin ang="5400000" scaled="1"/>
            </a:gradFill>
            <a:prstDash val="solid"/>
            <a:headEnd type="none" w="med" len="med"/>
            <a:tailEnd type="triangle" w="med" len="med"/>
          </a:ln>
          <a:effectLst>
            <a:outerShdw blurRad="139700" dist="25400" dir="4620000" algn="ctr" rotWithShape="0">
              <a:srgbClr val="000000">
                <a:alpha val="60000"/>
              </a:srgbClr>
            </a:outerShdw>
          </a:effectLst>
        </p:spPr>
        <p:txBody>
          <a:bodyPr rtlCol="0" anchor="ctr"/>
          <a:lstStyle/>
          <a:p>
            <a:pPr algn="ctr"/>
            <a:endParaRPr lang="en-US" kern="0" dirty="0">
              <a:solidFill>
                <a:prstClr val="black"/>
              </a:solidFill>
              <a:latin typeface="Calibri"/>
            </a:endParaRPr>
          </a:p>
        </p:txBody>
      </p:sp>
    </p:spTree>
    <p:extLst>
      <p:ext uri="{BB962C8B-B14F-4D97-AF65-F5344CB8AC3E}">
        <p14:creationId xmlns:p14="http://schemas.microsoft.com/office/powerpoint/2010/main" xmlns="" val="1807329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sz="4000" dirty="0"/>
              <a:t>Cyclin D1-CDK 4/6 Cell Cycle Regulation</a:t>
            </a:r>
            <a:br>
              <a:rPr lang="en-US" sz="4000" dirty="0"/>
            </a:br>
            <a:r>
              <a:rPr lang="en-US" dirty="0" smtClean="0">
                <a:solidFill>
                  <a:srgbClr val="660066"/>
                </a:solidFill>
              </a:rPr>
              <a:t>Key Processes</a:t>
            </a:r>
            <a:endParaRPr lang="en-US" dirty="0">
              <a:solidFill>
                <a:srgbClr val="660066"/>
              </a:solidFill>
            </a:endParaRPr>
          </a:p>
        </p:txBody>
      </p:sp>
      <p:sp>
        <p:nvSpPr>
          <p:cNvPr id="3" name="Content Placeholder 2"/>
          <p:cNvSpPr>
            <a:spLocks noGrp="1"/>
          </p:cNvSpPr>
          <p:nvPr>
            <p:ph idx="1"/>
          </p:nvPr>
        </p:nvSpPr>
        <p:spPr/>
        <p:txBody>
          <a:bodyPr>
            <a:normAutofit/>
          </a:bodyPr>
          <a:lstStyle/>
          <a:p>
            <a:r>
              <a:rPr lang="en-US" sz="2800" dirty="0"/>
              <a:t>Controlled phosphorylation of the RB protein is essential to progression of the normal cell cycle</a:t>
            </a:r>
          </a:p>
          <a:p>
            <a:pPr lvl="1"/>
            <a:r>
              <a:rPr lang="en-US" sz="2400" dirty="0">
                <a:solidFill>
                  <a:srgbClr val="41365C"/>
                </a:solidFill>
              </a:rPr>
              <a:t>In the hypo-phosphorylated state</a:t>
            </a:r>
          </a:p>
          <a:p>
            <a:pPr lvl="2"/>
            <a:r>
              <a:rPr lang="en-US" dirty="0"/>
              <a:t>RB protein is active and stays coupled with E2F </a:t>
            </a:r>
            <a:br>
              <a:rPr lang="en-US" dirty="0"/>
            </a:br>
            <a:r>
              <a:rPr lang="en-US" dirty="0"/>
              <a:t>to suppress gene transcription and arrest the cell cycle in G1 </a:t>
            </a:r>
          </a:p>
          <a:p>
            <a:pPr lvl="1"/>
            <a:r>
              <a:rPr lang="en-US" sz="2400" dirty="0">
                <a:solidFill>
                  <a:srgbClr val="41365C"/>
                </a:solidFill>
              </a:rPr>
              <a:t>In the phosphorylated state</a:t>
            </a:r>
          </a:p>
          <a:p>
            <a:pPr lvl="2"/>
            <a:r>
              <a:rPr lang="en-US" dirty="0"/>
              <a:t>RB protein is inactive, uncouples from EF2, and loses its ability to suppress gene transcription </a:t>
            </a:r>
          </a:p>
        </p:txBody>
      </p:sp>
      <p:sp>
        <p:nvSpPr>
          <p:cNvPr id="4" name="TextBox 3"/>
          <p:cNvSpPr txBox="1"/>
          <p:nvPr/>
        </p:nvSpPr>
        <p:spPr>
          <a:xfrm>
            <a:off x="6232740" y="6228522"/>
            <a:ext cx="3978060" cy="461628"/>
          </a:xfrm>
          <a:prstGeom prst="rect">
            <a:avLst/>
          </a:prstGeom>
          <a:noFill/>
        </p:spPr>
        <p:txBody>
          <a:bodyPr wrap="none" lIns="91400" tIns="45702" rIns="91400" bIns="45702" rtlCol="0">
            <a:spAutoFit/>
          </a:bodyPr>
          <a:lstStyle/>
          <a:p>
            <a:pPr algn="r"/>
            <a:r>
              <a:rPr lang="en-US" sz="1200" dirty="0"/>
              <a:t>Murphy CG and </a:t>
            </a:r>
            <a:r>
              <a:rPr lang="en-US" sz="1200" dirty="0" err="1"/>
              <a:t>Dickler</a:t>
            </a:r>
            <a:r>
              <a:rPr lang="en-US" sz="1200" dirty="0"/>
              <a:t> MN. </a:t>
            </a:r>
            <a:r>
              <a:rPr lang="en-US" sz="1200" i="1" dirty="0"/>
              <a:t>Oncologist</a:t>
            </a:r>
            <a:r>
              <a:rPr lang="en-US" sz="1200" dirty="0"/>
              <a:t>. 2015;20(5):483-490.</a:t>
            </a:r>
          </a:p>
          <a:p>
            <a:pPr algn="r"/>
            <a:r>
              <a:rPr lang="en-US" sz="1200" dirty="0"/>
              <a:t>Dickson MA. </a:t>
            </a:r>
            <a:r>
              <a:rPr lang="en-US" sz="1200" i="1" dirty="0" err="1"/>
              <a:t>Clin</a:t>
            </a:r>
            <a:r>
              <a:rPr lang="en-US" sz="1200" i="1" dirty="0"/>
              <a:t> Cancer Res. </a:t>
            </a:r>
            <a:r>
              <a:rPr lang="en-US" sz="1200" dirty="0"/>
              <a:t>2014;20(13):3379-3383.</a:t>
            </a:r>
            <a:r>
              <a:rPr lang="en-US" sz="1200" i="1" dirty="0"/>
              <a:t> </a:t>
            </a:r>
          </a:p>
        </p:txBody>
      </p:sp>
    </p:spTree>
    <p:extLst>
      <p:ext uri="{BB962C8B-B14F-4D97-AF65-F5344CB8AC3E}">
        <p14:creationId xmlns:p14="http://schemas.microsoft.com/office/powerpoint/2010/main" xmlns="" val="32837674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Learning Objectives</a:t>
            </a:r>
            <a:endParaRPr lang="en-US"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p:txBody>
          <a:bodyPr/>
          <a:lstStyle/>
          <a:p>
            <a:r>
              <a:rPr lang="en-US" dirty="0" smtClean="0">
                <a:latin typeface="Arial" panose="020B0604020202020204" pitchFamily="34" charset="0"/>
                <a:cs typeface="Arial" panose="020B0604020202020204" pitchFamily="34" charset="0"/>
              </a:rPr>
              <a:t>Where are we?</a:t>
            </a:r>
          </a:p>
          <a:p>
            <a:r>
              <a:rPr lang="en-US" dirty="0" smtClean="0">
                <a:solidFill>
                  <a:schemeClr val="bg1">
                    <a:lumMod val="75000"/>
                  </a:schemeClr>
                </a:solidFill>
                <a:latin typeface="Arial" panose="020B0604020202020204" pitchFamily="34" charset="0"/>
                <a:cs typeface="Arial" panose="020B0604020202020204" pitchFamily="34" charset="0"/>
              </a:rPr>
              <a:t>Focus on resistance mechanisms	</a:t>
            </a:r>
          </a:p>
          <a:p>
            <a:pPr lvl="1"/>
            <a:r>
              <a:rPr lang="en-US" dirty="0" smtClean="0">
                <a:solidFill>
                  <a:schemeClr val="bg1">
                    <a:lumMod val="75000"/>
                  </a:schemeClr>
                </a:solidFill>
                <a:latin typeface="Arial" panose="020B0604020202020204" pitchFamily="34" charset="0"/>
                <a:cs typeface="Arial" panose="020B0604020202020204" pitchFamily="34" charset="0"/>
              </a:rPr>
              <a:t>ER mutations and implications</a:t>
            </a:r>
          </a:p>
          <a:p>
            <a:pPr lvl="1"/>
            <a:r>
              <a:rPr lang="en-US" dirty="0" smtClean="0">
                <a:solidFill>
                  <a:schemeClr val="bg1">
                    <a:lumMod val="75000"/>
                  </a:schemeClr>
                </a:solidFill>
                <a:latin typeface="Arial" panose="020B0604020202020204" pitchFamily="34" charset="0"/>
                <a:cs typeface="Arial" panose="020B0604020202020204" pitchFamily="34" charset="0"/>
              </a:rPr>
              <a:t>CDK4/6 inhibitors</a:t>
            </a:r>
          </a:p>
          <a:p>
            <a:pPr lvl="1"/>
            <a:r>
              <a:rPr lang="en-US" dirty="0" err="1" smtClean="0">
                <a:solidFill>
                  <a:schemeClr val="bg1">
                    <a:lumMod val="75000"/>
                  </a:schemeClr>
                </a:solidFill>
                <a:latin typeface="Arial" panose="020B0604020202020204" pitchFamily="34" charset="0"/>
                <a:cs typeface="Arial" panose="020B0604020202020204" pitchFamily="34" charset="0"/>
              </a:rPr>
              <a:t>mTOR</a:t>
            </a:r>
            <a:r>
              <a:rPr lang="en-US" dirty="0" smtClean="0">
                <a:solidFill>
                  <a:schemeClr val="bg1">
                    <a:lumMod val="75000"/>
                  </a:schemeClr>
                </a:solidFill>
                <a:latin typeface="Arial" panose="020B0604020202020204" pitchFamily="34" charset="0"/>
                <a:cs typeface="Arial" panose="020B0604020202020204" pitchFamily="34" charset="0"/>
              </a:rPr>
              <a:t> inhibitors</a:t>
            </a:r>
          </a:p>
          <a:p>
            <a:pPr lvl="1"/>
            <a:r>
              <a:rPr lang="en-US" dirty="0" smtClean="0">
                <a:solidFill>
                  <a:schemeClr val="bg1">
                    <a:lumMod val="75000"/>
                  </a:schemeClr>
                </a:solidFill>
                <a:latin typeface="Arial" panose="020B0604020202020204" pitchFamily="34" charset="0"/>
                <a:cs typeface="Arial" panose="020B0604020202020204" pitchFamily="34" charset="0"/>
              </a:rPr>
              <a:t>PI3K inhibitors</a:t>
            </a:r>
          </a:p>
        </p:txBody>
      </p:sp>
    </p:spTree>
    <p:extLst>
      <p:ext uri="{BB962C8B-B14F-4D97-AF65-F5344CB8AC3E}">
        <p14:creationId xmlns:p14="http://schemas.microsoft.com/office/powerpoint/2010/main" xmlns="" val="839946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sz="4000" dirty="0"/>
              <a:t>Cyclin D1-CDK 4/6 Cell Cycle Regulation</a:t>
            </a:r>
            <a:br>
              <a:rPr lang="en-US" sz="4000" dirty="0"/>
            </a:br>
            <a:r>
              <a:rPr lang="en-US" dirty="0" smtClean="0">
                <a:solidFill>
                  <a:srgbClr val="660066"/>
                </a:solidFill>
              </a:rPr>
              <a:t>Key Processes </a:t>
            </a:r>
            <a:r>
              <a:rPr lang="en-US" sz="3000" dirty="0">
                <a:solidFill>
                  <a:srgbClr val="660066"/>
                </a:solidFill>
              </a:rPr>
              <a:t>(</a:t>
            </a:r>
            <a:r>
              <a:rPr lang="en-US" sz="3000" dirty="0" err="1">
                <a:solidFill>
                  <a:srgbClr val="660066"/>
                </a:solidFill>
              </a:rPr>
              <a:t>cont</a:t>
            </a:r>
            <a:r>
              <a:rPr lang="en-US" sz="3000" dirty="0">
                <a:solidFill>
                  <a:srgbClr val="660066"/>
                </a:solidFill>
              </a:rPr>
              <a:t>)</a:t>
            </a:r>
          </a:p>
        </p:txBody>
      </p:sp>
      <p:sp>
        <p:nvSpPr>
          <p:cNvPr id="3" name="Content Placeholder 2"/>
          <p:cNvSpPr>
            <a:spLocks noGrp="1"/>
          </p:cNvSpPr>
          <p:nvPr>
            <p:ph idx="1"/>
          </p:nvPr>
        </p:nvSpPr>
        <p:spPr>
          <a:xfrm>
            <a:off x="1981200" y="1851826"/>
            <a:ext cx="8229600" cy="4525963"/>
          </a:xfrm>
        </p:spPr>
        <p:txBody>
          <a:bodyPr/>
          <a:lstStyle/>
          <a:p>
            <a:r>
              <a:rPr lang="en-US" b="0" dirty="0" smtClean="0"/>
              <a:t>In response to </a:t>
            </a:r>
            <a:r>
              <a:rPr lang="en-US" b="0" dirty="0" err="1" smtClean="0"/>
              <a:t>mitogenic</a:t>
            </a:r>
            <a:r>
              <a:rPr lang="en-US" b="0" dirty="0" smtClean="0"/>
              <a:t> signals, cyclin D1 complexes with CDK 4/6, leading to the phosphorylation of RB protein</a:t>
            </a:r>
          </a:p>
          <a:p>
            <a:pPr lvl="1"/>
            <a:r>
              <a:rPr lang="en-US" dirty="0"/>
              <a:t>RB protein does not serve as a tumor suppressor</a:t>
            </a:r>
          </a:p>
          <a:p>
            <a:pPr lvl="1"/>
            <a:r>
              <a:rPr lang="en-US" dirty="0"/>
              <a:t>Uncontrolled cell proliferation results</a:t>
            </a:r>
          </a:p>
        </p:txBody>
      </p:sp>
      <p:sp>
        <p:nvSpPr>
          <p:cNvPr id="4" name="TextBox 3"/>
          <p:cNvSpPr txBox="1"/>
          <p:nvPr/>
        </p:nvSpPr>
        <p:spPr>
          <a:xfrm>
            <a:off x="6640032" y="6375500"/>
            <a:ext cx="3570769" cy="276963"/>
          </a:xfrm>
          <a:prstGeom prst="rect">
            <a:avLst/>
          </a:prstGeom>
          <a:noFill/>
        </p:spPr>
        <p:txBody>
          <a:bodyPr wrap="none" lIns="91400" tIns="45702" rIns="91400" bIns="45702" rtlCol="0">
            <a:spAutoFit/>
          </a:bodyPr>
          <a:lstStyle/>
          <a:p>
            <a:pPr algn="r"/>
            <a:r>
              <a:rPr lang="en-US" sz="1200" dirty="0"/>
              <a:t>Dickson MA. </a:t>
            </a:r>
            <a:r>
              <a:rPr lang="en-US" sz="1200" i="1" dirty="0" err="1"/>
              <a:t>Clin</a:t>
            </a:r>
            <a:r>
              <a:rPr lang="en-US" sz="1200" i="1" dirty="0"/>
              <a:t> Cancer Res. </a:t>
            </a:r>
            <a:r>
              <a:rPr lang="en-US" sz="1200" dirty="0"/>
              <a:t>2014;20(13):3379-3383.</a:t>
            </a:r>
            <a:r>
              <a:rPr lang="en-US" sz="1200" i="1" dirty="0"/>
              <a:t> </a:t>
            </a:r>
          </a:p>
        </p:txBody>
      </p:sp>
    </p:spTree>
    <p:extLst>
      <p:ext uri="{BB962C8B-B14F-4D97-AF65-F5344CB8AC3E}">
        <p14:creationId xmlns:p14="http://schemas.microsoft.com/office/powerpoint/2010/main" xmlns="" val="19955515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07173C"/>
            </a:gs>
            <a:gs pos="74000">
              <a:srgbClr val="002B82"/>
            </a:gs>
          </a:gsLst>
          <a:lin ang="54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err="1">
                <a:solidFill>
                  <a:schemeClr val="bg1"/>
                </a:solidFill>
                <a:latin typeface="Arial" panose="020B0604020202020204" pitchFamily="34" charset="0"/>
                <a:cs typeface="Arial" panose="020B0604020202020204" pitchFamily="34" charset="0"/>
              </a:rPr>
              <a:t>Rb</a:t>
            </a:r>
            <a:r>
              <a:rPr lang="en-US" sz="3600" dirty="0">
                <a:solidFill>
                  <a:schemeClr val="bg1"/>
                </a:solidFill>
                <a:latin typeface="Arial" panose="020B0604020202020204" pitchFamily="34" charset="0"/>
                <a:cs typeface="Arial" panose="020B0604020202020204" pitchFamily="34" charset="0"/>
              </a:rPr>
              <a:t> as Master-Regulator of the R-Point</a:t>
            </a:r>
            <a:br>
              <a:rPr lang="en-US" sz="36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1" y="1206286"/>
            <a:ext cx="8420237" cy="5642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9864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9905" name="Straight Arrow Connector 45"/>
          <p:cNvCxnSpPr>
            <a:cxnSpLocks noChangeShapeType="1"/>
            <a:endCxn id="22" idx="1"/>
          </p:cNvCxnSpPr>
          <p:nvPr/>
        </p:nvCxnSpPr>
        <p:spPr bwMode="auto">
          <a:xfrm>
            <a:off x="2135195" y="2874963"/>
            <a:ext cx="1125537" cy="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79906" name="Title 1"/>
          <p:cNvSpPr>
            <a:spLocks noGrp="1"/>
          </p:cNvSpPr>
          <p:nvPr>
            <p:ph type="title"/>
          </p:nvPr>
        </p:nvSpPr>
        <p:spPr>
          <a:xfrm>
            <a:off x="1703388" y="34930"/>
            <a:ext cx="8964612" cy="574675"/>
          </a:xfrm>
        </p:spPr>
        <p:txBody>
          <a:bodyPr/>
          <a:lstStyle/>
          <a:p>
            <a:pPr eaLnBrk="1" hangingPunct="1"/>
            <a:r>
              <a:rPr lang="en-US" sz="2800" b="0">
                <a:solidFill>
                  <a:srgbClr val="FFFF00"/>
                </a:solidFill>
                <a:effectLst/>
                <a:latin typeface="Times New Roman" charset="0"/>
                <a:cs typeface="Times New Roman" charset="0"/>
              </a:rPr>
              <a:t>PALOMA-1/TRIO-18 Study Design (NCT00721409)</a:t>
            </a:r>
          </a:p>
        </p:txBody>
      </p:sp>
      <p:sp>
        <p:nvSpPr>
          <p:cNvPr id="379907" name="Rectangle 17"/>
          <p:cNvSpPr>
            <a:spLocks noGrp="1" noChangeArrowheads="1"/>
          </p:cNvSpPr>
          <p:nvPr>
            <p:ph idx="1"/>
          </p:nvPr>
        </p:nvSpPr>
        <p:spPr>
          <a:xfrm>
            <a:off x="1774825" y="4795838"/>
            <a:ext cx="8718550" cy="1223963"/>
          </a:xfrm>
        </p:spPr>
        <p:txBody>
          <a:bodyPr/>
          <a:lstStyle/>
          <a:p>
            <a:pPr eaLnBrk="1" hangingPunct="1">
              <a:lnSpc>
                <a:spcPct val="90000"/>
              </a:lnSpc>
              <a:spcAft>
                <a:spcPts val="1200"/>
              </a:spcAft>
            </a:pPr>
            <a:r>
              <a:rPr lang="en-US" sz="1600" b="0">
                <a:latin typeface="Times New Roman" charset="0"/>
                <a:cs typeface="Times New Roman" charset="0"/>
              </a:rPr>
              <a:t>Randomized phase II open-label trial involving 50 centers in 12 countries</a:t>
            </a:r>
          </a:p>
          <a:p>
            <a:pPr eaLnBrk="1" hangingPunct="1">
              <a:lnSpc>
                <a:spcPct val="90000"/>
              </a:lnSpc>
            </a:pPr>
            <a:r>
              <a:rPr lang="en-US" sz="1600" b="0">
                <a:latin typeface="Times New Roman" charset="0"/>
                <a:cs typeface="Times New Roman" charset="0"/>
              </a:rPr>
              <a:t>Key eligibility criteria: </a:t>
            </a:r>
            <a:r>
              <a:rPr lang="en-GB" sz="1600" b="0">
                <a:latin typeface="Times New Roman" charset="0"/>
                <a:cs typeface="Times New Roman" charset="0"/>
              </a:rPr>
              <a:t>inoperable ER+/HER2– locally recurrent disease, postmenopausal status, no prior therapy for advanced breast cancer, no prior CDK inhibitors, no letrozole within 12 months, no prior/current brain metastases, measurable disease (RECIST 1.0) or bone-only disease, ECOG performance status ≤1, adequate bone marrow and renal function</a:t>
            </a:r>
          </a:p>
        </p:txBody>
      </p:sp>
      <p:sp>
        <p:nvSpPr>
          <p:cNvPr id="379908" name="Rounded Rectangle 27"/>
          <p:cNvSpPr>
            <a:spLocks noChangeArrowheads="1"/>
          </p:cNvSpPr>
          <p:nvPr/>
        </p:nvSpPr>
        <p:spPr bwMode="auto">
          <a:xfrm>
            <a:off x="4008451" y="1290646"/>
            <a:ext cx="1366837" cy="1139687"/>
          </a:xfrm>
          <a:prstGeom prst="roundRect">
            <a:avLst>
              <a:gd name="adj" fmla="val 10269"/>
            </a:avLst>
          </a:prstGeom>
          <a:solidFill>
            <a:srgbClr val="0033CC"/>
          </a:solidFill>
          <a:ln>
            <a:noFill/>
          </a:ln>
          <a:extLst>
            <a:ext uri="{91240B29-F687-4f45-9708-019B960494DF}">
              <a14:hiddenLine xmlns:a14="http://schemas.microsoft.com/office/drawing/2010/main" xmlns="" w="9525">
                <a:solidFill>
                  <a:srgbClr val="000000"/>
                </a:solidFill>
                <a:round/>
                <a:headEnd/>
                <a:tailEnd/>
              </a14:hiddenLine>
            </a:ext>
          </a:extLst>
        </p:spPr>
        <p:txBody>
          <a:bodyPr lIns="91400" tIns="45702" rIns="91400" bIns="45702">
            <a:spAutoFit/>
          </a:bodyPr>
          <a:lstStyle/>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Palbociclib 125 mg/d</a:t>
            </a:r>
            <a:r>
              <a:rPr lang="en-GB" sz="1600" baseline="30000">
                <a:solidFill>
                  <a:srgbClr val="FFFFFF"/>
                </a:solidFill>
                <a:latin typeface="Times New Roman" charset="0"/>
                <a:ea typeface="MS PGothic" charset="0"/>
                <a:cs typeface="Times New Roman" charset="0"/>
              </a:rPr>
              <a:t>†</a:t>
            </a:r>
            <a:r>
              <a:rPr lang="en-US" sz="1600">
                <a:solidFill>
                  <a:srgbClr val="FFFFFF"/>
                </a:solidFill>
                <a:latin typeface="Times New Roman" charset="0"/>
                <a:ea typeface="MS PGothic" charset="0"/>
                <a:cs typeface="Times New Roman" charset="0"/>
              </a:rPr>
              <a:t> + </a:t>
            </a:r>
          </a:p>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Letrozole </a:t>
            </a:r>
          </a:p>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2.5 mg/d</a:t>
            </a:r>
          </a:p>
        </p:txBody>
      </p:sp>
      <p:sp>
        <p:nvSpPr>
          <p:cNvPr id="379909" name="Rounded Rectangle 28"/>
          <p:cNvSpPr>
            <a:spLocks noChangeArrowheads="1"/>
          </p:cNvSpPr>
          <p:nvPr/>
        </p:nvSpPr>
        <p:spPr bwMode="auto">
          <a:xfrm>
            <a:off x="4008451" y="3341697"/>
            <a:ext cx="1366837" cy="613015"/>
          </a:xfrm>
          <a:prstGeom prst="roundRect">
            <a:avLst>
              <a:gd name="adj" fmla="val 8667"/>
            </a:avLst>
          </a:prstGeom>
          <a:solidFill>
            <a:srgbClr val="0033CC"/>
          </a:solidFill>
          <a:ln>
            <a:noFill/>
          </a:ln>
          <a:extLst>
            <a:ext uri="{91240B29-F687-4f45-9708-019B960494DF}">
              <a14:hiddenLine xmlns:a14="http://schemas.microsoft.com/office/drawing/2010/main" xmlns="" w="9525">
                <a:solidFill>
                  <a:srgbClr val="000000"/>
                </a:solidFill>
                <a:round/>
                <a:headEnd/>
                <a:tailEnd/>
              </a14:hiddenLine>
            </a:ext>
          </a:extLst>
        </p:spPr>
        <p:txBody>
          <a:bodyPr lIns="91400" tIns="45702" rIns="91400" bIns="45702">
            <a:spAutoFit/>
          </a:bodyPr>
          <a:lstStyle/>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Letrozole </a:t>
            </a:r>
          </a:p>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2.5 mg/d</a:t>
            </a:r>
          </a:p>
        </p:txBody>
      </p:sp>
      <p:sp>
        <p:nvSpPr>
          <p:cNvPr id="379910" name="Rounded Rectangle 15"/>
          <p:cNvSpPr>
            <a:spLocks noChangeArrowheads="1"/>
          </p:cNvSpPr>
          <p:nvPr/>
        </p:nvSpPr>
        <p:spPr bwMode="auto">
          <a:xfrm>
            <a:off x="1703389" y="2554852"/>
            <a:ext cx="1223962" cy="767239"/>
          </a:xfrm>
          <a:prstGeom prst="roundRect">
            <a:avLst>
              <a:gd name="adj" fmla="val 7310"/>
            </a:avLst>
          </a:prstGeom>
          <a:solidFill>
            <a:srgbClr val="0033CC"/>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spAutoFit/>
          </a:bodyPr>
          <a:lstStyle/>
          <a:p>
            <a:pPr marL="117426" indent="-117426" algn="ctr" defTabSz="914021" fontAlgn="base">
              <a:spcBef>
                <a:spcPct val="50000"/>
              </a:spcBef>
              <a:spcAft>
                <a:spcPts val="1200"/>
              </a:spcAft>
            </a:pPr>
            <a:r>
              <a:rPr lang="en-US" sz="1600">
                <a:solidFill>
                  <a:srgbClr val="FFFFFF"/>
                </a:solidFill>
                <a:latin typeface="Times New Roman" charset="0"/>
                <a:ea typeface="MS PGothic" charset="0"/>
                <a:cs typeface="Times New Roman" charset="0"/>
              </a:rPr>
              <a:t>ER+/HER2− advanced breast cancer</a:t>
            </a:r>
          </a:p>
        </p:txBody>
      </p:sp>
      <p:sp>
        <p:nvSpPr>
          <p:cNvPr id="379911" name="TextBox 18"/>
          <p:cNvSpPr txBox="1">
            <a:spLocks noChangeArrowheads="1"/>
          </p:cNvSpPr>
          <p:nvPr/>
        </p:nvSpPr>
        <p:spPr bwMode="auto">
          <a:xfrm>
            <a:off x="1524000" y="6257929"/>
            <a:ext cx="6731000" cy="60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GB" sz="1100">
                <a:solidFill>
                  <a:srgbClr val="FFFFFF"/>
                </a:solidFill>
                <a:latin typeface="Times New Roman" charset="0"/>
                <a:cs typeface="Times New Roman" charset="0"/>
              </a:rPr>
              <a:t>*</a:t>
            </a:r>
            <a:r>
              <a:rPr lang="en-US" sz="1100">
                <a:solidFill>
                  <a:srgbClr val="FFFFFF"/>
                </a:solidFill>
                <a:latin typeface="Times New Roman" charset="0"/>
                <a:cs typeface="Times New Roman" charset="0"/>
              </a:rPr>
              <a:t>Randomization stratified by disease site and disease-free interval.</a:t>
            </a:r>
            <a:endParaRPr lang="en-US" sz="1100">
              <a:solidFill>
                <a:srgbClr val="FFFFFF"/>
              </a:solidFill>
              <a:latin typeface="Times New Roman" charset="0"/>
              <a:cs typeface="Times New Roman" charset="0"/>
              <a:sym typeface="Symbol" charset="0"/>
            </a:endParaRPr>
          </a:p>
          <a:p>
            <a:pPr defTabSz="914021" fontAlgn="base">
              <a:spcBef>
                <a:spcPct val="0"/>
              </a:spcBef>
              <a:spcAft>
                <a:spcPct val="0"/>
              </a:spcAft>
            </a:pPr>
            <a:r>
              <a:rPr lang="en-GB" sz="1100" baseline="30000">
                <a:solidFill>
                  <a:srgbClr val="FFFFFF"/>
                </a:solidFill>
                <a:latin typeface="Times New Roman" charset="0"/>
                <a:cs typeface="Times New Roman" charset="0"/>
              </a:rPr>
              <a:t>† </a:t>
            </a:r>
            <a:r>
              <a:rPr lang="en-GB" sz="1100">
                <a:solidFill>
                  <a:srgbClr val="FFFFFF"/>
                </a:solidFill>
                <a:latin typeface="Times New Roman" charset="0"/>
                <a:cs typeface="Times New Roman" charset="0"/>
              </a:rPr>
              <a:t>Palbociclib schedule 3/1 (28-day cycles). </a:t>
            </a:r>
          </a:p>
          <a:p>
            <a:pPr defTabSz="914021" fontAlgn="base">
              <a:spcBef>
                <a:spcPct val="0"/>
              </a:spcBef>
              <a:spcAft>
                <a:spcPct val="0"/>
              </a:spcAft>
            </a:pPr>
            <a:r>
              <a:rPr lang="en-GB" sz="1100">
                <a:solidFill>
                  <a:srgbClr val="FFFFFF"/>
                </a:solidFill>
                <a:latin typeface="Times New Roman" charset="0"/>
                <a:cs typeface="Times New Roman" charset="0"/>
              </a:rPr>
              <a:t>Finn RS, et al. </a:t>
            </a:r>
            <a:r>
              <a:rPr lang="en-GB" sz="1100" i="1">
                <a:solidFill>
                  <a:srgbClr val="FFFFFF"/>
                </a:solidFill>
                <a:latin typeface="Times New Roman" charset="0"/>
                <a:cs typeface="Times New Roman" charset="0"/>
              </a:rPr>
              <a:t>Lancet Oncol</a:t>
            </a:r>
            <a:r>
              <a:rPr lang="en-GB" sz="1100">
                <a:solidFill>
                  <a:srgbClr val="FFFFFF"/>
                </a:solidFill>
                <a:latin typeface="Times New Roman" charset="0"/>
                <a:cs typeface="Times New Roman" charset="0"/>
              </a:rPr>
              <a:t>. 2015;16(1):25-35.</a:t>
            </a:r>
          </a:p>
        </p:txBody>
      </p:sp>
      <p:sp>
        <p:nvSpPr>
          <p:cNvPr id="379912" name="TextBox 20"/>
          <p:cNvSpPr txBox="1">
            <a:spLocks noChangeArrowheads="1"/>
          </p:cNvSpPr>
          <p:nvPr/>
        </p:nvSpPr>
        <p:spPr bwMode="auto">
          <a:xfrm>
            <a:off x="4367213" y="2659068"/>
            <a:ext cx="414002"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400">
                <a:solidFill>
                  <a:srgbClr val="FFFFFF"/>
                </a:solidFill>
                <a:latin typeface="Times New Roman" charset="0"/>
                <a:cs typeface="Times New Roman" charset="0"/>
              </a:rPr>
              <a:t>1:1</a:t>
            </a:r>
          </a:p>
        </p:txBody>
      </p:sp>
      <p:sp>
        <p:nvSpPr>
          <p:cNvPr id="22" name="Rounded Rectangle 15"/>
          <p:cNvSpPr>
            <a:spLocks noChangeArrowheads="1"/>
          </p:cNvSpPr>
          <p:nvPr/>
        </p:nvSpPr>
        <p:spPr bwMode="auto">
          <a:xfrm>
            <a:off x="3260688" y="1362144"/>
            <a:ext cx="315034" cy="3024336"/>
          </a:xfrm>
          <a:prstGeom prst="roundRect">
            <a:avLst>
              <a:gd name="adj" fmla="val 7308"/>
            </a:avLst>
          </a:prstGeom>
          <a:solidFill>
            <a:srgbClr val="0033CC"/>
          </a:solidFill>
          <a:ln w="9525" algn="ctr">
            <a:noFill/>
            <a:round/>
            <a:headEnd/>
            <a:tailEnd/>
          </a:ln>
        </p:spPr>
        <p:txBody>
          <a:bodyPr vert="wordArtVertRtl" lIns="0" tIns="0" rIns="0" bIns="0" anchor="ctr" anchorCtr="1"/>
          <a:lstStyle/>
          <a:p>
            <a:pPr marL="117426" indent="-117426" algn="just" defTabSz="914021" fontAlgn="base">
              <a:spcBef>
                <a:spcPct val="50000"/>
              </a:spcBef>
              <a:spcAft>
                <a:spcPts val="1200"/>
              </a:spcAft>
              <a:defRPr/>
            </a:pPr>
            <a:r>
              <a:rPr lang="en-US" sz="1200" i="1" kern="900" dirty="0">
                <a:solidFill>
                  <a:srgbClr val="FFFFFF"/>
                </a:solidFill>
                <a:latin typeface="Times New Roman" pitchFamily="18" charset="0"/>
                <a:ea typeface="ＭＳ Ｐゴシック"/>
                <a:cs typeface="Times New Roman" panose="02020603050405020304" pitchFamily="18" charset="0"/>
              </a:rPr>
              <a:t>RANDOMIZATION*</a:t>
            </a:r>
          </a:p>
        </p:txBody>
      </p:sp>
      <p:cxnSp>
        <p:nvCxnSpPr>
          <p:cNvPr id="379914" name="Elbow Connector 39"/>
          <p:cNvCxnSpPr>
            <a:cxnSpLocks noChangeShapeType="1"/>
            <a:stCxn id="22" idx="3"/>
            <a:endCxn id="379908" idx="1"/>
          </p:cNvCxnSpPr>
          <p:nvPr/>
        </p:nvCxnSpPr>
        <p:spPr bwMode="auto">
          <a:xfrm flipV="1">
            <a:off x="3575722" y="1860490"/>
            <a:ext cx="432728" cy="1013823"/>
          </a:xfrm>
          <a:prstGeom prst="bentConnector3">
            <a:avLst>
              <a:gd name="adj1" fmla="val 50000"/>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79915" name="Elbow Connector 42"/>
          <p:cNvCxnSpPr>
            <a:cxnSpLocks noChangeShapeType="1"/>
            <a:stCxn id="22" idx="3"/>
            <a:endCxn id="379909" idx="1"/>
          </p:cNvCxnSpPr>
          <p:nvPr/>
        </p:nvCxnSpPr>
        <p:spPr bwMode="auto">
          <a:xfrm>
            <a:off x="3575722" y="2874312"/>
            <a:ext cx="432728" cy="773892"/>
          </a:xfrm>
          <a:prstGeom prst="bentConnector3">
            <a:avLst>
              <a:gd name="adj1" fmla="val 50000"/>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79916" name="Straight Arrow Connector 47"/>
          <p:cNvCxnSpPr>
            <a:cxnSpLocks noChangeShapeType="1"/>
          </p:cNvCxnSpPr>
          <p:nvPr/>
        </p:nvCxnSpPr>
        <p:spPr bwMode="auto">
          <a:xfrm>
            <a:off x="7104063" y="2871788"/>
            <a:ext cx="1052512" cy="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79917" name="Rounded Rectangle 27"/>
          <p:cNvSpPr>
            <a:spLocks noChangeArrowheads="1"/>
          </p:cNvSpPr>
          <p:nvPr/>
        </p:nvSpPr>
        <p:spPr bwMode="auto">
          <a:xfrm>
            <a:off x="8904297" y="1290646"/>
            <a:ext cx="1368425" cy="1139687"/>
          </a:xfrm>
          <a:prstGeom prst="roundRect">
            <a:avLst>
              <a:gd name="adj" fmla="val 10269"/>
            </a:avLst>
          </a:prstGeom>
          <a:solidFill>
            <a:srgbClr val="0033CC"/>
          </a:solidFill>
          <a:ln>
            <a:noFill/>
          </a:ln>
          <a:extLst>
            <a:ext uri="{91240B29-F687-4f45-9708-019B960494DF}">
              <a14:hiddenLine xmlns:a14="http://schemas.microsoft.com/office/drawing/2010/main" xmlns="" w="9525">
                <a:solidFill>
                  <a:srgbClr val="000000"/>
                </a:solidFill>
                <a:round/>
                <a:headEnd/>
                <a:tailEnd/>
              </a14:hiddenLine>
            </a:ext>
          </a:extLst>
        </p:spPr>
        <p:txBody>
          <a:bodyPr lIns="91400" tIns="45702" rIns="91400" bIns="45702">
            <a:spAutoFit/>
          </a:bodyPr>
          <a:lstStyle/>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Palbociclib 125 mg/d</a:t>
            </a:r>
            <a:r>
              <a:rPr lang="en-GB" sz="1600" baseline="30000">
                <a:solidFill>
                  <a:srgbClr val="FFFFFF"/>
                </a:solidFill>
                <a:latin typeface="Times New Roman" charset="0"/>
                <a:ea typeface="MS PGothic" charset="0"/>
                <a:cs typeface="Times New Roman" charset="0"/>
              </a:rPr>
              <a:t>†</a:t>
            </a:r>
            <a:r>
              <a:rPr lang="en-US" sz="1600">
                <a:solidFill>
                  <a:srgbClr val="FFFFFF"/>
                </a:solidFill>
                <a:latin typeface="Times New Roman" charset="0"/>
                <a:ea typeface="MS PGothic" charset="0"/>
                <a:cs typeface="Times New Roman" charset="0"/>
              </a:rPr>
              <a:t> + </a:t>
            </a:r>
          </a:p>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Letrozole </a:t>
            </a:r>
          </a:p>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2.5 mg/d</a:t>
            </a:r>
          </a:p>
        </p:txBody>
      </p:sp>
      <p:sp>
        <p:nvSpPr>
          <p:cNvPr id="379918" name="Rounded Rectangle 28"/>
          <p:cNvSpPr>
            <a:spLocks noChangeArrowheads="1"/>
          </p:cNvSpPr>
          <p:nvPr/>
        </p:nvSpPr>
        <p:spPr bwMode="auto">
          <a:xfrm>
            <a:off x="8904297" y="3341697"/>
            <a:ext cx="1368425" cy="613015"/>
          </a:xfrm>
          <a:prstGeom prst="roundRect">
            <a:avLst>
              <a:gd name="adj" fmla="val 8667"/>
            </a:avLst>
          </a:prstGeom>
          <a:solidFill>
            <a:srgbClr val="0033CC"/>
          </a:solidFill>
          <a:ln>
            <a:noFill/>
          </a:ln>
          <a:extLst>
            <a:ext uri="{91240B29-F687-4f45-9708-019B960494DF}">
              <a14:hiddenLine xmlns:a14="http://schemas.microsoft.com/office/drawing/2010/main" xmlns="" w="9525">
                <a:solidFill>
                  <a:srgbClr val="000000"/>
                </a:solidFill>
                <a:round/>
                <a:headEnd/>
                <a:tailEnd/>
              </a14:hiddenLine>
            </a:ext>
          </a:extLst>
        </p:spPr>
        <p:txBody>
          <a:bodyPr lIns="91400" tIns="45702" rIns="91400" bIns="45702">
            <a:spAutoFit/>
          </a:bodyPr>
          <a:lstStyle/>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Letrozole </a:t>
            </a:r>
          </a:p>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2.5 mg/d</a:t>
            </a:r>
          </a:p>
        </p:txBody>
      </p:sp>
      <p:sp>
        <p:nvSpPr>
          <p:cNvPr id="379919" name="Rounded Rectangle 15"/>
          <p:cNvSpPr>
            <a:spLocks noChangeArrowheads="1"/>
          </p:cNvSpPr>
          <p:nvPr/>
        </p:nvSpPr>
        <p:spPr bwMode="auto">
          <a:xfrm>
            <a:off x="6456367" y="2096507"/>
            <a:ext cx="1368425" cy="1566446"/>
          </a:xfrm>
          <a:prstGeom prst="roundRect">
            <a:avLst>
              <a:gd name="adj" fmla="val 7310"/>
            </a:avLst>
          </a:prstGeom>
          <a:solidFill>
            <a:srgbClr val="0033CC"/>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spAutoFit/>
          </a:bodyPr>
          <a:lstStyle/>
          <a:p>
            <a:pPr marL="117426" indent="-117426" algn="ctr" defTabSz="914021" fontAlgn="base">
              <a:spcBef>
                <a:spcPct val="50000"/>
              </a:spcBef>
              <a:spcAft>
                <a:spcPts val="1200"/>
              </a:spcAft>
            </a:pPr>
            <a:r>
              <a:rPr lang="en-US" sz="1400">
                <a:solidFill>
                  <a:srgbClr val="FFFFFF"/>
                </a:solidFill>
                <a:latin typeface="Times New Roman" charset="0"/>
                <a:ea typeface="MS PGothic" charset="0"/>
                <a:cs typeface="Times New Roman" charset="0"/>
              </a:rPr>
              <a:t>ER+/HER2− advanced breast cancer with </a:t>
            </a:r>
            <a:r>
              <a:rPr lang="en-US" sz="1400" i="1">
                <a:solidFill>
                  <a:srgbClr val="FFFFFF"/>
                </a:solidFill>
                <a:latin typeface="Times New Roman" charset="0"/>
                <a:ea typeface="MS PGothic" charset="0"/>
                <a:cs typeface="Times New Roman" charset="0"/>
              </a:rPr>
              <a:t>CCND1</a:t>
            </a:r>
            <a:r>
              <a:rPr lang="en-US" sz="1400">
                <a:solidFill>
                  <a:srgbClr val="FFFFFF"/>
                </a:solidFill>
                <a:latin typeface="Times New Roman" charset="0"/>
                <a:ea typeface="MS PGothic" charset="0"/>
                <a:cs typeface="Times New Roman" charset="0"/>
              </a:rPr>
              <a:t> amplification and/or loss of p16</a:t>
            </a:r>
          </a:p>
        </p:txBody>
      </p:sp>
      <p:sp>
        <p:nvSpPr>
          <p:cNvPr id="379920" name="TextBox 52"/>
          <p:cNvSpPr txBox="1">
            <a:spLocks noChangeArrowheads="1"/>
          </p:cNvSpPr>
          <p:nvPr/>
        </p:nvSpPr>
        <p:spPr bwMode="auto">
          <a:xfrm>
            <a:off x="9264650" y="2659068"/>
            <a:ext cx="414002"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400">
                <a:solidFill>
                  <a:srgbClr val="FFFFFF"/>
                </a:solidFill>
                <a:latin typeface="Times New Roman" charset="0"/>
                <a:cs typeface="Times New Roman" charset="0"/>
              </a:rPr>
              <a:t>1:1</a:t>
            </a:r>
          </a:p>
        </p:txBody>
      </p:sp>
      <p:cxnSp>
        <p:nvCxnSpPr>
          <p:cNvPr id="379921" name="Elbow Connector 54"/>
          <p:cNvCxnSpPr>
            <a:cxnSpLocks noChangeShapeType="1"/>
            <a:stCxn id="83" idx="3"/>
            <a:endCxn id="379917" idx="1"/>
          </p:cNvCxnSpPr>
          <p:nvPr/>
        </p:nvCxnSpPr>
        <p:spPr bwMode="auto">
          <a:xfrm flipV="1">
            <a:off x="8472264" y="1860490"/>
            <a:ext cx="432032" cy="1013823"/>
          </a:xfrm>
          <a:prstGeom prst="bentConnector3">
            <a:avLst>
              <a:gd name="adj1" fmla="val 50000"/>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79922" name="Elbow Connector 55"/>
          <p:cNvCxnSpPr>
            <a:cxnSpLocks noChangeShapeType="1"/>
            <a:stCxn id="83" idx="3"/>
            <a:endCxn id="379918" idx="1"/>
          </p:cNvCxnSpPr>
          <p:nvPr/>
        </p:nvCxnSpPr>
        <p:spPr bwMode="auto">
          <a:xfrm>
            <a:off x="8472264" y="2874312"/>
            <a:ext cx="432032" cy="773892"/>
          </a:xfrm>
          <a:prstGeom prst="bentConnector3">
            <a:avLst>
              <a:gd name="adj1" fmla="val 50000"/>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79923" name="Straight Connector 57"/>
          <p:cNvCxnSpPr>
            <a:cxnSpLocks noChangeShapeType="1"/>
          </p:cNvCxnSpPr>
          <p:nvPr/>
        </p:nvCxnSpPr>
        <p:spPr bwMode="auto">
          <a:xfrm>
            <a:off x="6096000" y="1146180"/>
            <a:ext cx="0" cy="3384551"/>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cxnSp>
      <p:sp>
        <p:nvSpPr>
          <p:cNvPr id="379924" name="TextBox 58"/>
          <p:cNvSpPr txBox="1">
            <a:spLocks noChangeArrowheads="1"/>
          </p:cNvSpPr>
          <p:nvPr/>
        </p:nvSpPr>
        <p:spPr bwMode="auto">
          <a:xfrm>
            <a:off x="3071826" y="4386264"/>
            <a:ext cx="720725" cy="338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600" b="1" dirty="0">
                <a:solidFill>
                  <a:srgbClr val="FFFF00"/>
                </a:solidFill>
                <a:latin typeface="Times New Roman" charset="0"/>
                <a:cs typeface="Times New Roman" charset="0"/>
              </a:rPr>
              <a:t>n=66</a:t>
            </a:r>
          </a:p>
        </p:txBody>
      </p:sp>
      <p:sp>
        <p:nvSpPr>
          <p:cNvPr id="379925" name="TextBox 59"/>
          <p:cNvSpPr txBox="1">
            <a:spLocks noChangeArrowheads="1"/>
          </p:cNvSpPr>
          <p:nvPr/>
        </p:nvSpPr>
        <p:spPr bwMode="auto">
          <a:xfrm>
            <a:off x="7967672" y="4386264"/>
            <a:ext cx="720725" cy="338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600" b="1" dirty="0">
                <a:solidFill>
                  <a:srgbClr val="FFFF00"/>
                </a:solidFill>
                <a:latin typeface="Times New Roman" charset="0"/>
                <a:cs typeface="Times New Roman" charset="0"/>
              </a:rPr>
              <a:t>n=99</a:t>
            </a:r>
          </a:p>
        </p:txBody>
      </p:sp>
      <p:sp>
        <p:nvSpPr>
          <p:cNvPr id="83" name="Rounded Rectangle 15"/>
          <p:cNvSpPr>
            <a:spLocks noChangeArrowheads="1"/>
          </p:cNvSpPr>
          <p:nvPr/>
        </p:nvSpPr>
        <p:spPr bwMode="auto">
          <a:xfrm>
            <a:off x="8157230" y="1362144"/>
            <a:ext cx="315034" cy="3024336"/>
          </a:xfrm>
          <a:prstGeom prst="roundRect">
            <a:avLst>
              <a:gd name="adj" fmla="val 7308"/>
            </a:avLst>
          </a:prstGeom>
          <a:solidFill>
            <a:srgbClr val="0033CC"/>
          </a:solidFill>
          <a:ln w="9525" algn="ctr">
            <a:noFill/>
            <a:round/>
            <a:headEnd/>
            <a:tailEnd/>
          </a:ln>
        </p:spPr>
        <p:txBody>
          <a:bodyPr vert="wordArtVertRtl" lIns="0" tIns="0" rIns="0" bIns="0" anchor="ctr" anchorCtr="1"/>
          <a:lstStyle/>
          <a:p>
            <a:pPr marL="117426" indent="-117426" algn="just" defTabSz="914021" fontAlgn="base">
              <a:spcBef>
                <a:spcPct val="50000"/>
              </a:spcBef>
              <a:spcAft>
                <a:spcPts val="1200"/>
              </a:spcAft>
              <a:defRPr/>
            </a:pPr>
            <a:r>
              <a:rPr lang="en-US" sz="1200" i="1" kern="900" dirty="0">
                <a:solidFill>
                  <a:srgbClr val="FFFFFF"/>
                </a:solidFill>
                <a:latin typeface="Times New Roman" pitchFamily="18" charset="0"/>
                <a:ea typeface="ＭＳ Ｐゴシック"/>
                <a:cs typeface="Times New Roman" panose="02020603050405020304" pitchFamily="18" charset="0"/>
              </a:rPr>
              <a:t>RANDOMIZATION*</a:t>
            </a:r>
          </a:p>
        </p:txBody>
      </p:sp>
      <p:sp>
        <p:nvSpPr>
          <p:cNvPr id="379927" name="TextBox 102"/>
          <p:cNvSpPr txBox="1">
            <a:spLocks noChangeArrowheads="1"/>
          </p:cNvSpPr>
          <p:nvPr/>
        </p:nvSpPr>
        <p:spPr bwMode="auto">
          <a:xfrm>
            <a:off x="2855913" y="808043"/>
            <a:ext cx="1079500" cy="338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600" b="1" dirty="0">
                <a:solidFill>
                  <a:srgbClr val="FFFF00"/>
                </a:solidFill>
                <a:latin typeface="Times New Roman" charset="0"/>
                <a:cs typeface="Times New Roman" charset="0"/>
              </a:rPr>
              <a:t>Cohort 1</a:t>
            </a:r>
          </a:p>
        </p:txBody>
      </p:sp>
      <p:sp>
        <p:nvSpPr>
          <p:cNvPr id="379928" name="TextBox 103"/>
          <p:cNvSpPr txBox="1">
            <a:spLocks noChangeArrowheads="1"/>
          </p:cNvSpPr>
          <p:nvPr/>
        </p:nvSpPr>
        <p:spPr bwMode="auto">
          <a:xfrm>
            <a:off x="7751776" y="808043"/>
            <a:ext cx="1081087" cy="338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600" b="1" dirty="0">
                <a:solidFill>
                  <a:srgbClr val="FFFF00"/>
                </a:solidFill>
                <a:latin typeface="Times New Roman" charset="0"/>
                <a:cs typeface="Times New Roman" charset="0"/>
              </a:rPr>
              <a:t>Cohort 2</a:t>
            </a:r>
          </a:p>
        </p:txBody>
      </p:sp>
    </p:spTree>
    <p:extLst>
      <p:ext uri="{BB962C8B-B14F-4D97-AF65-F5344CB8AC3E}">
        <p14:creationId xmlns:p14="http://schemas.microsoft.com/office/powerpoint/2010/main" xmlns="" val="199701144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95"/>
          <p:cNvSpPr>
            <a:spLocks noGrp="1" noChangeArrowheads="1"/>
          </p:cNvSpPr>
          <p:nvPr>
            <p:ph type="title"/>
          </p:nvPr>
        </p:nvSpPr>
        <p:spPr>
          <a:xfrm>
            <a:off x="1970088" y="665169"/>
            <a:ext cx="8253412" cy="554037"/>
          </a:xfrm>
        </p:spPr>
        <p:txBody>
          <a:bodyPr anchor="ctr"/>
          <a:lstStyle/>
          <a:p>
            <a:pPr eaLnBrk="1" hangingPunct="1"/>
            <a:r>
              <a:rPr lang="en-GB" sz="3200" b="0">
                <a:solidFill>
                  <a:srgbClr val="FFFF00"/>
                </a:solidFill>
                <a:effectLst/>
                <a:latin typeface="Times New Roman" charset="0"/>
              </a:rPr>
              <a:t>PALOMA-1/TRIO-18: PFS (ITT Population)</a:t>
            </a:r>
            <a:endParaRPr lang="en-US" sz="3200" b="0">
              <a:solidFill>
                <a:srgbClr val="FFFF00"/>
              </a:solidFill>
              <a:effectLst/>
              <a:latin typeface="Times New Roman" charset="0"/>
            </a:endParaRPr>
          </a:p>
        </p:txBody>
      </p:sp>
      <p:sp>
        <p:nvSpPr>
          <p:cNvPr id="9" name="Text Placeholder 4"/>
          <p:cNvSpPr txBox="1">
            <a:spLocks/>
          </p:cNvSpPr>
          <p:nvPr/>
        </p:nvSpPr>
        <p:spPr>
          <a:xfrm>
            <a:off x="7570796" y="6303966"/>
            <a:ext cx="3278187" cy="654051"/>
          </a:xfrm>
          <a:prstGeom prst="rect">
            <a:avLst/>
          </a:prstGeom>
        </p:spPr>
        <p:txBody>
          <a:bodyPr lIns="91400" tIns="45702" rIns="91400" bIns="45702"/>
          <a:lstStyle/>
          <a:p>
            <a:pPr marL="307847" indent="-307847" defTabSz="914021" fontAlgn="base">
              <a:spcBef>
                <a:spcPct val="0"/>
              </a:spcBef>
              <a:spcAft>
                <a:spcPct val="20000"/>
              </a:spcAft>
              <a:buClr>
                <a:srgbClr val="DB0350"/>
              </a:buClr>
              <a:defRPr/>
            </a:pPr>
            <a:endParaRPr lang="en-GB" sz="1200" kern="0" dirty="0">
              <a:solidFill>
                <a:srgbClr val="FFFFFF"/>
              </a:solidFill>
              <a:latin typeface="Times New Roman" pitchFamily="18" charset="0"/>
              <a:ea typeface="ＭＳ Ｐゴシック"/>
              <a:cs typeface="ＭＳ Ｐゴシック"/>
            </a:endParaRPr>
          </a:p>
        </p:txBody>
      </p:sp>
      <p:sp>
        <p:nvSpPr>
          <p:cNvPr id="381955" name="Rectangle 2"/>
          <p:cNvSpPr>
            <a:spLocks noChangeArrowheads="1"/>
          </p:cNvSpPr>
          <p:nvPr/>
        </p:nvSpPr>
        <p:spPr bwMode="auto">
          <a:xfrm>
            <a:off x="1524006" y="-84617"/>
            <a:ext cx="184585" cy="169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nchor="ctr">
            <a:spAutoFit/>
          </a:bodyPr>
          <a:lstStyle/>
          <a:p>
            <a:pPr defTabSz="914021" fontAlgn="base">
              <a:spcBef>
                <a:spcPct val="0"/>
              </a:spcBef>
              <a:spcAft>
                <a:spcPct val="0"/>
              </a:spcAft>
            </a:pPr>
            <a:endParaRPr lang="en-US" sz="500" b="1">
              <a:solidFill>
                <a:srgbClr val="FFFFFF"/>
              </a:solidFill>
              <a:latin typeface="Times New Roman" charset="0"/>
              <a:ea typeface="MS PGothic" charset="0"/>
              <a:cs typeface="MS PGothic" charset="0"/>
            </a:endParaRPr>
          </a:p>
        </p:txBody>
      </p:sp>
      <p:sp>
        <p:nvSpPr>
          <p:cNvPr id="381956" name="Rectangle 4"/>
          <p:cNvSpPr>
            <a:spLocks noChangeArrowheads="1"/>
          </p:cNvSpPr>
          <p:nvPr/>
        </p:nvSpPr>
        <p:spPr bwMode="auto">
          <a:xfrm>
            <a:off x="1524006" y="-84617"/>
            <a:ext cx="184585" cy="169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nchor="ctr">
            <a:spAutoFit/>
          </a:bodyPr>
          <a:lstStyle/>
          <a:p>
            <a:pPr defTabSz="914021" fontAlgn="base">
              <a:spcBef>
                <a:spcPct val="0"/>
              </a:spcBef>
              <a:spcAft>
                <a:spcPct val="0"/>
              </a:spcAft>
            </a:pPr>
            <a:endParaRPr lang="en-US" sz="500" b="1">
              <a:solidFill>
                <a:srgbClr val="FFFFFF"/>
              </a:solidFill>
              <a:latin typeface="Times New Roman" charset="0"/>
              <a:ea typeface="MS PGothic" charset="0"/>
              <a:cs typeface="MS PGothic" charset="0"/>
            </a:endParaRPr>
          </a:p>
        </p:txBody>
      </p:sp>
      <p:sp>
        <p:nvSpPr>
          <p:cNvPr id="381957" name="Line 6"/>
          <p:cNvSpPr>
            <a:spLocks noChangeShapeType="1"/>
          </p:cNvSpPr>
          <p:nvPr/>
        </p:nvSpPr>
        <p:spPr bwMode="auto">
          <a:xfrm>
            <a:off x="3881439" y="1382713"/>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58" name="Line 7"/>
          <p:cNvSpPr>
            <a:spLocks noChangeShapeType="1"/>
          </p:cNvSpPr>
          <p:nvPr/>
        </p:nvSpPr>
        <p:spPr bwMode="auto">
          <a:xfrm>
            <a:off x="3881439" y="1770063"/>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59" name="Line 8"/>
          <p:cNvSpPr>
            <a:spLocks noChangeShapeType="1"/>
          </p:cNvSpPr>
          <p:nvPr/>
        </p:nvSpPr>
        <p:spPr bwMode="auto">
          <a:xfrm>
            <a:off x="3881439" y="2165351"/>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0" name="Line 9"/>
          <p:cNvSpPr>
            <a:spLocks noChangeShapeType="1"/>
          </p:cNvSpPr>
          <p:nvPr/>
        </p:nvSpPr>
        <p:spPr bwMode="auto">
          <a:xfrm>
            <a:off x="3881439" y="2552700"/>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1" name="Line 10"/>
          <p:cNvSpPr>
            <a:spLocks noChangeShapeType="1"/>
          </p:cNvSpPr>
          <p:nvPr/>
        </p:nvSpPr>
        <p:spPr bwMode="auto">
          <a:xfrm>
            <a:off x="3881439" y="2940051"/>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2" name="Line 11"/>
          <p:cNvSpPr>
            <a:spLocks noChangeShapeType="1"/>
          </p:cNvSpPr>
          <p:nvPr/>
        </p:nvSpPr>
        <p:spPr bwMode="auto">
          <a:xfrm>
            <a:off x="3881439" y="3333751"/>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3" name="Line 12"/>
          <p:cNvSpPr>
            <a:spLocks noChangeShapeType="1"/>
          </p:cNvSpPr>
          <p:nvPr/>
        </p:nvSpPr>
        <p:spPr bwMode="auto">
          <a:xfrm>
            <a:off x="3881439" y="3721100"/>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4" name="Line 13"/>
          <p:cNvSpPr>
            <a:spLocks noChangeShapeType="1"/>
          </p:cNvSpPr>
          <p:nvPr/>
        </p:nvSpPr>
        <p:spPr bwMode="auto">
          <a:xfrm>
            <a:off x="3881439" y="4114800"/>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5" name="Line 14"/>
          <p:cNvSpPr>
            <a:spLocks noChangeShapeType="1"/>
          </p:cNvSpPr>
          <p:nvPr/>
        </p:nvSpPr>
        <p:spPr bwMode="auto">
          <a:xfrm>
            <a:off x="3881439" y="4503739"/>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6" name="Line 15"/>
          <p:cNvSpPr>
            <a:spLocks noChangeShapeType="1"/>
          </p:cNvSpPr>
          <p:nvPr/>
        </p:nvSpPr>
        <p:spPr bwMode="auto">
          <a:xfrm>
            <a:off x="3881439" y="4891088"/>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7" name="Line 16"/>
          <p:cNvSpPr>
            <a:spLocks noChangeShapeType="1"/>
          </p:cNvSpPr>
          <p:nvPr/>
        </p:nvSpPr>
        <p:spPr bwMode="auto">
          <a:xfrm>
            <a:off x="3881439" y="5278439"/>
            <a:ext cx="87312" cy="0"/>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8" name="Line 17"/>
          <p:cNvSpPr>
            <a:spLocks noChangeShapeType="1"/>
          </p:cNvSpPr>
          <p:nvPr/>
        </p:nvSpPr>
        <p:spPr bwMode="auto">
          <a:xfrm flipV="1">
            <a:off x="9825038"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69" name="Line 18"/>
          <p:cNvSpPr>
            <a:spLocks noChangeShapeType="1"/>
          </p:cNvSpPr>
          <p:nvPr/>
        </p:nvSpPr>
        <p:spPr bwMode="auto">
          <a:xfrm flipV="1">
            <a:off x="9236075"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0" name="Line 19"/>
          <p:cNvSpPr>
            <a:spLocks noChangeShapeType="1"/>
          </p:cNvSpPr>
          <p:nvPr/>
        </p:nvSpPr>
        <p:spPr bwMode="auto">
          <a:xfrm flipV="1">
            <a:off x="8655050"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1" name="Line 20"/>
          <p:cNvSpPr>
            <a:spLocks noChangeShapeType="1"/>
          </p:cNvSpPr>
          <p:nvPr/>
        </p:nvSpPr>
        <p:spPr bwMode="auto">
          <a:xfrm flipV="1">
            <a:off x="8067675"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2" name="Line 21"/>
          <p:cNvSpPr>
            <a:spLocks noChangeShapeType="1"/>
          </p:cNvSpPr>
          <p:nvPr/>
        </p:nvSpPr>
        <p:spPr bwMode="auto">
          <a:xfrm flipV="1">
            <a:off x="7485063"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3" name="Line 22"/>
          <p:cNvSpPr>
            <a:spLocks noChangeShapeType="1"/>
          </p:cNvSpPr>
          <p:nvPr/>
        </p:nvSpPr>
        <p:spPr bwMode="auto">
          <a:xfrm flipV="1">
            <a:off x="6897688"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4" name="Line 23"/>
          <p:cNvSpPr>
            <a:spLocks noChangeShapeType="1"/>
          </p:cNvSpPr>
          <p:nvPr/>
        </p:nvSpPr>
        <p:spPr bwMode="auto">
          <a:xfrm flipV="1">
            <a:off x="6316663"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5" name="Line 24"/>
          <p:cNvSpPr>
            <a:spLocks noChangeShapeType="1"/>
          </p:cNvSpPr>
          <p:nvPr/>
        </p:nvSpPr>
        <p:spPr bwMode="auto">
          <a:xfrm flipV="1">
            <a:off x="5727700"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6" name="Line 25"/>
          <p:cNvSpPr>
            <a:spLocks noChangeShapeType="1"/>
          </p:cNvSpPr>
          <p:nvPr/>
        </p:nvSpPr>
        <p:spPr bwMode="auto">
          <a:xfrm flipV="1">
            <a:off x="5140325"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7" name="Line 26"/>
          <p:cNvSpPr>
            <a:spLocks noChangeShapeType="1"/>
          </p:cNvSpPr>
          <p:nvPr/>
        </p:nvSpPr>
        <p:spPr bwMode="auto">
          <a:xfrm flipV="1">
            <a:off x="4557713"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8" name="Line 27"/>
          <p:cNvSpPr>
            <a:spLocks noChangeShapeType="1"/>
          </p:cNvSpPr>
          <p:nvPr/>
        </p:nvSpPr>
        <p:spPr bwMode="auto">
          <a:xfrm flipV="1">
            <a:off x="3970338" y="5276853"/>
            <a:ext cx="0" cy="85725"/>
          </a:xfrm>
          <a:prstGeom prst="line">
            <a:avLst/>
          </a:prstGeom>
          <a:noFill/>
          <a:ln w="19050">
            <a:solidFill>
              <a:schemeClr val="tx1"/>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79" name="Rectangle 28"/>
          <p:cNvSpPr>
            <a:spLocks noChangeArrowheads="1"/>
          </p:cNvSpPr>
          <p:nvPr/>
        </p:nvSpPr>
        <p:spPr bwMode="auto">
          <a:xfrm>
            <a:off x="3721820" y="51609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0</a:t>
            </a:r>
          </a:p>
        </p:txBody>
      </p:sp>
      <p:sp>
        <p:nvSpPr>
          <p:cNvPr id="381980" name="Rectangle 29"/>
          <p:cNvSpPr>
            <a:spLocks noChangeArrowheads="1"/>
          </p:cNvSpPr>
          <p:nvPr/>
        </p:nvSpPr>
        <p:spPr bwMode="auto">
          <a:xfrm>
            <a:off x="3632052" y="4770439"/>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10</a:t>
            </a:r>
          </a:p>
        </p:txBody>
      </p:sp>
      <p:sp>
        <p:nvSpPr>
          <p:cNvPr id="381981" name="Rectangle 30"/>
          <p:cNvSpPr>
            <a:spLocks noChangeArrowheads="1"/>
          </p:cNvSpPr>
          <p:nvPr/>
        </p:nvSpPr>
        <p:spPr bwMode="auto">
          <a:xfrm>
            <a:off x="3632052" y="43815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20</a:t>
            </a:r>
          </a:p>
        </p:txBody>
      </p:sp>
      <p:sp>
        <p:nvSpPr>
          <p:cNvPr id="381982" name="Rectangle 31"/>
          <p:cNvSpPr>
            <a:spLocks noChangeArrowheads="1"/>
          </p:cNvSpPr>
          <p:nvPr/>
        </p:nvSpPr>
        <p:spPr bwMode="auto">
          <a:xfrm>
            <a:off x="3632052" y="3990975"/>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30</a:t>
            </a:r>
          </a:p>
        </p:txBody>
      </p:sp>
      <p:sp>
        <p:nvSpPr>
          <p:cNvPr id="381983" name="Rectangle 32"/>
          <p:cNvSpPr>
            <a:spLocks noChangeArrowheads="1"/>
          </p:cNvSpPr>
          <p:nvPr/>
        </p:nvSpPr>
        <p:spPr bwMode="auto">
          <a:xfrm>
            <a:off x="3632052" y="35988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40</a:t>
            </a:r>
          </a:p>
        </p:txBody>
      </p:sp>
      <p:sp>
        <p:nvSpPr>
          <p:cNvPr id="381984" name="Rectangle 33"/>
          <p:cNvSpPr>
            <a:spLocks noChangeArrowheads="1"/>
          </p:cNvSpPr>
          <p:nvPr/>
        </p:nvSpPr>
        <p:spPr bwMode="auto">
          <a:xfrm>
            <a:off x="3632052" y="321151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50</a:t>
            </a:r>
          </a:p>
        </p:txBody>
      </p:sp>
      <p:sp>
        <p:nvSpPr>
          <p:cNvPr id="381985" name="Rectangle 34"/>
          <p:cNvSpPr>
            <a:spLocks noChangeArrowheads="1"/>
          </p:cNvSpPr>
          <p:nvPr/>
        </p:nvSpPr>
        <p:spPr bwMode="auto">
          <a:xfrm>
            <a:off x="3632052" y="2820988"/>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60</a:t>
            </a:r>
          </a:p>
        </p:txBody>
      </p:sp>
      <p:sp>
        <p:nvSpPr>
          <p:cNvPr id="381986" name="Rectangle 35"/>
          <p:cNvSpPr>
            <a:spLocks noChangeArrowheads="1"/>
          </p:cNvSpPr>
          <p:nvPr/>
        </p:nvSpPr>
        <p:spPr bwMode="auto">
          <a:xfrm>
            <a:off x="3632052" y="2432051"/>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70</a:t>
            </a:r>
          </a:p>
        </p:txBody>
      </p:sp>
      <p:sp>
        <p:nvSpPr>
          <p:cNvPr id="381987" name="Rectangle 36"/>
          <p:cNvSpPr>
            <a:spLocks noChangeArrowheads="1"/>
          </p:cNvSpPr>
          <p:nvPr/>
        </p:nvSpPr>
        <p:spPr bwMode="auto">
          <a:xfrm>
            <a:off x="3632052" y="2041525"/>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80</a:t>
            </a:r>
          </a:p>
        </p:txBody>
      </p:sp>
      <p:sp>
        <p:nvSpPr>
          <p:cNvPr id="381988" name="Rectangle 37"/>
          <p:cNvSpPr>
            <a:spLocks noChangeArrowheads="1"/>
          </p:cNvSpPr>
          <p:nvPr/>
        </p:nvSpPr>
        <p:spPr bwMode="auto">
          <a:xfrm>
            <a:off x="3632052" y="164941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90</a:t>
            </a:r>
          </a:p>
        </p:txBody>
      </p:sp>
      <p:sp>
        <p:nvSpPr>
          <p:cNvPr id="381989" name="Rectangle 38"/>
          <p:cNvSpPr>
            <a:spLocks noChangeArrowheads="1"/>
          </p:cNvSpPr>
          <p:nvPr/>
        </p:nvSpPr>
        <p:spPr bwMode="auto">
          <a:xfrm>
            <a:off x="3542285" y="1262063"/>
            <a:ext cx="26930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100</a:t>
            </a:r>
          </a:p>
        </p:txBody>
      </p:sp>
      <p:sp>
        <p:nvSpPr>
          <p:cNvPr id="381990" name="Line 39"/>
          <p:cNvSpPr>
            <a:spLocks noChangeShapeType="1"/>
          </p:cNvSpPr>
          <p:nvPr/>
        </p:nvSpPr>
        <p:spPr bwMode="auto">
          <a:xfrm>
            <a:off x="9904413" y="4106863"/>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1" name="Line 40"/>
          <p:cNvSpPr>
            <a:spLocks noChangeShapeType="1"/>
          </p:cNvSpPr>
          <p:nvPr/>
        </p:nvSpPr>
        <p:spPr bwMode="auto">
          <a:xfrm>
            <a:off x="9863140" y="4148139"/>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2" name="Line 41"/>
          <p:cNvSpPr>
            <a:spLocks noChangeShapeType="1"/>
          </p:cNvSpPr>
          <p:nvPr/>
        </p:nvSpPr>
        <p:spPr bwMode="auto">
          <a:xfrm>
            <a:off x="9718675" y="4106863"/>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3" name="Line 42"/>
          <p:cNvSpPr>
            <a:spLocks noChangeShapeType="1"/>
          </p:cNvSpPr>
          <p:nvPr/>
        </p:nvSpPr>
        <p:spPr bwMode="auto">
          <a:xfrm>
            <a:off x="9669467" y="4148139"/>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4" name="Line 43"/>
          <p:cNvSpPr>
            <a:spLocks noChangeShapeType="1"/>
          </p:cNvSpPr>
          <p:nvPr/>
        </p:nvSpPr>
        <p:spPr bwMode="auto">
          <a:xfrm>
            <a:off x="9498013" y="4106863"/>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5" name="Line 44"/>
          <p:cNvSpPr>
            <a:spLocks noChangeShapeType="1"/>
          </p:cNvSpPr>
          <p:nvPr/>
        </p:nvSpPr>
        <p:spPr bwMode="auto">
          <a:xfrm>
            <a:off x="9448813" y="4148139"/>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6" name="Line 45"/>
          <p:cNvSpPr>
            <a:spLocks noChangeShapeType="1"/>
          </p:cNvSpPr>
          <p:nvPr/>
        </p:nvSpPr>
        <p:spPr bwMode="auto">
          <a:xfrm>
            <a:off x="9423400" y="4106863"/>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7" name="Line 46"/>
          <p:cNvSpPr>
            <a:spLocks noChangeShapeType="1"/>
          </p:cNvSpPr>
          <p:nvPr/>
        </p:nvSpPr>
        <p:spPr bwMode="auto">
          <a:xfrm>
            <a:off x="9375780" y="4148139"/>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8" name="Line 47"/>
          <p:cNvSpPr>
            <a:spLocks noChangeShapeType="1"/>
          </p:cNvSpPr>
          <p:nvPr/>
        </p:nvSpPr>
        <p:spPr bwMode="auto">
          <a:xfrm>
            <a:off x="9410700" y="4106863"/>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1999" name="Line 48"/>
          <p:cNvSpPr>
            <a:spLocks noChangeShapeType="1"/>
          </p:cNvSpPr>
          <p:nvPr/>
        </p:nvSpPr>
        <p:spPr bwMode="auto">
          <a:xfrm>
            <a:off x="9361488" y="4148139"/>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0" name="Line 49"/>
          <p:cNvSpPr>
            <a:spLocks noChangeShapeType="1"/>
          </p:cNvSpPr>
          <p:nvPr/>
        </p:nvSpPr>
        <p:spPr bwMode="auto">
          <a:xfrm>
            <a:off x="9090025"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1" name="Line 50"/>
          <p:cNvSpPr>
            <a:spLocks noChangeShapeType="1"/>
          </p:cNvSpPr>
          <p:nvPr/>
        </p:nvSpPr>
        <p:spPr bwMode="auto">
          <a:xfrm>
            <a:off x="9048757" y="3929063"/>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2" name="Line 51"/>
          <p:cNvSpPr>
            <a:spLocks noChangeShapeType="1"/>
          </p:cNvSpPr>
          <p:nvPr/>
        </p:nvSpPr>
        <p:spPr bwMode="auto">
          <a:xfrm>
            <a:off x="9029700"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3" name="Line 52"/>
          <p:cNvSpPr>
            <a:spLocks noChangeShapeType="1"/>
          </p:cNvSpPr>
          <p:nvPr/>
        </p:nvSpPr>
        <p:spPr bwMode="auto">
          <a:xfrm>
            <a:off x="8980488" y="392906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4" name="Line 53"/>
          <p:cNvSpPr>
            <a:spLocks noChangeShapeType="1"/>
          </p:cNvSpPr>
          <p:nvPr/>
        </p:nvSpPr>
        <p:spPr bwMode="auto">
          <a:xfrm>
            <a:off x="8521700"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5" name="Line 54"/>
          <p:cNvSpPr>
            <a:spLocks noChangeShapeType="1"/>
          </p:cNvSpPr>
          <p:nvPr/>
        </p:nvSpPr>
        <p:spPr bwMode="auto">
          <a:xfrm>
            <a:off x="8480435" y="3929063"/>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6" name="Line 55"/>
          <p:cNvSpPr>
            <a:spLocks noChangeShapeType="1"/>
          </p:cNvSpPr>
          <p:nvPr/>
        </p:nvSpPr>
        <p:spPr bwMode="auto">
          <a:xfrm>
            <a:off x="8255000"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7" name="Line 56"/>
          <p:cNvSpPr>
            <a:spLocks noChangeShapeType="1"/>
          </p:cNvSpPr>
          <p:nvPr/>
        </p:nvSpPr>
        <p:spPr bwMode="auto">
          <a:xfrm>
            <a:off x="8212139" y="392906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8" name="Line 57"/>
          <p:cNvSpPr>
            <a:spLocks noChangeShapeType="1"/>
          </p:cNvSpPr>
          <p:nvPr/>
        </p:nvSpPr>
        <p:spPr bwMode="auto">
          <a:xfrm>
            <a:off x="8153400"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09" name="Line 58"/>
          <p:cNvSpPr>
            <a:spLocks noChangeShapeType="1"/>
          </p:cNvSpPr>
          <p:nvPr/>
        </p:nvSpPr>
        <p:spPr bwMode="auto">
          <a:xfrm>
            <a:off x="8105788" y="3929063"/>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0" name="Line 59"/>
          <p:cNvSpPr>
            <a:spLocks noChangeShapeType="1"/>
          </p:cNvSpPr>
          <p:nvPr/>
        </p:nvSpPr>
        <p:spPr bwMode="auto">
          <a:xfrm>
            <a:off x="8080375"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1" name="Line 60"/>
          <p:cNvSpPr>
            <a:spLocks noChangeShapeType="1"/>
          </p:cNvSpPr>
          <p:nvPr/>
        </p:nvSpPr>
        <p:spPr bwMode="auto">
          <a:xfrm>
            <a:off x="8039107" y="3929063"/>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2" name="Line 61"/>
          <p:cNvSpPr>
            <a:spLocks noChangeShapeType="1"/>
          </p:cNvSpPr>
          <p:nvPr/>
        </p:nvSpPr>
        <p:spPr bwMode="auto">
          <a:xfrm>
            <a:off x="8074025"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3" name="Line 62"/>
          <p:cNvSpPr>
            <a:spLocks noChangeShapeType="1"/>
          </p:cNvSpPr>
          <p:nvPr/>
        </p:nvSpPr>
        <p:spPr bwMode="auto">
          <a:xfrm>
            <a:off x="8024813" y="392906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4" name="Line 63"/>
          <p:cNvSpPr>
            <a:spLocks noChangeShapeType="1"/>
          </p:cNvSpPr>
          <p:nvPr/>
        </p:nvSpPr>
        <p:spPr bwMode="auto">
          <a:xfrm>
            <a:off x="8007350" y="3879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5" name="Line 64"/>
          <p:cNvSpPr>
            <a:spLocks noChangeShapeType="1"/>
          </p:cNvSpPr>
          <p:nvPr/>
        </p:nvSpPr>
        <p:spPr bwMode="auto">
          <a:xfrm>
            <a:off x="7958142" y="392906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6" name="Line 65"/>
          <p:cNvSpPr>
            <a:spLocks noChangeShapeType="1"/>
          </p:cNvSpPr>
          <p:nvPr/>
        </p:nvSpPr>
        <p:spPr bwMode="auto">
          <a:xfrm>
            <a:off x="7505700" y="3392489"/>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7" name="Line 66"/>
          <p:cNvSpPr>
            <a:spLocks noChangeShapeType="1"/>
          </p:cNvSpPr>
          <p:nvPr/>
        </p:nvSpPr>
        <p:spPr bwMode="auto">
          <a:xfrm>
            <a:off x="7458084" y="3440113"/>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8" name="Line 67"/>
          <p:cNvSpPr>
            <a:spLocks noChangeShapeType="1"/>
          </p:cNvSpPr>
          <p:nvPr/>
        </p:nvSpPr>
        <p:spPr bwMode="auto">
          <a:xfrm>
            <a:off x="7493000" y="3392489"/>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19" name="Line 68"/>
          <p:cNvSpPr>
            <a:spLocks noChangeShapeType="1"/>
          </p:cNvSpPr>
          <p:nvPr/>
        </p:nvSpPr>
        <p:spPr bwMode="auto">
          <a:xfrm>
            <a:off x="7443788" y="344011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0" name="Line 69"/>
          <p:cNvSpPr>
            <a:spLocks noChangeShapeType="1"/>
          </p:cNvSpPr>
          <p:nvPr/>
        </p:nvSpPr>
        <p:spPr bwMode="auto">
          <a:xfrm>
            <a:off x="7339013" y="3392489"/>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1" name="Line 70"/>
          <p:cNvSpPr>
            <a:spLocks noChangeShapeType="1"/>
          </p:cNvSpPr>
          <p:nvPr/>
        </p:nvSpPr>
        <p:spPr bwMode="auto">
          <a:xfrm>
            <a:off x="7297751" y="3440113"/>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2" name="Line 71"/>
          <p:cNvSpPr>
            <a:spLocks noChangeShapeType="1"/>
          </p:cNvSpPr>
          <p:nvPr/>
        </p:nvSpPr>
        <p:spPr bwMode="auto">
          <a:xfrm>
            <a:off x="7231063" y="3392489"/>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3" name="Line 72"/>
          <p:cNvSpPr>
            <a:spLocks noChangeShapeType="1"/>
          </p:cNvSpPr>
          <p:nvPr/>
        </p:nvSpPr>
        <p:spPr bwMode="auto">
          <a:xfrm>
            <a:off x="7189788" y="344011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4" name="Line 73"/>
          <p:cNvSpPr>
            <a:spLocks noChangeShapeType="1"/>
          </p:cNvSpPr>
          <p:nvPr/>
        </p:nvSpPr>
        <p:spPr bwMode="auto">
          <a:xfrm>
            <a:off x="6964363" y="3311535"/>
            <a:ext cx="0" cy="9366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5" name="Line 74"/>
          <p:cNvSpPr>
            <a:spLocks noChangeShapeType="1"/>
          </p:cNvSpPr>
          <p:nvPr/>
        </p:nvSpPr>
        <p:spPr bwMode="auto">
          <a:xfrm>
            <a:off x="6923090" y="3360739"/>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6" name="Line 75"/>
          <p:cNvSpPr>
            <a:spLocks noChangeShapeType="1"/>
          </p:cNvSpPr>
          <p:nvPr/>
        </p:nvSpPr>
        <p:spPr bwMode="auto">
          <a:xfrm>
            <a:off x="6942147" y="3311535"/>
            <a:ext cx="1587" cy="9366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7" name="Line 76"/>
          <p:cNvSpPr>
            <a:spLocks noChangeShapeType="1"/>
          </p:cNvSpPr>
          <p:nvPr/>
        </p:nvSpPr>
        <p:spPr bwMode="auto">
          <a:xfrm>
            <a:off x="6902457" y="3359151"/>
            <a:ext cx="87313" cy="1588"/>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8" name="Line 77"/>
          <p:cNvSpPr>
            <a:spLocks noChangeShapeType="1"/>
          </p:cNvSpPr>
          <p:nvPr/>
        </p:nvSpPr>
        <p:spPr bwMode="auto">
          <a:xfrm>
            <a:off x="6943725" y="3311535"/>
            <a:ext cx="0" cy="9366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29" name="Line 78"/>
          <p:cNvSpPr>
            <a:spLocks noChangeShapeType="1"/>
          </p:cNvSpPr>
          <p:nvPr/>
        </p:nvSpPr>
        <p:spPr bwMode="auto">
          <a:xfrm>
            <a:off x="6896107" y="3360739"/>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0" name="Line 79"/>
          <p:cNvSpPr>
            <a:spLocks noChangeShapeType="1"/>
          </p:cNvSpPr>
          <p:nvPr/>
        </p:nvSpPr>
        <p:spPr bwMode="auto">
          <a:xfrm>
            <a:off x="6850063" y="3244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1" name="Line 80"/>
          <p:cNvSpPr>
            <a:spLocks noChangeShapeType="1"/>
          </p:cNvSpPr>
          <p:nvPr/>
        </p:nvSpPr>
        <p:spPr bwMode="auto">
          <a:xfrm>
            <a:off x="6802442" y="328771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2" name="Line 81"/>
          <p:cNvSpPr>
            <a:spLocks noChangeShapeType="1"/>
          </p:cNvSpPr>
          <p:nvPr/>
        </p:nvSpPr>
        <p:spPr bwMode="auto">
          <a:xfrm>
            <a:off x="6770688" y="3244858"/>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3" name="Line 82"/>
          <p:cNvSpPr>
            <a:spLocks noChangeShapeType="1"/>
          </p:cNvSpPr>
          <p:nvPr/>
        </p:nvSpPr>
        <p:spPr bwMode="auto">
          <a:xfrm>
            <a:off x="6729421" y="3287713"/>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4" name="Line 83"/>
          <p:cNvSpPr>
            <a:spLocks noChangeShapeType="1"/>
          </p:cNvSpPr>
          <p:nvPr/>
        </p:nvSpPr>
        <p:spPr bwMode="auto">
          <a:xfrm>
            <a:off x="6529388" y="3044831"/>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5" name="Line 84"/>
          <p:cNvSpPr>
            <a:spLocks noChangeShapeType="1"/>
          </p:cNvSpPr>
          <p:nvPr/>
        </p:nvSpPr>
        <p:spPr bwMode="auto">
          <a:xfrm>
            <a:off x="6488113" y="3094039"/>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6" name="Line 85"/>
          <p:cNvSpPr>
            <a:spLocks noChangeShapeType="1"/>
          </p:cNvSpPr>
          <p:nvPr/>
        </p:nvSpPr>
        <p:spPr bwMode="auto">
          <a:xfrm>
            <a:off x="6189663" y="2917831"/>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7" name="Line 86"/>
          <p:cNvSpPr>
            <a:spLocks noChangeShapeType="1"/>
          </p:cNvSpPr>
          <p:nvPr/>
        </p:nvSpPr>
        <p:spPr bwMode="auto">
          <a:xfrm>
            <a:off x="6146813" y="2959100"/>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8" name="Line 87"/>
          <p:cNvSpPr>
            <a:spLocks noChangeShapeType="1"/>
          </p:cNvSpPr>
          <p:nvPr/>
        </p:nvSpPr>
        <p:spPr bwMode="auto">
          <a:xfrm>
            <a:off x="6142038" y="2917831"/>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39" name="Line 88"/>
          <p:cNvSpPr>
            <a:spLocks noChangeShapeType="1"/>
          </p:cNvSpPr>
          <p:nvPr/>
        </p:nvSpPr>
        <p:spPr bwMode="auto">
          <a:xfrm>
            <a:off x="6094422" y="2959100"/>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0" name="Line 89"/>
          <p:cNvSpPr>
            <a:spLocks noChangeShapeType="1"/>
          </p:cNvSpPr>
          <p:nvPr/>
        </p:nvSpPr>
        <p:spPr bwMode="auto">
          <a:xfrm>
            <a:off x="5948363" y="2790831"/>
            <a:ext cx="0" cy="9366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1" name="Line 90"/>
          <p:cNvSpPr>
            <a:spLocks noChangeShapeType="1"/>
          </p:cNvSpPr>
          <p:nvPr/>
        </p:nvSpPr>
        <p:spPr bwMode="auto">
          <a:xfrm>
            <a:off x="5907088" y="2840039"/>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2" name="Line 91"/>
          <p:cNvSpPr>
            <a:spLocks noChangeShapeType="1"/>
          </p:cNvSpPr>
          <p:nvPr/>
        </p:nvSpPr>
        <p:spPr bwMode="auto">
          <a:xfrm>
            <a:off x="5594350" y="2316164"/>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3" name="Line 92"/>
          <p:cNvSpPr>
            <a:spLocks noChangeShapeType="1"/>
          </p:cNvSpPr>
          <p:nvPr/>
        </p:nvSpPr>
        <p:spPr bwMode="auto">
          <a:xfrm>
            <a:off x="5553082" y="2365375"/>
            <a:ext cx="85725"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4" name="Line 93"/>
          <p:cNvSpPr>
            <a:spLocks noChangeShapeType="1"/>
          </p:cNvSpPr>
          <p:nvPr/>
        </p:nvSpPr>
        <p:spPr bwMode="auto">
          <a:xfrm>
            <a:off x="5353050" y="2143131"/>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5" name="Line 94"/>
          <p:cNvSpPr>
            <a:spLocks noChangeShapeType="1"/>
          </p:cNvSpPr>
          <p:nvPr/>
        </p:nvSpPr>
        <p:spPr bwMode="auto">
          <a:xfrm>
            <a:off x="5311788" y="2184400"/>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6" name="Line 95"/>
          <p:cNvSpPr>
            <a:spLocks noChangeShapeType="1"/>
          </p:cNvSpPr>
          <p:nvPr/>
        </p:nvSpPr>
        <p:spPr bwMode="auto">
          <a:xfrm>
            <a:off x="5340350" y="2082806"/>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7" name="Line 96"/>
          <p:cNvSpPr>
            <a:spLocks noChangeShapeType="1"/>
          </p:cNvSpPr>
          <p:nvPr/>
        </p:nvSpPr>
        <p:spPr bwMode="auto">
          <a:xfrm>
            <a:off x="5299088" y="2132013"/>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8" name="Line 97"/>
          <p:cNvSpPr>
            <a:spLocks noChangeShapeType="1"/>
          </p:cNvSpPr>
          <p:nvPr/>
        </p:nvSpPr>
        <p:spPr bwMode="auto">
          <a:xfrm>
            <a:off x="5267325" y="2028835"/>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49" name="Line 98"/>
          <p:cNvSpPr>
            <a:spLocks noChangeShapeType="1"/>
          </p:cNvSpPr>
          <p:nvPr/>
        </p:nvSpPr>
        <p:spPr bwMode="auto">
          <a:xfrm>
            <a:off x="5224466" y="2071688"/>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0" name="Line 99"/>
          <p:cNvSpPr>
            <a:spLocks noChangeShapeType="1"/>
          </p:cNvSpPr>
          <p:nvPr/>
        </p:nvSpPr>
        <p:spPr bwMode="auto">
          <a:xfrm>
            <a:off x="5092700" y="1809757"/>
            <a:ext cx="0" cy="85725"/>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1" name="Line 100"/>
          <p:cNvSpPr>
            <a:spLocks noChangeShapeType="1"/>
          </p:cNvSpPr>
          <p:nvPr/>
        </p:nvSpPr>
        <p:spPr bwMode="auto">
          <a:xfrm>
            <a:off x="5045088" y="1851025"/>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2" name="Line 101"/>
          <p:cNvSpPr>
            <a:spLocks noChangeShapeType="1"/>
          </p:cNvSpPr>
          <p:nvPr/>
        </p:nvSpPr>
        <p:spPr bwMode="auto">
          <a:xfrm>
            <a:off x="4692650" y="1701806"/>
            <a:ext cx="0" cy="8731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3" name="Line 102"/>
          <p:cNvSpPr>
            <a:spLocks noChangeShapeType="1"/>
          </p:cNvSpPr>
          <p:nvPr/>
        </p:nvSpPr>
        <p:spPr bwMode="auto">
          <a:xfrm>
            <a:off x="4643438" y="1744663"/>
            <a:ext cx="9366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4" name="Line 103"/>
          <p:cNvSpPr>
            <a:spLocks noChangeShapeType="1"/>
          </p:cNvSpPr>
          <p:nvPr/>
        </p:nvSpPr>
        <p:spPr bwMode="auto">
          <a:xfrm>
            <a:off x="4498975" y="1595439"/>
            <a:ext cx="0" cy="87312"/>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5" name="Line 104"/>
          <p:cNvSpPr>
            <a:spLocks noChangeShapeType="1"/>
          </p:cNvSpPr>
          <p:nvPr/>
        </p:nvSpPr>
        <p:spPr bwMode="auto">
          <a:xfrm>
            <a:off x="4449766" y="1636713"/>
            <a:ext cx="87312"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6" name="Line 105"/>
          <p:cNvSpPr>
            <a:spLocks noChangeShapeType="1"/>
          </p:cNvSpPr>
          <p:nvPr/>
        </p:nvSpPr>
        <p:spPr bwMode="auto">
          <a:xfrm>
            <a:off x="4203700" y="1335094"/>
            <a:ext cx="0" cy="9366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7" name="Line 106"/>
          <p:cNvSpPr>
            <a:spLocks noChangeShapeType="1"/>
          </p:cNvSpPr>
          <p:nvPr/>
        </p:nvSpPr>
        <p:spPr bwMode="auto">
          <a:xfrm>
            <a:off x="4162430" y="1382713"/>
            <a:ext cx="87313" cy="0"/>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8" name="Line 107"/>
          <p:cNvSpPr>
            <a:spLocks noChangeShapeType="1"/>
          </p:cNvSpPr>
          <p:nvPr/>
        </p:nvSpPr>
        <p:spPr bwMode="auto">
          <a:xfrm>
            <a:off x="3975100" y="1335094"/>
            <a:ext cx="1588" cy="93663"/>
          </a:xfrm>
          <a:prstGeom prst="line">
            <a:avLst/>
          </a:prstGeom>
          <a:noFill/>
          <a:ln w="19050">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59" name="Line 108"/>
          <p:cNvSpPr>
            <a:spLocks noChangeShapeType="1"/>
          </p:cNvSpPr>
          <p:nvPr/>
        </p:nvSpPr>
        <p:spPr bwMode="auto">
          <a:xfrm>
            <a:off x="3929072" y="1381127"/>
            <a:ext cx="85725" cy="1588"/>
          </a:xfrm>
          <a:prstGeom prst="line">
            <a:avLst/>
          </a:prstGeom>
          <a:noFill/>
          <a:ln w="28575">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60" name="Freeform 109"/>
          <p:cNvSpPr>
            <a:spLocks/>
          </p:cNvSpPr>
          <p:nvPr/>
        </p:nvSpPr>
        <p:spPr bwMode="auto">
          <a:xfrm>
            <a:off x="3968759" y="1381135"/>
            <a:ext cx="5934075" cy="2765425"/>
          </a:xfrm>
          <a:custGeom>
            <a:avLst/>
            <a:gdLst>
              <a:gd name="T0" fmla="*/ 2147483647 w 3738"/>
              <a:gd name="T1" fmla="*/ 0 h 1742"/>
              <a:gd name="T2" fmla="*/ 2147483647 w 3738"/>
              <a:gd name="T3" fmla="*/ 2147483647 h 1742"/>
              <a:gd name="T4" fmla="*/ 2147483647 w 3738"/>
              <a:gd name="T5" fmla="*/ 2147483647 h 1742"/>
              <a:gd name="T6" fmla="*/ 2147483647 w 3738"/>
              <a:gd name="T7" fmla="*/ 2147483647 h 1742"/>
              <a:gd name="T8" fmla="*/ 2147483647 w 3738"/>
              <a:gd name="T9" fmla="*/ 2147483647 h 1742"/>
              <a:gd name="T10" fmla="*/ 2147483647 w 3738"/>
              <a:gd name="T11" fmla="*/ 2147483647 h 1742"/>
              <a:gd name="T12" fmla="*/ 2147483647 w 3738"/>
              <a:gd name="T13" fmla="*/ 2147483647 h 1742"/>
              <a:gd name="T14" fmla="*/ 2147483647 w 3738"/>
              <a:gd name="T15" fmla="*/ 2147483647 h 1742"/>
              <a:gd name="T16" fmla="*/ 2147483647 w 3738"/>
              <a:gd name="T17" fmla="*/ 2147483647 h 1742"/>
              <a:gd name="T18" fmla="*/ 2147483647 w 3738"/>
              <a:gd name="T19" fmla="*/ 2147483647 h 1742"/>
              <a:gd name="T20" fmla="*/ 2147483647 w 3738"/>
              <a:gd name="T21" fmla="*/ 2147483647 h 1742"/>
              <a:gd name="T22" fmla="*/ 2147483647 w 3738"/>
              <a:gd name="T23" fmla="*/ 2147483647 h 1742"/>
              <a:gd name="T24" fmla="*/ 2147483647 w 3738"/>
              <a:gd name="T25" fmla="*/ 2147483647 h 1742"/>
              <a:gd name="T26" fmla="*/ 2147483647 w 3738"/>
              <a:gd name="T27" fmla="*/ 2147483647 h 1742"/>
              <a:gd name="T28" fmla="*/ 2147483647 w 3738"/>
              <a:gd name="T29" fmla="*/ 2147483647 h 1742"/>
              <a:gd name="T30" fmla="*/ 2147483647 w 3738"/>
              <a:gd name="T31" fmla="*/ 2147483647 h 1742"/>
              <a:gd name="T32" fmla="*/ 2147483647 w 3738"/>
              <a:gd name="T33" fmla="*/ 2147483647 h 1742"/>
              <a:gd name="T34" fmla="*/ 2147483647 w 3738"/>
              <a:gd name="T35" fmla="*/ 2147483647 h 1742"/>
              <a:gd name="T36" fmla="*/ 2147483647 w 3738"/>
              <a:gd name="T37" fmla="*/ 2147483647 h 1742"/>
              <a:gd name="T38" fmla="*/ 2147483647 w 3738"/>
              <a:gd name="T39" fmla="*/ 2147483647 h 1742"/>
              <a:gd name="T40" fmla="*/ 2147483647 w 3738"/>
              <a:gd name="T41" fmla="*/ 2147483647 h 1742"/>
              <a:gd name="T42" fmla="*/ 2147483647 w 3738"/>
              <a:gd name="T43" fmla="*/ 2147483647 h 1742"/>
              <a:gd name="T44" fmla="*/ 2147483647 w 3738"/>
              <a:gd name="T45" fmla="*/ 2147483647 h 1742"/>
              <a:gd name="T46" fmla="*/ 2147483647 w 3738"/>
              <a:gd name="T47" fmla="*/ 2147483647 h 1742"/>
              <a:gd name="T48" fmla="*/ 2147483647 w 3738"/>
              <a:gd name="T49" fmla="*/ 2147483647 h 1742"/>
              <a:gd name="T50" fmla="*/ 2147483647 w 3738"/>
              <a:gd name="T51" fmla="*/ 2147483647 h 1742"/>
              <a:gd name="T52" fmla="*/ 2147483647 w 3738"/>
              <a:gd name="T53" fmla="*/ 2147483647 h 1742"/>
              <a:gd name="T54" fmla="*/ 2147483647 w 3738"/>
              <a:gd name="T55" fmla="*/ 2147483647 h 1742"/>
              <a:gd name="T56" fmla="*/ 2147483647 w 3738"/>
              <a:gd name="T57" fmla="*/ 2147483647 h 1742"/>
              <a:gd name="T58" fmla="*/ 2147483647 w 3738"/>
              <a:gd name="T59" fmla="*/ 2147483647 h 1742"/>
              <a:gd name="T60" fmla="*/ 2147483647 w 3738"/>
              <a:gd name="T61" fmla="*/ 2147483647 h 1742"/>
              <a:gd name="T62" fmla="*/ 2147483647 w 3738"/>
              <a:gd name="T63" fmla="*/ 2147483647 h 1742"/>
              <a:gd name="T64" fmla="*/ 2147483647 w 3738"/>
              <a:gd name="T65" fmla="*/ 2147483647 h 1742"/>
              <a:gd name="T66" fmla="*/ 2147483647 w 3738"/>
              <a:gd name="T67" fmla="*/ 2147483647 h 1742"/>
              <a:gd name="T68" fmla="*/ 2147483647 w 3738"/>
              <a:gd name="T69" fmla="*/ 2147483647 h 1742"/>
              <a:gd name="T70" fmla="*/ 2147483647 w 3738"/>
              <a:gd name="T71" fmla="*/ 2147483647 h 1742"/>
              <a:gd name="T72" fmla="*/ 2147483647 w 3738"/>
              <a:gd name="T73" fmla="*/ 2147483647 h 1742"/>
              <a:gd name="T74" fmla="*/ 2147483647 w 3738"/>
              <a:gd name="T75" fmla="*/ 2147483647 h 1742"/>
              <a:gd name="T76" fmla="*/ 2147483647 w 3738"/>
              <a:gd name="T77" fmla="*/ 2147483647 h 1742"/>
              <a:gd name="T78" fmla="*/ 2147483647 w 3738"/>
              <a:gd name="T79" fmla="*/ 2147483647 h 17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38" h="1742">
                <a:moveTo>
                  <a:pt x="0" y="0"/>
                </a:moveTo>
                <a:lnTo>
                  <a:pt x="173" y="0"/>
                </a:lnTo>
                <a:lnTo>
                  <a:pt x="173" y="34"/>
                </a:lnTo>
                <a:lnTo>
                  <a:pt x="189" y="34"/>
                </a:lnTo>
                <a:lnTo>
                  <a:pt x="189" y="63"/>
                </a:lnTo>
                <a:lnTo>
                  <a:pt x="189" y="97"/>
                </a:lnTo>
                <a:lnTo>
                  <a:pt x="206" y="97"/>
                </a:lnTo>
                <a:lnTo>
                  <a:pt x="206" y="131"/>
                </a:lnTo>
                <a:lnTo>
                  <a:pt x="244" y="131"/>
                </a:lnTo>
                <a:lnTo>
                  <a:pt x="244" y="160"/>
                </a:lnTo>
                <a:lnTo>
                  <a:pt x="358" y="160"/>
                </a:lnTo>
                <a:lnTo>
                  <a:pt x="358" y="194"/>
                </a:lnTo>
                <a:lnTo>
                  <a:pt x="362" y="194"/>
                </a:lnTo>
                <a:lnTo>
                  <a:pt x="362" y="228"/>
                </a:lnTo>
                <a:lnTo>
                  <a:pt x="661" y="228"/>
                </a:lnTo>
                <a:lnTo>
                  <a:pt x="661" y="261"/>
                </a:lnTo>
                <a:lnTo>
                  <a:pt x="695" y="261"/>
                </a:lnTo>
                <a:lnTo>
                  <a:pt x="695" y="295"/>
                </a:lnTo>
                <a:lnTo>
                  <a:pt x="716" y="295"/>
                </a:lnTo>
                <a:lnTo>
                  <a:pt x="716" y="329"/>
                </a:lnTo>
                <a:lnTo>
                  <a:pt x="716" y="366"/>
                </a:lnTo>
                <a:lnTo>
                  <a:pt x="749" y="366"/>
                </a:lnTo>
                <a:lnTo>
                  <a:pt x="749" y="400"/>
                </a:lnTo>
                <a:lnTo>
                  <a:pt x="808" y="400"/>
                </a:lnTo>
                <a:lnTo>
                  <a:pt x="808" y="434"/>
                </a:lnTo>
                <a:lnTo>
                  <a:pt x="838" y="434"/>
                </a:lnTo>
                <a:lnTo>
                  <a:pt x="838" y="472"/>
                </a:lnTo>
                <a:lnTo>
                  <a:pt x="867" y="472"/>
                </a:lnTo>
                <a:lnTo>
                  <a:pt x="867" y="505"/>
                </a:lnTo>
                <a:lnTo>
                  <a:pt x="897" y="505"/>
                </a:lnTo>
                <a:lnTo>
                  <a:pt x="897" y="543"/>
                </a:lnTo>
                <a:lnTo>
                  <a:pt x="1015" y="543"/>
                </a:lnTo>
                <a:lnTo>
                  <a:pt x="1015" y="619"/>
                </a:lnTo>
                <a:lnTo>
                  <a:pt x="1031" y="619"/>
                </a:lnTo>
                <a:lnTo>
                  <a:pt x="1031" y="653"/>
                </a:lnTo>
                <a:lnTo>
                  <a:pt x="1044" y="653"/>
                </a:lnTo>
                <a:lnTo>
                  <a:pt x="1044" y="690"/>
                </a:lnTo>
                <a:lnTo>
                  <a:pt x="1141" y="690"/>
                </a:lnTo>
                <a:lnTo>
                  <a:pt x="1141" y="728"/>
                </a:lnTo>
                <a:lnTo>
                  <a:pt x="1166" y="728"/>
                </a:lnTo>
                <a:lnTo>
                  <a:pt x="1166" y="766"/>
                </a:lnTo>
                <a:lnTo>
                  <a:pt x="1175" y="766"/>
                </a:lnTo>
                <a:lnTo>
                  <a:pt x="1175" y="804"/>
                </a:lnTo>
                <a:lnTo>
                  <a:pt x="1179" y="804"/>
                </a:lnTo>
                <a:lnTo>
                  <a:pt x="1179" y="842"/>
                </a:lnTo>
                <a:lnTo>
                  <a:pt x="1208" y="842"/>
                </a:lnTo>
                <a:lnTo>
                  <a:pt x="1208" y="880"/>
                </a:lnTo>
                <a:lnTo>
                  <a:pt x="1212" y="880"/>
                </a:lnTo>
                <a:lnTo>
                  <a:pt x="1212" y="918"/>
                </a:lnTo>
                <a:lnTo>
                  <a:pt x="1276" y="918"/>
                </a:lnTo>
                <a:lnTo>
                  <a:pt x="1276" y="956"/>
                </a:lnTo>
                <a:lnTo>
                  <a:pt x="1360" y="956"/>
                </a:lnTo>
                <a:lnTo>
                  <a:pt x="1360" y="993"/>
                </a:lnTo>
                <a:lnTo>
                  <a:pt x="1486" y="993"/>
                </a:lnTo>
                <a:lnTo>
                  <a:pt x="1486" y="1035"/>
                </a:lnTo>
                <a:lnTo>
                  <a:pt x="1591" y="1035"/>
                </a:lnTo>
                <a:lnTo>
                  <a:pt x="1591" y="1078"/>
                </a:lnTo>
                <a:lnTo>
                  <a:pt x="1671" y="1078"/>
                </a:lnTo>
                <a:lnTo>
                  <a:pt x="1671" y="1120"/>
                </a:lnTo>
                <a:lnTo>
                  <a:pt x="1680" y="1120"/>
                </a:lnTo>
                <a:lnTo>
                  <a:pt x="1680" y="1158"/>
                </a:lnTo>
                <a:lnTo>
                  <a:pt x="1730" y="1158"/>
                </a:lnTo>
                <a:lnTo>
                  <a:pt x="1730" y="1200"/>
                </a:lnTo>
                <a:lnTo>
                  <a:pt x="1861" y="1200"/>
                </a:lnTo>
                <a:lnTo>
                  <a:pt x="1861" y="1246"/>
                </a:lnTo>
                <a:lnTo>
                  <a:pt x="2025" y="1246"/>
                </a:lnTo>
                <a:lnTo>
                  <a:pt x="2025" y="1296"/>
                </a:lnTo>
                <a:lnTo>
                  <a:pt x="2248" y="1296"/>
                </a:lnTo>
                <a:lnTo>
                  <a:pt x="2248" y="1418"/>
                </a:lnTo>
                <a:lnTo>
                  <a:pt x="2412" y="1418"/>
                </a:lnTo>
                <a:lnTo>
                  <a:pt x="2412" y="1477"/>
                </a:lnTo>
                <a:lnTo>
                  <a:pt x="2412" y="1540"/>
                </a:lnTo>
                <a:lnTo>
                  <a:pt x="2539" y="1540"/>
                </a:lnTo>
                <a:lnTo>
                  <a:pt x="2539" y="1604"/>
                </a:lnTo>
                <a:lnTo>
                  <a:pt x="3254" y="1604"/>
                </a:lnTo>
                <a:lnTo>
                  <a:pt x="3254" y="1742"/>
                </a:lnTo>
                <a:lnTo>
                  <a:pt x="3738" y="1742"/>
                </a:lnTo>
              </a:path>
            </a:pathLst>
          </a:custGeom>
          <a:noFill/>
          <a:ln w="28575" cap="flat">
            <a:solidFill>
              <a:srgbClr val="FFFF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1134" name="Line 110"/>
          <p:cNvSpPr>
            <a:spLocks noChangeShapeType="1"/>
          </p:cNvSpPr>
          <p:nvPr/>
        </p:nvSpPr>
        <p:spPr bwMode="auto">
          <a:xfrm>
            <a:off x="8034338" y="4594234"/>
            <a:ext cx="0" cy="93663"/>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35" name="Line 111"/>
          <p:cNvSpPr>
            <a:spLocks noChangeShapeType="1"/>
          </p:cNvSpPr>
          <p:nvPr/>
        </p:nvSpPr>
        <p:spPr bwMode="auto">
          <a:xfrm>
            <a:off x="7985138" y="4643439"/>
            <a:ext cx="93663"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36" name="Line 112"/>
          <p:cNvSpPr>
            <a:spLocks noChangeShapeType="1"/>
          </p:cNvSpPr>
          <p:nvPr/>
        </p:nvSpPr>
        <p:spPr bwMode="auto">
          <a:xfrm>
            <a:off x="7986713" y="4594234"/>
            <a:ext cx="0" cy="93663"/>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37" name="Line 113"/>
          <p:cNvSpPr>
            <a:spLocks noChangeShapeType="1"/>
          </p:cNvSpPr>
          <p:nvPr/>
        </p:nvSpPr>
        <p:spPr bwMode="auto">
          <a:xfrm>
            <a:off x="7945441" y="4643439"/>
            <a:ext cx="8731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38" name="Line 114"/>
          <p:cNvSpPr>
            <a:spLocks noChangeShapeType="1"/>
          </p:cNvSpPr>
          <p:nvPr/>
        </p:nvSpPr>
        <p:spPr bwMode="auto">
          <a:xfrm>
            <a:off x="7772400" y="4594234"/>
            <a:ext cx="0" cy="93663"/>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39" name="Line 115"/>
          <p:cNvSpPr>
            <a:spLocks noChangeShapeType="1"/>
          </p:cNvSpPr>
          <p:nvPr/>
        </p:nvSpPr>
        <p:spPr bwMode="auto">
          <a:xfrm>
            <a:off x="7731133" y="4643439"/>
            <a:ext cx="87313"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0" name="Line 116"/>
          <p:cNvSpPr>
            <a:spLocks noChangeShapeType="1"/>
          </p:cNvSpPr>
          <p:nvPr/>
        </p:nvSpPr>
        <p:spPr bwMode="auto">
          <a:xfrm>
            <a:off x="7037388" y="4281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1" name="Line 117"/>
          <p:cNvSpPr>
            <a:spLocks noChangeShapeType="1"/>
          </p:cNvSpPr>
          <p:nvPr/>
        </p:nvSpPr>
        <p:spPr bwMode="auto">
          <a:xfrm>
            <a:off x="6989763" y="4322763"/>
            <a:ext cx="9366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2" name="Line 118"/>
          <p:cNvSpPr>
            <a:spLocks noChangeShapeType="1"/>
          </p:cNvSpPr>
          <p:nvPr/>
        </p:nvSpPr>
        <p:spPr bwMode="auto">
          <a:xfrm>
            <a:off x="6970713" y="4281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3" name="Line 119"/>
          <p:cNvSpPr>
            <a:spLocks noChangeShapeType="1"/>
          </p:cNvSpPr>
          <p:nvPr/>
        </p:nvSpPr>
        <p:spPr bwMode="auto">
          <a:xfrm>
            <a:off x="6923088" y="4322763"/>
            <a:ext cx="9366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4" name="Line 120"/>
          <p:cNvSpPr>
            <a:spLocks noChangeShapeType="1"/>
          </p:cNvSpPr>
          <p:nvPr/>
        </p:nvSpPr>
        <p:spPr bwMode="auto">
          <a:xfrm>
            <a:off x="6951663" y="4281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5" name="Line 121"/>
          <p:cNvSpPr>
            <a:spLocks noChangeShapeType="1"/>
          </p:cNvSpPr>
          <p:nvPr/>
        </p:nvSpPr>
        <p:spPr bwMode="auto">
          <a:xfrm>
            <a:off x="6908813" y="4322763"/>
            <a:ext cx="87313"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6" name="Line 122"/>
          <p:cNvSpPr>
            <a:spLocks noChangeShapeType="1"/>
          </p:cNvSpPr>
          <p:nvPr/>
        </p:nvSpPr>
        <p:spPr bwMode="auto">
          <a:xfrm>
            <a:off x="6910388" y="4281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7" name="Line 123"/>
          <p:cNvSpPr>
            <a:spLocks noChangeShapeType="1"/>
          </p:cNvSpPr>
          <p:nvPr/>
        </p:nvSpPr>
        <p:spPr bwMode="auto">
          <a:xfrm>
            <a:off x="6862766" y="4322763"/>
            <a:ext cx="8731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8" name="Line 124"/>
          <p:cNvSpPr>
            <a:spLocks noChangeShapeType="1"/>
          </p:cNvSpPr>
          <p:nvPr/>
        </p:nvSpPr>
        <p:spPr bwMode="auto">
          <a:xfrm>
            <a:off x="6904038" y="4281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49" name="Line 125"/>
          <p:cNvSpPr>
            <a:spLocks noChangeShapeType="1"/>
          </p:cNvSpPr>
          <p:nvPr/>
        </p:nvSpPr>
        <p:spPr bwMode="auto">
          <a:xfrm>
            <a:off x="6856422" y="4322763"/>
            <a:ext cx="85725"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0" name="Line 126"/>
          <p:cNvSpPr>
            <a:spLocks noChangeShapeType="1"/>
          </p:cNvSpPr>
          <p:nvPr/>
        </p:nvSpPr>
        <p:spPr bwMode="auto">
          <a:xfrm>
            <a:off x="6843713" y="4281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1" name="Line 127"/>
          <p:cNvSpPr>
            <a:spLocks noChangeShapeType="1"/>
          </p:cNvSpPr>
          <p:nvPr/>
        </p:nvSpPr>
        <p:spPr bwMode="auto">
          <a:xfrm>
            <a:off x="6802442" y="4322763"/>
            <a:ext cx="8731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2" name="Line 128"/>
          <p:cNvSpPr>
            <a:spLocks noChangeShapeType="1"/>
          </p:cNvSpPr>
          <p:nvPr/>
        </p:nvSpPr>
        <p:spPr bwMode="auto">
          <a:xfrm>
            <a:off x="6135688" y="3960814"/>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3" name="Line 129"/>
          <p:cNvSpPr>
            <a:spLocks noChangeShapeType="1"/>
          </p:cNvSpPr>
          <p:nvPr/>
        </p:nvSpPr>
        <p:spPr bwMode="auto">
          <a:xfrm>
            <a:off x="6088073" y="4008437"/>
            <a:ext cx="85725"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4" name="Line 130"/>
          <p:cNvSpPr>
            <a:spLocks noChangeShapeType="1"/>
          </p:cNvSpPr>
          <p:nvPr/>
        </p:nvSpPr>
        <p:spPr bwMode="auto">
          <a:xfrm>
            <a:off x="5881688" y="3900489"/>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5" name="Line 131"/>
          <p:cNvSpPr>
            <a:spLocks noChangeShapeType="1"/>
          </p:cNvSpPr>
          <p:nvPr/>
        </p:nvSpPr>
        <p:spPr bwMode="auto">
          <a:xfrm>
            <a:off x="5840415" y="3941763"/>
            <a:ext cx="8731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6" name="Line 132"/>
          <p:cNvSpPr>
            <a:spLocks noChangeShapeType="1"/>
          </p:cNvSpPr>
          <p:nvPr/>
        </p:nvSpPr>
        <p:spPr bwMode="auto">
          <a:xfrm>
            <a:off x="5319713" y="3259143"/>
            <a:ext cx="0" cy="93663"/>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7" name="Line 133"/>
          <p:cNvSpPr>
            <a:spLocks noChangeShapeType="1"/>
          </p:cNvSpPr>
          <p:nvPr/>
        </p:nvSpPr>
        <p:spPr bwMode="auto">
          <a:xfrm>
            <a:off x="5278438" y="3306763"/>
            <a:ext cx="8731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8" name="Line 134"/>
          <p:cNvSpPr>
            <a:spLocks noChangeShapeType="1"/>
          </p:cNvSpPr>
          <p:nvPr/>
        </p:nvSpPr>
        <p:spPr bwMode="auto">
          <a:xfrm>
            <a:off x="4491038" y="2544765"/>
            <a:ext cx="0" cy="85725"/>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59" name="Line 135"/>
          <p:cNvSpPr>
            <a:spLocks noChangeShapeType="1"/>
          </p:cNvSpPr>
          <p:nvPr/>
        </p:nvSpPr>
        <p:spPr bwMode="auto">
          <a:xfrm>
            <a:off x="4443413" y="2586039"/>
            <a:ext cx="87312"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60" name="Line 136"/>
          <p:cNvSpPr>
            <a:spLocks noChangeShapeType="1"/>
          </p:cNvSpPr>
          <p:nvPr/>
        </p:nvSpPr>
        <p:spPr bwMode="auto">
          <a:xfrm>
            <a:off x="4405313" y="2436813"/>
            <a:ext cx="0" cy="87312"/>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61" name="Line 137"/>
          <p:cNvSpPr>
            <a:spLocks noChangeShapeType="1"/>
          </p:cNvSpPr>
          <p:nvPr/>
        </p:nvSpPr>
        <p:spPr bwMode="auto">
          <a:xfrm>
            <a:off x="4356109" y="2478088"/>
            <a:ext cx="87313" cy="0"/>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62" name="Line 138"/>
          <p:cNvSpPr>
            <a:spLocks noChangeShapeType="1"/>
          </p:cNvSpPr>
          <p:nvPr/>
        </p:nvSpPr>
        <p:spPr bwMode="auto">
          <a:xfrm>
            <a:off x="3976688" y="1335094"/>
            <a:ext cx="0" cy="93663"/>
          </a:xfrm>
          <a:prstGeom prst="line">
            <a:avLst/>
          </a:prstGeom>
          <a:noFill/>
          <a:ln w="19050"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63" name="Line 139"/>
          <p:cNvSpPr>
            <a:spLocks noChangeShapeType="1"/>
          </p:cNvSpPr>
          <p:nvPr/>
        </p:nvSpPr>
        <p:spPr bwMode="auto">
          <a:xfrm>
            <a:off x="3929072" y="1382713"/>
            <a:ext cx="85725" cy="0"/>
          </a:xfrm>
          <a:prstGeom prst="line">
            <a:avLst/>
          </a:prstGeom>
          <a:noFill/>
          <a:ln w="28575"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1164" name="Freeform 140"/>
          <p:cNvSpPr>
            <a:spLocks/>
          </p:cNvSpPr>
          <p:nvPr/>
        </p:nvSpPr>
        <p:spPr bwMode="auto">
          <a:xfrm>
            <a:off x="3968750" y="1381133"/>
            <a:ext cx="5640388" cy="3895725"/>
          </a:xfrm>
          <a:custGeom>
            <a:avLst/>
            <a:gdLst/>
            <a:ahLst/>
            <a:cxnLst>
              <a:cxn ang="0">
                <a:pos x="126" y="0"/>
              </a:cxn>
              <a:cxn ang="0">
                <a:pos x="152" y="34"/>
              </a:cxn>
              <a:cxn ang="0">
                <a:pos x="156" y="68"/>
              </a:cxn>
              <a:cxn ang="0">
                <a:pos x="160" y="131"/>
              </a:cxn>
              <a:cxn ang="0">
                <a:pos x="164" y="198"/>
              </a:cxn>
              <a:cxn ang="0">
                <a:pos x="168" y="261"/>
              </a:cxn>
              <a:cxn ang="0">
                <a:pos x="173" y="295"/>
              </a:cxn>
              <a:cxn ang="0">
                <a:pos x="177" y="362"/>
              </a:cxn>
              <a:cxn ang="0">
                <a:pos x="181" y="392"/>
              </a:cxn>
              <a:cxn ang="0">
                <a:pos x="189" y="425"/>
              </a:cxn>
              <a:cxn ang="0">
                <a:pos x="198" y="459"/>
              </a:cxn>
              <a:cxn ang="0">
                <a:pos x="211" y="526"/>
              </a:cxn>
              <a:cxn ang="0">
                <a:pos x="236" y="560"/>
              </a:cxn>
              <a:cxn ang="0">
                <a:pos x="253" y="594"/>
              </a:cxn>
              <a:cxn ang="0">
                <a:pos x="253" y="623"/>
              </a:cxn>
              <a:cxn ang="0">
                <a:pos x="257" y="657"/>
              </a:cxn>
              <a:cxn ang="0">
                <a:pos x="320" y="690"/>
              </a:cxn>
              <a:cxn ang="0">
                <a:pos x="341" y="758"/>
              </a:cxn>
              <a:cxn ang="0">
                <a:pos x="446" y="796"/>
              </a:cxn>
              <a:cxn ang="0">
                <a:pos x="488" y="829"/>
              </a:cxn>
              <a:cxn ang="0">
                <a:pos x="526" y="863"/>
              </a:cxn>
              <a:cxn ang="0">
                <a:pos x="530" y="897"/>
              </a:cxn>
              <a:cxn ang="0">
                <a:pos x="535" y="968"/>
              </a:cxn>
              <a:cxn ang="0">
                <a:pos x="657" y="1002"/>
              </a:cxn>
              <a:cxn ang="0">
                <a:pos x="674" y="1035"/>
              </a:cxn>
              <a:cxn ang="0">
                <a:pos x="686" y="1069"/>
              </a:cxn>
              <a:cxn ang="0">
                <a:pos x="707" y="1141"/>
              </a:cxn>
              <a:cxn ang="0">
                <a:pos x="804" y="1179"/>
              </a:cxn>
              <a:cxn ang="0">
                <a:pos x="935" y="1212"/>
              </a:cxn>
              <a:cxn ang="0">
                <a:pos x="968" y="1246"/>
              </a:cxn>
              <a:cxn ang="0">
                <a:pos x="972" y="1284"/>
              </a:cxn>
              <a:cxn ang="0">
                <a:pos x="1006" y="1322"/>
              </a:cxn>
              <a:cxn ang="0">
                <a:pos x="1023" y="1360"/>
              </a:cxn>
              <a:cxn ang="0">
                <a:pos x="1036" y="1393"/>
              </a:cxn>
              <a:cxn ang="0">
                <a:pos x="1154" y="1431"/>
              </a:cxn>
              <a:cxn ang="0">
                <a:pos x="1162" y="1469"/>
              </a:cxn>
              <a:cxn ang="0">
                <a:pos x="1191" y="1507"/>
              </a:cxn>
              <a:cxn ang="0">
                <a:pos x="1196" y="1578"/>
              </a:cxn>
              <a:cxn ang="0">
                <a:pos x="1225" y="1612"/>
              </a:cxn>
              <a:cxn ang="0">
                <a:pos x="1372" y="1654"/>
              </a:cxn>
              <a:cxn ang="0">
                <a:pos x="1516" y="1692"/>
              </a:cxn>
              <a:cxn ang="0">
                <a:pos x="1528" y="1734"/>
              </a:cxn>
              <a:cxn ang="0">
                <a:pos x="1528" y="1772"/>
              </a:cxn>
              <a:cxn ang="0">
                <a:pos x="1549" y="1814"/>
              </a:cxn>
              <a:cxn ang="0">
                <a:pos x="2017" y="1852"/>
              </a:cxn>
              <a:cxn ang="0">
                <a:pos x="2017" y="1919"/>
              </a:cxn>
              <a:cxn ang="0">
                <a:pos x="2046" y="1987"/>
              </a:cxn>
              <a:cxn ang="0">
                <a:pos x="3115" y="2054"/>
              </a:cxn>
              <a:cxn ang="0">
                <a:pos x="3246" y="2189"/>
              </a:cxn>
              <a:cxn ang="0">
                <a:pos x="3553" y="2323"/>
              </a:cxn>
            </a:cxnLst>
            <a:rect l="0" t="0" r="r" b="b"/>
            <a:pathLst>
              <a:path w="3553" h="2454">
                <a:moveTo>
                  <a:pt x="0" y="0"/>
                </a:moveTo>
                <a:lnTo>
                  <a:pt x="126" y="0"/>
                </a:lnTo>
                <a:lnTo>
                  <a:pt x="126" y="34"/>
                </a:lnTo>
                <a:lnTo>
                  <a:pt x="152" y="34"/>
                </a:lnTo>
                <a:lnTo>
                  <a:pt x="152" y="68"/>
                </a:lnTo>
                <a:lnTo>
                  <a:pt x="156" y="68"/>
                </a:lnTo>
                <a:lnTo>
                  <a:pt x="156" y="131"/>
                </a:lnTo>
                <a:lnTo>
                  <a:pt x="160" y="131"/>
                </a:lnTo>
                <a:lnTo>
                  <a:pt x="160" y="198"/>
                </a:lnTo>
                <a:lnTo>
                  <a:pt x="164" y="198"/>
                </a:lnTo>
                <a:lnTo>
                  <a:pt x="164" y="261"/>
                </a:lnTo>
                <a:lnTo>
                  <a:pt x="168" y="261"/>
                </a:lnTo>
                <a:lnTo>
                  <a:pt x="168" y="295"/>
                </a:lnTo>
                <a:lnTo>
                  <a:pt x="173" y="295"/>
                </a:lnTo>
                <a:lnTo>
                  <a:pt x="173" y="362"/>
                </a:lnTo>
                <a:lnTo>
                  <a:pt x="177" y="362"/>
                </a:lnTo>
                <a:lnTo>
                  <a:pt x="177" y="392"/>
                </a:lnTo>
                <a:lnTo>
                  <a:pt x="181" y="392"/>
                </a:lnTo>
                <a:lnTo>
                  <a:pt x="181" y="425"/>
                </a:lnTo>
                <a:lnTo>
                  <a:pt x="189" y="425"/>
                </a:lnTo>
                <a:lnTo>
                  <a:pt x="189" y="459"/>
                </a:lnTo>
                <a:lnTo>
                  <a:pt x="198" y="459"/>
                </a:lnTo>
                <a:lnTo>
                  <a:pt x="198" y="526"/>
                </a:lnTo>
                <a:lnTo>
                  <a:pt x="211" y="526"/>
                </a:lnTo>
                <a:lnTo>
                  <a:pt x="211" y="560"/>
                </a:lnTo>
                <a:lnTo>
                  <a:pt x="236" y="560"/>
                </a:lnTo>
                <a:lnTo>
                  <a:pt x="236" y="594"/>
                </a:lnTo>
                <a:lnTo>
                  <a:pt x="253" y="594"/>
                </a:lnTo>
                <a:lnTo>
                  <a:pt x="253" y="623"/>
                </a:lnTo>
                <a:lnTo>
                  <a:pt x="253" y="623"/>
                </a:lnTo>
                <a:lnTo>
                  <a:pt x="253" y="657"/>
                </a:lnTo>
                <a:lnTo>
                  <a:pt x="257" y="657"/>
                </a:lnTo>
                <a:lnTo>
                  <a:pt x="257" y="690"/>
                </a:lnTo>
                <a:lnTo>
                  <a:pt x="320" y="690"/>
                </a:lnTo>
                <a:lnTo>
                  <a:pt x="320" y="758"/>
                </a:lnTo>
                <a:lnTo>
                  <a:pt x="341" y="758"/>
                </a:lnTo>
                <a:lnTo>
                  <a:pt x="341" y="796"/>
                </a:lnTo>
                <a:lnTo>
                  <a:pt x="446" y="796"/>
                </a:lnTo>
                <a:lnTo>
                  <a:pt x="446" y="829"/>
                </a:lnTo>
                <a:lnTo>
                  <a:pt x="488" y="829"/>
                </a:lnTo>
                <a:lnTo>
                  <a:pt x="488" y="863"/>
                </a:lnTo>
                <a:lnTo>
                  <a:pt x="526" y="863"/>
                </a:lnTo>
                <a:lnTo>
                  <a:pt x="526" y="897"/>
                </a:lnTo>
                <a:lnTo>
                  <a:pt x="530" y="897"/>
                </a:lnTo>
                <a:lnTo>
                  <a:pt x="530" y="968"/>
                </a:lnTo>
                <a:lnTo>
                  <a:pt x="535" y="968"/>
                </a:lnTo>
                <a:lnTo>
                  <a:pt x="535" y="1002"/>
                </a:lnTo>
                <a:lnTo>
                  <a:pt x="657" y="1002"/>
                </a:lnTo>
                <a:lnTo>
                  <a:pt x="657" y="1035"/>
                </a:lnTo>
                <a:lnTo>
                  <a:pt x="674" y="1035"/>
                </a:lnTo>
                <a:lnTo>
                  <a:pt x="674" y="1069"/>
                </a:lnTo>
                <a:lnTo>
                  <a:pt x="686" y="1069"/>
                </a:lnTo>
                <a:lnTo>
                  <a:pt x="686" y="1141"/>
                </a:lnTo>
                <a:lnTo>
                  <a:pt x="707" y="1141"/>
                </a:lnTo>
                <a:lnTo>
                  <a:pt x="707" y="1179"/>
                </a:lnTo>
                <a:lnTo>
                  <a:pt x="804" y="1179"/>
                </a:lnTo>
                <a:lnTo>
                  <a:pt x="804" y="1212"/>
                </a:lnTo>
                <a:lnTo>
                  <a:pt x="935" y="1212"/>
                </a:lnTo>
                <a:lnTo>
                  <a:pt x="935" y="1246"/>
                </a:lnTo>
                <a:lnTo>
                  <a:pt x="968" y="1246"/>
                </a:lnTo>
                <a:lnTo>
                  <a:pt x="968" y="1284"/>
                </a:lnTo>
                <a:lnTo>
                  <a:pt x="972" y="1284"/>
                </a:lnTo>
                <a:lnTo>
                  <a:pt x="972" y="1322"/>
                </a:lnTo>
                <a:lnTo>
                  <a:pt x="1006" y="1322"/>
                </a:lnTo>
                <a:lnTo>
                  <a:pt x="1006" y="1360"/>
                </a:lnTo>
                <a:lnTo>
                  <a:pt x="1023" y="1360"/>
                </a:lnTo>
                <a:lnTo>
                  <a:pt x="1023" y="1393"/>
                </a:lnTo>
                <a:lnTo>
                  <a:pt x="1036" y="1393"/>
                </a:lnTo>
                <a:lnTo>
                  <a:pt x="1036" y="1431"/>
                </a:lnTo>
                <a:lnTo>
                  <a:pt x="1154" y="1431"/>
                </a:lnTo>
                <a:lnTo>
                  <a:pt x="1154" y="1469"/>
                </a:lnTo>
                <a:lnTo>
                  <a:pt x="1162" y="1469"/>
                </a:lnTo>
                <a:lnTo>
                  <a:pt x="1162" y="1507"/>
                </a:lnTo>
                <a:lnTo>
                  <a:pt x="1191" y="1507"/>
                </a:lnTo>
                <a:lnTo>
                  <a:pt x="1191" y="1578"/>
                </a:lnTo>
                <a:lnTo>
                  <a:pt x="1196" y="1578"/>
                </a:lnTo>
                <a:lnTo>
                  <a:pt x="1196" y="1612"/>
                </a:lnTo>
                <a:lnTo>
                  <a:pt x="1225" y="1612"/>
                </a:lnTo>
                <a:lnTo>
                  <a:pt x="1225" y="1654"/>
                </a:lnTo>
                <a:lnTo>
                  <a:pt x="1372" y="1654"/>
                </a:lnTo>
                <a:lnTo>
                  <a:pt x="1372" y="1692"/>
                </a:lnTo>
                <a:lnTo>
                  <a:pt x="1516" y="1692"/>
                </a:lnTo>
                <a:lnTo>
                  <a:pt x="1516" y="1734"/>
                </a:lnTo>
                <a:lnTo>
                  <a:pt x="1528" y="1734"/>
                </a:lnTo>
                <a:lnTo>
                  <a:pt x="1528" y="1772"/>
                </a:lnTo>
                <a:lnTo>
                  <a:pt x="1528" y="1772"/>
                </a:lnTo>
                <a:lnTo>
                  <a:pt x="1528" y="1814"/>
                </a:lnTo>
                <a:lnTo>
                  <a:pt x="1549" y="1814"/>
                </a:lnTo>
                <a:lnTo>
                  <a:pt x="1549" y="1852"/>
                </a:lnTo>
                <a:lnTo>
                  <a:pt x="2017" y="1852"/>
                </a:lnTo>
                <a:lnTo>
                  <a:pt x="2017" y="1919"/>
                </a:lnTo>
                <a:lnTo>
                  <a:pt x="2017" y="1919"/>
                </a:lnTo>
                <a:lnTo>
                  <a:pt x="2017" y="1987"/>
                </a:lnTo>
                <a:lnTo>
                  <a:pt x="2046" y="1987"/>
                </a:lnTo>
                <a:lnTo>
                  <a:pt x="2046" y="2054"/>
                </a:lnTo>
                <a:lnTo>
                  <a:pt x="3115" y="2054"/>
                </a:lnTo>
                <a:lnTo>
                  <a:pt x="3115" y="2189"/>
                </a:lnTo>
                <a:lnTo>
                  <a:pt x="3246" y="2189"/>
                </a:lnTo>
                <a:lnTo>
                  <a:pt x="3246" y="2323"/>
                </a:lnTo>
                <a:lnTo>
                  <a:pt x="3553" y="2323"/>
                </a:lnTo>
                <a:lnTo>
                  <a:pt x="3553" y="2454"/>
                </a:lnTo>
              </a:path>
            </a:pathLst>
          </a:custGeom>
          <a:noFill/>
          <a:ln w="28575"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382092" name="Rectangle 141"/>
          <p:cNvSpPr>
            <a:spLocks noChangeArrowheads="1"/>
          </p:cNvSpPr>
          <p:nvPr/>
        </p:nvSpPr>
        <p:spPr bwMode="auto">
          <a:xfrm>
            <a:off x="2640584" y="5767388"/>
            <a:ext cx="109004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FF"/>
                </a:solidFill>
                <a:latin typeface="Times New Roman" charset="0"/>
                <a:ea typeface="MS PGothic" charset="0"/>
                <a:cs typeface="Times New Roman" charset="0"/>
              </a:rPr>
              <a:t>Number at risk</a:t>
            </a:r>
          </a:p>
        </p:txBody>
      </p:sp>
      <p:sp>
        <p:nvSpPr>
          <p:cNvPr id="382093" name="Rectangle 142"/>
          <p:cNvSpPr>
            <a:spLocks noChangeArrowheads="1"/>
          </p:cNvSpPr>
          <p:nvPr/>
        </p:nvSpPr>
        <p:spPr bwMode="auto">
          <a:xfrm>
            <a:off x="1905811" y="5976939"/>
            <a:ext cx="18248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FFFF00"/>
                </a:solidFill>
                <a:latin typeface="Times New Roman" charset="0"/>
                <a:ea typeface="MS PGothic" charset="0"/>
                <a:cs typeface="Times New Roman" charset="0"/>
              </a:rPr>
              <a:t>Palbociclib plus letrozole</a:t>
            </a:r>
          </a:p>
        </p:txBody>
      </p:sp>
      <p:sp>
        <p:nvSpPr>
          <p:cNvPr id="382094" name="Rectangle 143"/>
          <p:cNvSpPr>
            <a:spLocks noChangeArrowheads="1"/>
          </p:cNvSpPr>
          <p:nvPr/>
        </p:nvSpPr>
        <p:spPr bwMode="auto">
          <a:xfrm>
            <a:off x="3042820" y="6184900"/>
            <a:ext cx="6878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021" fontAlgn="base">
              <a:spcBef>
                <a:spcPct val="0"/>
              </a:spcBef>
              <a:spcAft>
                <a:spcPct val="0"/>
              </a:spcAft>
            </a:pPr>
            <a:r>
              <a:rPr lang="en-US" sz="1400">
                <a:solidFill>
                  <a:srgbClr val="DADADA"/>
                </a:solidFill>
                <a:latin typeface="Times New Roman" charset="0"/>
                <a:ea typeface="MS PGothic" charset="0"/>
                <a:cs typeface="Times New Roman" charset="0"/>
              </a:rPr>
              <a:t>Letrozole</a:t>
            </a:r>
          </a:p>
        </p:txBody>
      </p:sp>
      <p:sp>
        <p:nvSpPr>
          <p:cNvPr id="382095" name="Freeform 144"/>
          <p:cNvSpPr>
            <a:spLocks/>
          </p:cNvSpPr>
          <p:nvPr/>
        </p:nvSpPr>
        <p:spPr bwMode="auto">
          <a:xfrm>
            <a:off x="3968751" y="1387486"/>
            <a:ext cx="5861050" cy="3889375"/>
          </a:xfrm>
          <a:custGeom>
            <a:avLst/>
            <a:gdLst>
              <a:gd name="T0" fmla="*/ 0 w 3692"/>
              <a:gd name="T1" fmla="*/ 0 h 2450"/>
              <a:gd name="T2" fmla="*/ 0 w 3692"/>
              <a:gd name="T3" fmla="*/ 2147483647 h 2450"/>
              <a:gd name="T4" fmla="*/ 2147483647 w 3692"/>
              <a:gd name="T5" fmla="*/ 2147483647 h 2450"/>
              <a:gd name="T6" fmla="*/ 0 60000 65536"/>
              <a:gd name="T7" fmla="*/ 0 60000 65536"/>
              <a:gd name="T8" fmla="*/ 0 60000 65536"/>
            </a:gdLst>
            <a:ahLst/>
            <a:cxnLst>
              <a:cxn ang="T6">
                <a:pos x="T0" y="T1"/>
              </a:cxn>
              <a:cxn ang="T7">
                <a:pos x="T2" y="T3"/>
              </a:cxn>
              <a:cxn ang="T8">
                <a:pos x="T4" y="T5"/>
              </a:cxn>
            </a:cxnLst>
            <a:rect l="0" t="0" r="r" b="b"/>
            <a:pathLst>
              <a:path w="3692" h="2450">
                <a:moveTo>
                  <a:pt x="0" y="0"/>
                </a:moveTo>
                <a:lnTo>
                  <a:pt x="0" y="2450"/>
                </a:lnTo>
                <a:lnTo>
                  <a:pt x="3692" y="2450"/>
                </a:lnTo>
              </a:path>
            </a:pathLst>
          </a:custGeom>
          <a:noFill/>
          <a:ln w="19050" cap="flat">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382096" name="Rectangle 157"/>
          <p:cNvSpPr>
            <a:spLocks noChangeArrowheads="1"/>
          </p:cNvSpPr>
          <p:nvPr/>
        </p:nvSpPr>
        <p:spPr bwMode="auto">
          <a:xfrm>
            <a:off x="9190399" y="59737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5</a:t>
            </a:r>
          </a:p>
        </p:txBody>
      </p:sp>
      <p:sp>
        <p:nvSpPr>
          <p:cNvPr id="382097" name="Rectangle 158"/>
          <p:cNvSpPr>
            <a:spLocks noChangeArrowheads="1"/>
          </p:cNvSpPr>
          <p:nvPr/>
        </p:nvSpPr>
        <p:spPr bwMode="auto">
          <a:xfrm>
            <a:off x="9190399" y="6184900"/>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1</a:t>
            </a:r>
          </a:p>
        </p:txBody>
      </p:sp>
      <p:sp>
        <p:nvSpPr>
          <p:cNvPr id="382098" name="Rectangle 159"/>
          <p:cNvSpPr>
            <a:spLocks noChangeArrowheads="1"/>
          </p:cNvSpPr>
          <p:nvPr/>
        </p:nvSpPr>
        <p:spPr bwMode="auto">
          <a:xfrm>
            <a:off x="8609373" y="59737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8</a:t>
            </a:r>
          </a:p>
        </p:txBody>
      </p:sp>
      <p:sp>
        <p:nvSpPr>
          <p:cNvPr id="382099" name="Rectangle 160"/>
          <p:cNvSpPr>
            <a:spLocks noChangeArrowheads="1"/>
          </p:cNvSpPr>
          <p:nvPr/>
        </p:nvSpPr>
        <p:spPr bwMode="auto">
          <a:xfrm>
            <a:off x="8609373" y="6184900"/>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3</a:t>
            </a:r>
          </a:p>
        </p:txBody>
      </p:sp>
      <p:sp>
        <p:nvSpPr>
          <p:cNvPr id="382100" name="Rectangle 161"/>
          <p:cNvSpPr>
            <a:spLocks noChangeArrowheads="1"/>
          </p:cNvSpPr>
          <p:nvPr/>
        </p:nvSpPr>
        <p:spPr bwMode="auto">
          <a:xfrm>
            <a:off x="6807126" y="59737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28</a:t>
            </a:r>
          </a:p>
        </p:txBody>
      </p:sp>
      <p:sp>
        <p:nvSpPr>
          <p:cNvPr id="382101" name="Rectangle 162"/>
          <p:cNvSpPr>
            <a:spLocks noChangeArrowheads="1"/>
          </p:cNvSpPr>
          <p:nvPr/>
        </p:nvSpPr>
        <p:spPr bwMode="auto">
          <a:xfrm>
            <a:off x="6807126" y="61849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14</a:t>
            </a:r>
          </a:p>
        </p:txBody>
      </p:sp>
      <p:sp>
        <p:nvSpPr>
          <p:cNvPr id="382102" name="Rectangle 163"/>
          <p:cNvSpPr>
            <a:spLocks noChangeArrowheads="1"/>
          </p:cNvSpPr>
          <p:nvPr/>
        </p:nvSpPr>
        <p:spPr bwMode="auto">
          <a:xfrm>
            <a:off x="7394501" y="59737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21</a:t>
            </a:r>
          </a:p>
        </p:txBody>
      </p:sp>
      <p:sp>
        <p:nvSpPr>
          <p:cNvPr id="382103" name="Rectangle 164"/>
          <p:cNvSpPr>
            <a:spLocks noChangeArrowheads="1"/>
          </p:cNvSpPr>
          <p:nvPr/>
        </p:nvSpPr>
        <p:spPr bwMode="auto">
          <a:xfrm>
            <a:off x="7439385" y="6184900"/>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6</a:t>
            </a:r>
          </a:p>
        </p:txBody>
      </p:sp>
      <p:sp>
        <p:nvSpPr>
          <p:cNvPr id="382104" name="Rectangle 165"/>
          <p:cNvSpPr>
            <a:spLocks noChangeArrowheads="1"/>
          </p:cNvSpPr>
          <p:nvPr/>
        </p:nvSpPr>
        <p:spPr bwMode="auto">
          <a:xfrm>
            <a:off x="5637139" y="5973761"/>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47</a:t>
            </a:r>
          </a:p>
        </p:txBody>
      </p:sp>
      <p:sp>
        <p:nvSpPr>
          <p:cNvPr id="382105" name="Rectangle 166"/>
          <p:cNvSpPr>
            <a:spLocks noChangeArrowheads="1"/>
          </p:cNvSpPr>
          <p:nvPr/>
        </p:nvSpPr>
        <p:spPr bwMode="auto">
          <a:xfrm>
            <a:off x="5637140" y="61849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28</a:t>
            </a:r>
          </a:p>
        </p:txBody>
      </p:sp>
      <p:sp>
        <p:nvSpPr>
          <p:cNvPr id="382106" name="Rectangle 167"/>
          <p:cNvSpPr>
            <a:spLocks noChangeArrowheads="1"/>
          </p:cNvSpPr>
          <p:nvPr/>
        </p:nvSpPr>
        <p:spPr bwMode="auto">
          <a:xfrm>
            <a:off x="6226101" y="59737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36</a:t>
            </a:r>
          </a:p>
        </p:txBody>
      </p:sp>
      <p:sp>
        <p:nvSpPr>
          <p:cNvPr id="382107" name="Rectangle 168"/>
          <p:cNvSpPr>
            <a:spLocks noChangeArrowheads="1"/>
          </p:cNvSpPr>
          <p:nvPr/>
        </p:nvSpPr>
        <p:spPr bwMode="auto">
          <a:xfrm>
            <a:off x="6226101" y="61849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19</a:t>
            </a:r>
          </a:p>
        </p:txBody>
      </p:sp>
      <p:sp>
        <p:nvSpPr>
          <p:cNvPr id="382108" name="Rectangle 169"/>
          <p:cNvSpPr>
            <a:spLocks noChangeArrowheads="1"/>
          </p:cNvSpPr>
          <p:nvPr/>
        </p:nvSpPr>
        <p:spPr bwMode="auto">
          <a:xfrm>
            <a:off x="3879777" y="59737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84</a:t>
            </a:r>
          </a:p>
        </p:txBody>
      </p:sp>
      <p:sp>
        <p:nvSpPr>
          <p:cNvPr id="382109" name="Rectangle 170"/>
          <p:cNvSpPr>
            <a:spLocks noChangeArrowheads="1"/>
          </p:cNvSpPr>
          <p:nvPr/>
        </p:nvSpPr>
        <p:spPr bwMode="auto">
          <a:xfrm>
            <a:off x="3879777" y="61849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81</a:t>
            </a:r>
          </a:p>
        </p:txBody>
      </p:sp>
      <p:sp>
        <p:nvSpPr>
          <p:cNvPr id="382110" name="Rectangle 171"/>
          <p:cNvSpPr>
            <a:spLocks noChangeArrowheads="1"/>
          </p:cNvSpPr>
          <p:nvPr/>
        </p:nvSpPr>
        <p:spPr bwMode="auto">
          <a:xfrm>
            <a:off x="7977115" y="59737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13</a:t>
            </a:r>
          </a:p>
        </p:txBody>
      </p:sp>
      <p:sp>
        <p:nvSpPr>
          <p:cNvPr id="382111" name="Rectangle 172"/>
          <p:cNvSpPr>
            <a:spLocks noChangeArrowheads="1"/>
          </p:cNvSpPr>
          <p:nvPr/>
        </p:nvSpPr>
        <p:spPr bwMode="auto">
          <a:xfrm>
            <a:off x="8021998" y="6184900"/>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3</a:t>
            </a:r>
          </a:p>
        </p:txBody>
      </p:sp>
      <p:sp>
        <p:nvSpPr>
          <p:cNvPr id="382112" name="Rectangle 173"/>
          <p:cNvSpPr>
            <a:spLocks noChangeArrowheads="1"/>
          </p:cNvSpPr>
          <p:nvPr/>
        </p:nvSpPr>
        <p:spPr bwMode="auto">
          <a:xfrm>
            <a:off x="4467151" y="5973761"/>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67</a:t>
            </a:r>
          </a:p>
        </p:txBody>
      </p:sp>
      <p:sp>
        <p:nvSpPr>
          <p:cNvPr id="382113" name="Rectangle 174"/>
          <p:cNvSpPr>
            <a:spLocks noChangeArrowheads="1"/>
          </p:cNvSpPr>
          <p:nvPr/>
        </p:nvSpPr>
        <p:spPr bwMode="auto">
          <a:xfrm>
            <a:off x="4467151" y="61849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48</a:t>
            </a:r>
          </a:p>
        </p:txBody>
      </p:sp>
      <p:sp>
        <p:nvSpPr>
          <p:cNvPr id="382114" name="Rectangle 175"/>
          <p:cNvSpPr>
            <a:spLocks noChangeArrowheads="1"/>
          </p:cNvSpPr>
          <p:nvPr/>
        </p:nvSpPr>
        <p:spPr bwMode="auto">
          <a:xfrm>
            <a:off x="5049766" y="59737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60</a:t>
            </a:r>
          </a:p>
        </p:txBody>
      </p:sp>
      <p:sp>
        <p:nvSpPr>
          <p:cNvPr id="382115" name="Rectangle 176"/>
          <p:cNvSpPr>
            <a:spLocks noChangeArrowheads="1"/>
          </p:cNvSpPr>
          <p:nvPr/>
        </p:nvSpPr>
        <p:spPr bwMode="auto">
          <a:xfrm>
            <a:off x="5049766" y="6184900"/>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DADADA"/>
                </a:solidFill>
                <a:latin typeface="Times New Roman" charset="0"/>
                <a:ea typeface="MS PGothic" charset="0"/>
                <a:cs typeface="Times New Roman" charset="0"/>
              </a:rPr>
              <a:t>36</a:t>
            </a:r>
          </a:p>
        </p:txBody>
      </p:sp>
      <p:sp>
        <p:nvSpPr>
          <p:cNvPr id="382116" name="Rectangle 177"/>
          <p:cNvSpPr>
            <a:spLocks noChangeArrowheads="1"/>
          </p:cNvSpPr>
          <p:nvPr/>
        </p:nvSpPr>
        <p:spPr bwMode="auto">
          <a:xfrm>
            <a:off x="9779360" y="59737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400">
                <a:solidFill>
                  <a:srgbClr val="FFFF00"/>
                </a:solidFill>
                <a:latin typeface="Times New Roman" charset="0"/>
                <a:ea typeface="MS PGothic" charset="0"/>
                <a:cs typeface="Times New Roman" charset="0"/>
              </a:rPr>
              <a:t>1</a:t>
            </a:r>
          </a:p>
        </p:txBody>
      </p:sp>
      <p:sp>
        <p:nvSpPr>
          <p:cNvPr id="382117" name="Rectangle 178"/>
          <p:cNvSpPr>
            <a:spLocks noChangeArrowheads="1"/>
          </p:cNvSpPr>
          <p:nvPr/>
        </p:nvSpPr>
        <p:spPr bwMode="auto">
          <a:xfrm>
            <a:off x="7494593" y="1557567"/>
            <a:ext cx="18248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4021" fontAlgn="base">
              <a:spcBef>
                <a:spcPct val="0"/>
              </a:spcBef>
              <a:spcAft>
                <a:spcPct val="0"/>
              </a:spcAft>
            </a:pPr>
            <a:r>
              <a:rPr lang="en-US" sz="1400">
                <a:solidFill>
                  <a:srgbClr val="FFFFFF"/>
                </a:solidFill>
                <a:latin typeface="Times New Roman" charset="0"/>
                <a:ea typeface="MS PGothic" charset="0"/>
                <a:cs typeface="Times New Roman" charset="0"/>
              </a:rPr>
              <a:t>Palbociclib plus letrozole</a:t>
            </a:r>
            <a:endParaRPr lang="en-US" sz="1600">
              <a:solidFill>
                <a:srgbClr val="FFFFFF"/>
              </a:solidFill>
              <a:latin typeface="Times New Roman" charset="0"/>
              <a:ea typeface="MS PGothic" charset="0"/>
              <a:cs typeface="Times New Roman" charset="0"/>
            </a:endParaRPr>
          </a:p>
        </p:txBody>
      </p:sp>
      <p:sp>
        <p:nvSpPr>
          <p:cNvPr id="382118" name="Rectangle 179"/>
          <p:cNvSpPr>
            <a:spLocks noChangeArrowheads="1"/>
          </p:cNvSpPr>
          <p:nvPr/>
        </p:nvSpPr>
        <p:spPr bwMode="auto">
          <a:xfrm>
            <a:off x="7494597" y="1765528"/>
            <a:ext cx="6878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4021" fontAlgn="base">
              <a:spcBef>
                <a:spcPct val="0"/>
              </a:spcBef>
              <a:spcAft>
                <a:spcPct val="0"/>
              </a:spcAft>
            </a:pPr>
            <a:r>
              <a:rPr lang="en-US" sz="1400">
                <a:solidFill>
                  <a:srgbClr val="FFFFFF"/>
                </a:solidFill>
                <a:latin typeface="Times New Roman" charset="0"/>
                <a:ea typeface="MS PGothic" charset="0"/>
                <a:cs typeface="Times New Roman" charset="0"/>
              </a:rPr>
              <a:t>Letrozole</a:t>
            </a:r>
            <a:endParaRPr lang="en-US" sz="1600">
              <a:solidFill>
                <a:srgbClr val="FFFFFF"/>
              </a:solidFill>
              <a:latin typeface="Times New Roman" charset="0"/>
              <a:ea typeface="MS PGothic" charset="0"/>
              <a:cs typeface="Times New Roman" charset="0"/>
            </a:endParaRPr>
          </a:p>
        </p:txBody>
      </p:sp>
      <p:sp>
        <p:nvSpPr>
          <p:cNvPr id="382119" name="Line 180"/>
          <p:cNvSpPr>
            <a:spLocks noChangeShapeType="1"/>
          </p:cNvSpPr>
          <p:nvPr/>
        </p:nvSpPr>
        <p:spPr bwMode="auto">
          <a:xfrm>
            <a:off x="7178675" y="1668463"/>
            <a:ext cx="260350" cy="0"/>
          </a:xfrm>
          <a:prstGeom prst="line">
            <a:avLst/>
          </a:prstGeom>
          <a:noFill/>
          <a:ln w="28575">
            <a:solidFill>
              <a:srgbClr val="FFFF00"/>
            </a:solidFill>
            <a:miter lim="800000"/>
            <a:headEnd/>
            <a:tailEnd/>
          </a:ln>
          <a:extLst>
            <a:ext uri="{909E8E84-426E-40dd-AFC4-6F175D3DCCD1}">
              <a14:hiddenFill xmlns:a14="http://schemas.microsoft.com/office/drawing/2010/main" xmlns="">
                <a:noFill/>
              </a14:hiddenFill>
            </a:ext>
          </a:extLst>
        </p:spPr>
        <p:txBody>
          <a:bodyPr lIns="91400" tIns="45702" rIns="91400" bIns="45702"/>
          <a:lstStyle/>
          <a:p>
            <a:pPr eaLnBrk="0" fontAlgn="base" hangingPunct="0">
              <a:spcBef>
                <a:spcPct val="0"/>
              </a:spcBef>
              <a:spcAft>
                <a:spcPct val="0"/>
              </a:spcAft>
            </a:pPr>
            <a:endParaRPr lang="en-US">
              <a:solidFill>
                <a:srgbClr val="FFFFFF"/>
              </a:solidFill>
              <a:latin typeface="Calibri" charset="0"/>
              <a:ea typeface="MS PGothic" charset="0"/>
              <a:cs typeface="MS PGothic" charset="0"/>
            </a:endParaRPr>
          </a:p>
        </p:txBody>
      </p:sp>
      <p:sp>
        <p:nvSpPr>
          <p:cNvPr id="1205" name="Line 181"/>
          <p:cNvSpPr>
            <a:spLocks noChangeShapeType="1"/>
          </p:cNvSpPr>
          <p:nvPr/>
        </p:nvSpPr>
        <p:spPr bwMode="auto">
          <a:xfrm flipH="1">
            <a:off x="7178675" y="1876425"/>
            <a:ext cx="260350" cy="0"/>
          </a:xfrm>
          <a:prstGeom prst="line">
            <a:avLst/>
          </a:prstGeom>
          <a:noFill/>
          <a:ln w="28575" cap="flat">
            <a:solidFill>
              <a:schemeClr val="accent4"/>
            </a:solidFill>
            <a:prstDash val="solid"/>
            <a:miter lim="800000"/>
            <a:headEnd/>
            <a:tailEnd/>
          </a:ln>
        </p:spPr>
        <p:txBody>
          <a:bodyPr lIns="91400" tIns="45702" rIns="91400" bIns="45702"/>
          <a:lstStyle/>
          <a:p>
            <a:pPr defTabSz="914021" fontAlgn="base">
              <a:spcBef>
                <a:spcPct val="0"/>
              </a:spcBef>
              <a:spcAft>
                <a:spcPct val="0"/>
              </a:spcAft>
              <a:defRPr/>
            </a:pPr>
            <a:endParaRPr lang="en-US" sz="500" b="1" dirty="0">
              <a:solidFill>
                <a:srgbClr val="FFFFFF"/>
              </a:solidFill>
              <a:latin typeface="Times New Roman" pitchFamily="18" charset="0"/>
              <a:ea typeface="ＭＳ Ｐゴシック"/>
              <a:cs typeface="MS PGothic" charset="0"/>
            </a:endParaRPr>
          </a:p>
        </p:txBody>
      </p:sp>
      <p:sp>
        <p:nvSpPr>
          <p:cNvPr id="382121" name="Rectangle 182"/>
          <p:cNvSpPr>
            <a:spLocks noChangeArrowheads="1"/>
          </p:cNvSpPr>
          <p:nvPr/>
        </p:nvSpPr>
        <p:spPr bwMode="auto">
          <a:xfrm>
            <a:off x="4108455" y="4951413"/>
            <a:ext cx="389781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021" fontAlgn="base">
              <a:spcBef>
                <a:spcPct val="0"/>
              </a:spcBef>
              <a:spcAft>
                <a:spcPct val="0"/>
              </a:spcAft>
            </a:pPr>
            <a:r>
              <a:rPr lang="en-US" sz="1400">
                <a:solidFill>
                  <a:srgbClr val="FFFFFF"/>
                </a:solidFill>
                <a:latin typeface="Times New Roman" charset="0"/>
                <a:ea typeface="MS PGothic" charset="0"/>
                <a:cs typeface="Times New Roman" charset="0"/>
              </a:rPr>
              <a:t>HR 0.488 (95% CI 0.319–0.748; one-sided </a:t>
            </a:r>
            <a:r>
              <a:rPr lang="en-US" sz="1400" i="1">
                <a:solidFill>
                  <a:srgbClr val="FFFFFF"/>
                </a:solidFill>
                <a:latin typeface="Times New Roman" charset="0"/>
                <a:ea typeface="MS PGothic" charset="0"/>
                <a:cs typeface="Times New Roman" charset="0"/>
              </a:rPr>
              <a:t>P </a:t>
            </a:r>
            <a:r>
              <a:rPr lang="en-US" sz="1400">
                <a:solidFill>
                  <a:srgbClr val="FFFFFF"/>
                </a:solidFill>
                <a:latin typeface="Times New Roman" charset="0"/>
                <a:ea typeface="MS PGothic" charset="0"/>
                <a:cs typeface="Times New Roman" charset="0"/>
              </a:rPr>
              <a:t>= .0004)</a:t>
            </a:r>
            <a:endParaRPr lang="en-US" sz="1600">
              <a:solidFill>
                <a:srgbClr val="FFFFFF"/>
              </a:solidFill>
              <a:latin typeface="Times New Roman" charset="0"/>
              <a:ea typeface="MS PGothic" charset="0"/>
              <a:cs typeface="Times New Roman" charset="0"/>
            </a:endParaRPr>
          </a:p>
        </p:txBody>
      </p:sp>
      <p:sp>
        <p:nvSpPr>
          <p:cNvPr id="382122" name="Rectangle 183"/>
          <p:cNvSpPr>
            <a:spLocks noChangeArrowheads="1"/>
          </p:cNvSpPr>
          <p:nvPr/>
        </p:nvSpPr>
        <p:spPr bwMode="auto">
          <a:xfrm rot="-5400000">
            <a:off x="1795305" y="3093171"/>
            <a:ext cx="234188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021" fontAlgn="base">
              <a:spcBef>
                <a:spcPct val="0"/>
              </a:spcBef>
              <a:spcAft>
                <a:spcPct val="0"/>
              </a:spcAft>
            </a:pPr>
            <a:r>
              <a:rPr lang="en-US" sz="1600">
                <a:solidFill>
                  <a:srgbClr val="FFFFFF"/>
                </a:solidFill>
                <a:latin typeface="Times New Roman" charset="0"/>
                <a:ea typeface="MS PGothic" charset="0"/>
                <a:cs typeface="Times New Roman" charset="0"/>
              </a:rPr>
              <a:t>Progression-free survival, %</a:t>
            </a:r>
          </a:p>
        </p:txBody>
      </p:sp>
      <p:sp>
        <p:nvSpPr>
          <p:cNvPr id="382123" name="TextBox 193"/>
          <p:cNvSpPr txBox="1">
            <a:spLocks noChangeArrowheads="1"/>
          </p:cNvSpPr>
          <p:nvPr/>
        </p:nvSpPr>
        <p:spPr bwMode="auto">
          <a:xfrm>
            <a:off x="3924661" y="54022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0</a:t>
            </a:r>
          </a:p>
        </p:txBody>
      </p:sp>
      <p:sp>
        <p:nvSpPr>
          <p:cNvPr id="382124" name="TextBox 194"/>
          <p:cNvSpPr txBox="1">
            <a:spLocks noChangeArrowheads="1"/>
          </p:cNvSpPr>
          <p:nvPr/>
        </p:nvSpPr>
        <p:spPr bwMode="auto">
          <a:xfrm>
            <a:off x="4512035" y="54022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4</a:t>
            </a:r>
          </a:p>
        </p:txBody>
      </p:sp>
      <p:sp>
        <p:nvSpPr>
          <p:cNvPr id="382125" name="TextBox 195"/>
          <p:cNvSpPr txBox="1">
            <a:spLocks noChangeArrowheads="1"/>
          </p:cNvSpPr>
          <p:nvPr/>
        </p:nvSpPr>
        <p:spPr bwMode="auto">
          <a:xfrm>
            <a:off x="5094649" y="5402263"/>
            <a:ext cx="897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8</a:t>
            </a:r>
          </a:p>
        </p:txBody>
      </p:sp>
      <p:sp>
        <p:nvSpPr>
          <p:cNvPr id="382126" name="TextBox 196"/>
          <p:cNvSpPr txBox="1">
            <a:spLocks noChangeArrowheads="1"/>
          </p:cNvSpPr>
          <p:nvPr/>
        </p:nvSpPr>
        <p:spPr bwMode="auto">
          <a:xfrm>
            <a:off x="5637140"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12</a:t>
            </a:r>
          </a:p>
        </p:txBody>
      </p:sp>
      <p:sp>
        <p:nvSpPr>
          <p:cNvPr id="382127" name="TextBox 197"/>
          <p:cNvSpPr txBox="1">
            <a:spLocks noChangeArrowheads="1"/>
          </p:cNvSpPr>
          <p:nvPr/>
        </p:nvSpPr>
        <p:spPr bwMode="auto">
          <a:xfrm>
            <a:off x="6226101"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16</a:t>
            </a:r>
          </a:p>
        </p:txBody>
      </p:sp>
      <p:sp>
        <p:nvSpPr>
          <p:cNvPr id="382128" name="TextBox 198"/>
          <p:cNvSpPr txBox="1">
            <a:spLocks noChangeArrowheads="1"/>
          </p:cNvSpPr>
          <p:nvPr/>
        </p:nvSpPr>
        <p:spPr bwMode="auto">
          <a:xfrm>
            <a:off x="6807126"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20</a:t>
            </a:r>
          </a:p>
        </p:txBody>
      </p:sp>
      <p:sp>
        <p:nvSpPr>
          <p:cNvPr id="382129" name="TextBox 199"/>
          <p:cNvSpPr txBox="1">
            <a:spLocks noChangeArrowheads="1"/>
          </p:cNvSpPr>
          <p:nvPr/>
        </p:nvSpPr>
        <p:spPr bwMode="auto">
          <a:xfrm>
            <a:off x="7394501"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24</a:t>
            </a:r>
          </a:p>
        </p:txBody>
      </p:sp>
      <p:sp>
        <p:nvSpPr>
          <p:cNvPr id="382130" name="TextBox 200"/>
          <p:cNvSpPr txBox="1">
            <a:spLocks noChangeArrowheads="1"/>
          </p:cNvSpPr>
          <p:nvPr/>
        </p:nvSpPr>
        <p:spPr bwMode="auto">
          <a:xfrm>
            <a:off x="7977115"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28</a:t>
            </a:r>
          </a:p>
        </p:txBody>
      </p:sp>
      <p:sp>
        <p:nvSpPr>
          <p:cNvPr id="382131" name="TextBox 201"/>
          <p:cNvSpPr txBox="1">
            <a:spLocks noChangeArrowheads="1"/>
          </p:cNvSpPr>
          <p:nvPr/>
        </p:nvSpPr>
        <p:spPr bwMode="auto">
          <a:xfrm>
            <a:off x="8564490"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32</a:t>
            </a:r>
          </a:p>
        </p:txBody>
      </p:sp>
      <p:sp>
        <p:nvSpPr>
          <p:cNvPr id="382132" name="TextBox 202"/>
          <p:cNvSpPr txBox="1">
            <a:spLocks noChangeArrowheads="1"/>
          </p:cNvSpPr>
          <p:nvPr/>
        </p:nvSpPr>
        <p:spPr bwMode="auto">
          <a:xfrm>
            <a:off x="9145516"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36</a:t>
            </a:r>
          </a:p>
        </p:txBody>
      </p:sp>
      <p:sp>
        <p:nvSpPr>
          <p:cNvPr id="382133" name="TextBox 203"/>
          <p:cNvSpPr txBox="1">
            <a:spLocks noChangeArrowheads="1"/>
          </p:cNvSpPr>
          <p:nvPr/>
        </p:nvSpPr>
        <p:spPr bwMode="auto">
          <a:xfrm>
            <a:off x="9734476" y="5402263"/>
            <a:ext cx="1795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400">
                <a:solidFill>
                  <a:srgbClr val="FFFFFF"/>
                </a:solidFill>
                <a:latin typeface="Times New Roman" charset="0"/>
              </a:rPr>
              <a:t>40</a:t>
            </a:r>
          </a:p>
        </p:txBody>
      </p:sp>
      <p:sp>
        <p:nvSpPr>
          <p:cNvPr id="382134" name="TextBox 204"/>
          <p:cNvSpPr txBox="1">
            <a:spLocks noChangeArrowheads="1"/>
          </p:cNvSpPr>
          <p:nvPr/>
        </p:nvSpPr>
        <p:spPr bwMode="auto">
          <a:xfrm>
            <a:off x="6332964" y="5667382"/>
            <a:ext cx="113262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021" fontAlgn="base">
              <a:spcBef>
                <a:spcPct val="0"/>
              </a:spcBef>
              <a:spcAft>
                <a:spcPct val="0"/>
              </a:spcAft>
            </a:pPr>
            <a:r>
              <a:rPr lang="en-US" sz="1600">
                <a:solidFill>
                  <a:srgbClr val="FFFFFF"/>
                </a:solidFill>
                <a:latin typeface="Times New Roman" charset="0"/>
              </a:rPr>
              <a:t>Time, months</a:t>
            </a:r>
          </a:p>
        </p:txBody>
      </p:sp>
      <p:sp>
        <p:nvSpPr>
          <p:cNvPr id="382135" name="TextBox 18"/>
          <p:cNvSpPr txBox="1">
            <a:spLocks noChangeArrowheads="1"/>
          </p:cNvSpPr>
          <p:nvPr/>
        </p:nvSpPr>
        <p:spPr bwMode="auto">
          <a:xfrm>
            <a:off x="1524000" y="6596068"/>
            <a:ext cx="6731000" cy="261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GB" sz="1100">
                <a:solidFill>
                  <a:srgbClr val="FFFFFF"/>
                </a:solidFill>
                <a:latin typeface="Times New Roman" charset="0"/>
                <a:cs typeface="Times New Roman" charset="0"/>
              </a:rPr>
              <a:t>Finn RS, et al. </a:t>
            </a:r>
            <a:r>
              <a:rPr lang="en-GB" sz="1100" i="1">
                <a:solidFill>
                  <a:srgbClr val="FFFFFF"/>
                </a:solidFill>
                <a:latin typeface="Times New Roman" charset="0"/>
                <a:cs typeface="Times New Roman" charset="0"/>
              </a:rPr>
              <a:t>Lancet Oncol</a:t>
            </a:r>
            <a:r>
              <a:rPr lang="en-GB" sz="1100">
                <a:solidFill>
                  <a:srgbClr val="FFFFFF"/>
                </a:solidFill>
                <a:latin typeface="Times New Roman" charset="0"/>
                <a:cs typeface="Times New Roman" charset="0"/>
              </a:rPr>
              <a:t>. 2015;16(1):25-35.</a:t>
            </a:r>
          </a:p>
        </p:txBody>
      </p:sp>
    </p:spTree>
    <p:extLst>
      <p:ext uri="{BB962C8B-B14F-4D97-AF65-F5344CB8AC3E}">
        <p14:creationId xmlns:p14="http://schemas.microsoft.com/office/powerpoint/2010/main" xmlns="" val="79862400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3"/>
          <p:cNvSpPr>
            <a:spLocks noGrp="1" noChangeArrowheads="1"/>
          </p:cNvSpPr>
          <p:nvPr>
            <p:ph type="title"/>
          </p:nvPr>
        </p:nvSpPr>
        <p:spPr>
          <a:xfrm>
            <a:off x="1524000" y="457208"/>
            <a:ext cx="9144000" cy="728663"/>
          </a:xfrm>
        </p:spPr>
        <p:txBody>
          <a:bodyPr/>
          <a:lstStyle/>
          <a:p>
            <a:pPr eaLnBrk="1" hangingPunct="1"/>
            <a:r>
              <a:rPr lang="en-GB" sz="3200" b="0">
                <a:solidFill>
                  <a:srgbClr val="FFFF00"/>
                </a:solidFill>
                <a:effectLst/>
                <a:latin typeface="Times New Roman" charset="0"/>
              </a:rPr>
              <a:t>PALOMA-1/TRIO-18</a:t>
            </a:r>
            <a:r>
              <a:rPr lang="en-US" sz="3200" b="0">
                <a:solidFill>
                  <a:srgbClr val="FFFF00"/>
                </a:solidFill>
                <a:effectLst/>
                <a:latin typeface="Times New Roman" charset="0"/>
              </a:rPr>
              <a:t>: All-Causality AEs Occurring </a:t>
            </a:r>
            <a:br>
              <a:rPr lang="en-US" sz="3200" b="0">
                <a:solidFill>
                  <a:srgbClr val="FFFF00"/>
                </a:solidFill>
                <a:effectLst/>
                <a:latin typeface="Times New Roman" charset="0"/>
              </a:rPr>
            </a:br>
            <a:r>
              <a:rPr lang="en-US" sz="3200" b="0">
                <a:solidFill>
                  <a:srgbClr val="FFFF00"/>
                </a:solidFill>
                <a:effectLst/>
                <a:latin typeface="Times New Roman" charset="0"/>
              </a:rPr>
              <a:t>in ≥10% of Patients (Safety Population) (1/2) </a:t>
            </a:r>
          </a:p>
        </p:txBody>
      </p:sp>
      <p:graphicFrame>
        <p:nvGraphicFramePr>
          <p:cNvPr id="1476612" name="Group 4"/>
          <p:cNvGraphicFramePr>
            <a:graphicFrameLocks noGrp="1"/>
          </p:cNvGraphicFramePr>
          <p:nvPr>
            <p:extLst/>
          </p:nvPr>
        </p:nvGraphicFramePr>
        <p:xfrm>
          <a:off x="2351088" y="1447800"/>
          <a:ext cx="7561262" cy="4195574"/>
        </p:xfrm>
        <a:graphic>
          <a:graphicData uri="http://schemas.openxmlformats.org/drawingml/2006/table">
            <a:tbl>
              <a:tblPr/>
              <a:tblGrid>
                <a:gridCol w="3146425">
                  <a:extLst>
                    <a:ext uri="{9D8B030D-6E8A-4147-A177-3AD203B41FA5}">
                      <a16:colId xmlns="" xmlns:a16="http://schemas.microsoft.com/office/drawing/2014/main" val="20000"/>
                    </a:ext>
                  </a:extLst>
                </a:gridCol>
                <a:gridCol w="1103312">
                  <a:extLst>
                    <a:ext uri="{9D8B030D-6E8A-4147-A177-3AD203B41FA5}">
                      <a16:colId xmlns="" xmlns:a16="http://schemas.microsoft.com/office/drawing/2014/main" val="20001"/>
                    </a:ext>
                  </a:extLst>
                </a:gridCol>
                <a:gridCol w="1104900">
                  <a:extLst>
                    <a:ext uri="{9D8B030D-6E8A-4147-A177-3AD203B41FA5}">
                      <a16:colId xmlns="" xmlns:a16="http://schemas.microsoft.com/office/drawing/2014/main" val="20002"/>
                    </a:ext>
                  </a:extLst>
                </a:gridCol>
                <a:gridCol w="1103313">
                  <a:extLst>
                    <a:ext uri="{9D8B030D-6E8A-4147-A177-3AD203B41FA5}">
                      <a16:colId xmlns="" xmlns:a16="http://schemas.microsoft.com/office/drawing/2014/main" val="20003"/>
                    </a:ext>
                  </a:extLst>
                </a:gridCol>
                <a:gridCol w="1103312">
                  <a:extLst>
                    <a:ext uri="{9D8B030D-6E8A-4147-A177-3AD203B41FA5}">
                      <a16:colId xmlns="" xmlns:a16="http://schemas.microsoft.com/office/drawing/2014/main" val="20004"/>
                    </a:ext>
                  </a:extLst>
                </a:gridCol>
              </a:tblGrid>
              <a:tr h="322263">
                <a:tc rowSpan="2">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l"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1" i="0" u="none" strike="noStrike" cap="none" normalizeH="0" baseline="0" smtClean="0">
                          <a:ln>
                            <a:noFill/>
                          </a:ln>
                          <a:solidFill>
                            <a:schemeClr val="tx1"/>
                          </a:solidFill>
                          <a:effectLst/>
                          <a:latin typeface="Times New Roman" pitchFamily="18" charset="0"/>
                          <a:ea typeface="ＭＳ Ｐゴシック" pitchFamily="34" charset="-128"/>
                        </a:rPr>
                        <a:t>Adverse event, %</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gridSpan="2">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1" i="0" u="none" strike="noStrike" cap="none" normalizeH="0" baseline="0" smtClean="0">
                          <a:ln>
                            <a:noFill/>
                          </a:ln>
                          <a:solidFill>
                            <a:schemeClr val="tx1"/>
                          </a:solidFill>
                          <a:effectLst/>
                          <a:latin typeface="Times New Roman" pitchFamily="18" charset="0"/>
                          <a:ea typeface="ＭＳ Ｐゴシック" pitchFamily="34" charset="-128"/>
                        </a:rPr>
                        <a:t>PAL + LET (n=83)</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hMerge="1">
                  <a:txBody>
                    <a:bodyPr/>
                    <a:lstStyle/>
                    <a:p>
                      <a:endParaRPr lang="en-US"/>
                    </a:p>
                  </a:txBody>
                  <a:tcPr/>
                </a:tc>
                <a:tc gridSpan="2">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1" i="0" u="none" strike="noStrike" cap="none" normalizeH="0" baseline="0" smtClean="0">
                          <a:ln>
                            <a:noFill/>
                          </a:ln>
                          <a:solidFill>
                            <a:schemeClr val="tx1"/>
                          </a:solidFill>
                          <a:effectLst/>
                          <a:latin typeface="Times New Roman" pitchFamily="18" charset="0"/>
                          <a:ea typeface="ＭＳ Ｐゴシック" pitchFamily="34" charset="-128"/>
                        </a:rPr>
                        <a:t>LET (n=77)</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hMerge="1">
                  <a:txBody>
                    <a:bodyPr/>
                    <a:lstStyle/>
                    <a:p>
                      <a:endParaRPr lang="en-US"/>
                    </a:p>
                  </a:txBody>
                  <a:tcPr/>
                </a:tc>
                <a:extLst>
                  <a:ext uri="{0D108BD9-81ED-4DB2-BD59-A6C34878D82A}">
                    <a16:rowId xmlns="" xmlns:a16="http://schemas.microsoft.com/office/drawing/2014/main" val="10000"/>
                  </a:ext>
                </a:extLst>
              </a:tr>
              <a:tr h="325436">
                <a:tc vMerge="1">
                  <a:txBody>
                    <a:bodyPr/>
                    <a:lstStyle/>
                    <a:p>
                      <a:endParaRPr lang="en-US"/>
                    </a:p>
                  </a:txBody>
                  <a:tcPr/>
                </a:tc>
                <a:tc>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All grades</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Grade 3/4</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All grades</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lvl1pPr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Grade 3/4</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extLst>
                  <a:ext uri="{0D108BD9-81ED-4DB2-BD59-A6C34878D82A}">
                    <a16:rowId xmlns="" xmlns:a16="http://schemas.microsoft.com/office/drawing/2014/main" val="10001"/>
                  </a:ext>
                </a:extLst>
              </a:tr>
              <a:tr h="236539">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l"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Any adverse event</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99</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76</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84</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21</a:t>
                      </a:r>
                    </a:p>
                  </a:txBody>
                  <a:tcPr marL="36002" marR="36002" marT="35987" marB="35987"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2"/>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dirty="0" smtClean="0">
                          <a:ln>
                            <a:noFill/>
                          </a:ln>
                          <a:solidFill>
                            <a:srgbClr val="FFFF00"/>
                          </a:solidFill>
                          <a:effectLst/>
                          <a:latin typeface="Times New Roman" pitchFamily="18" charset="0"/>
                          <a:ea typeface="ＭＳ Ｐゴシック" pitchFamily="34" charset="-128"/>
                          <a:cs typeface="Times New Roman" pitchFamily="18" charset="0"/>
                        </a:rPr>
                        <a:t>Neutropenia </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rgbClr val="FFFF00"/>
                          </a:solidFill>
                          <a:effectLst/>
                          <a:latin typeface="Times New Roman" pitchFamily="18" charset="0"/>
                          <a:ea typeface="ＭＳ Ｐゴシック" pitchFamily="34" charset="-128"/>
                        </a:rPr>
                        <a:t>75</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rgbClr val="FFFF00"/>
                          </a:solidFill>
                          <a:effectLst/>
                          <a:latin typeface="Times New Roman" pitchFamily="18" charset="0"/>
                          <a:ea typeface="ＭＳ Ｐゴシック" pitchFamily="34" charset="-128"/>
                        </a:rPr>
                        <a:t>54</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5</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dirty="0" smtClean="0">
                          <a:ln>
                            <a:noFill/>
                          </a:ln>
                          <a:solidFill>
                            <a:srgbClr val="FFFF00"/>
                          </a:solidFill>
                          <a:effectLst/>
                          <a:latin typeface="Times New Roman" pitchFamily="18" charset="0"/>
                          <a:ea typeface="ＭＳ Ｐゴシック" pitchFamily="34" charset="-128"/>
                          <a:cs typeface="Times New Roman" pitchFamily="18" charset="0"/>
                        </a:rPr>
                        <a:t>Leukopenia</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dirty="0" smtClean="0">
                          <a:ln>
                            <a:noFill/>
                          </a:ln>
                          <a:solidFill>
                            <a:srgbClr val="FFFF00"/>
                          </a:solidFill>
                          <a:effectLst/>
                          <a:latin typeface="Times New Roman" pitchFamily="18" charset="0"/>
                          <a:ea typeface="ＭＳ Ｐゴシック" pitchFamily="34" charset="-128"/>
                        </a:rPr>
                        <a:t>43</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dirty="0" smtClean="0">
                          <a:ln>
                            <a:noFill/>
                          </a:ln>
                          <a:solidFill>
                            <a:srgbClr val="FFFF00"/>
                          </a:solidFill>
                          <a:effectLst/>
                          <a:latin typeface="Times New Roman" pitchFamily="18" charset="0"/>
                          <a:ea typeface="ＭＳ Ｐゴシック" pitchFamily="34" charset="-128"/>
                        </a:rPr>
                        <a:t>19</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3</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rPr>
                        <a:t>Fatigue</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dirty="0" smtClean="0">
                          <a:ln>
                            <a:noFill/>
                          </a:ln>
                          <a:solidFill>
                            <a:schemeClr val="tx1"/>
                          </a:solidFill>
                          <a:effectLst/>
                          <a:latin typeface="Times New Roman" pitchFamily="18" charset="0"/>
                          <a:ea typeface="ＭＳ Ｐゴシック" pitchFamily="34" charset="-128"/>
                        </a:rPr>
                        <a:t>41</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5</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23</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Anemia</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35</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6</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6</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Nausea </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25</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13</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Arthralgia </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23</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16</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3</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8"/>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Alopecia</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22</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n/a</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3</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n/a</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9"/>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Diarrhea </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20</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4</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10</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0"/>
                  </a:ext>
                </a:extLst>
              </a:tr>
              <a:tr h="236539">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Hot flush</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21</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12</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1"/>
                  </a:ext>
                </a:extLst>
              </a:tr>
              <a:tr h="236497">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Thrombocytopenia</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17</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2"/>
                  </a:ext>
                </a:extLst>
              </a:tr>
              <a:tr h="236497">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Decreased appetite</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16</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7</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3"/>
                  </a:ext>
                </a:extLst>
              </a:tr>
              <a:tr h="236497">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Dyspnea</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16</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2</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8</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4"/>
                  </a:ext>
                </a:extLst>
              </a:tr>
              <a:tr h="236497">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Nasopharyngitis</a:t>
                      </a:r>
                    </a:p>
                  </a:txBody>
                  <a:tcPr marL="68584" marR="68584" marT="0" marB="0"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16</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10</a:t>
                      </a:r>
                    </a:p>
                  </a:txBody>
                  <a:tcPr marL="36002" marR="36002" marT="35987" marB="35987" anchor="ctr" horzOverflow="overflow">
                    <a:lnL>
                      <a:noFill/>
                    </a:lnL>
                    <a:lnR>
                      <a:noFill/>
                    </a:lnR>
                    <a:lnT>
                      <a:noFill/>
                    </a:lnT>
                    <a:lnB>
                      <a:noFill/>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5"/>
                  </a:ext>
                </a:extLst>
              </a:tr>
              <a:tr h="236497">
                <a:tc>
                  <a:txBody>
                    <a:bodyPr/>
                    <a:lstStyle>
                      <a:lvl1pPr marL="90488"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90488" marR="0" lvl="0" indent="0" algn="l" defTabSz="914400" rtl="0" eaLnBrk="0" fontAlgn="base" latinLnBrk="0" hangingPunct="0">
                        <a:lnSpc>
                          <a:spcPct val="70000"/>
                        </a:lnSpc>
                        <a:spcBef>
                          <a:spcPts val="600"/>
                        </a:spcBef>
                        <a:spcAft>
                          <a:spcPct val="0"/>
                        </a:spcAft>
                        <a:buClrTx/>
                        <a:buSzTx/>
                        <a:buFontTx/>
                        <a:buNone/>
                        <a:tabLst/>
                      </a:pPr>
                      <a:r>
                        <a:rPr kumimoji="0" lang="en-US" altLang="en-US" sz="13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rPr>
                        <a:t>Back pain</a:t>
                      </a:r>
                    </a:p>
                  </a:txBody>
                  <a:tcPr marL="68584" marR="68584"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11</a:t>
                      </a:r>
                    </a:p>
                  </a:txBody>
                  <a:tcPr marL="36002" marR="36002" marT="35987" marB="35987"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0</a:t>
                      </a:r>
                    </a:p>
                  </a:txBody>
                  <a:tcPr marL="36002" marR="36002" marT="35987" marB="35987"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smtClean="0">
                          <a:ln>
                            <a:noFill/>
                          </a:ln>
                          <a:solidFill>
                            <a:schemeClr val="tx1"/>
                          </a:solidFill>
                          <a:effectLst/>
                          <a:latin typeface="Times New Roman" pitchFamily="18" charset="0"/>
                          <a:ea typeface="ＭＳ Ｐゴシック" pitchFamily="34" charset="-128"/>
                        </a:rPr>
                        <a:t>16</a:t>
                      </a:r>
                    </a:p>
                  </a:txBody>
                  <a:tcPr marL="36002" marR="36002" marT="35987" marB="35987"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88925" indent="-288925" eaLnBrk="0" hangingPunct="0">
                        <a:spcAft>
                          <a:spcPts val="600"/>
                        </a:spcAft>
                        <a:buClr>
                          <a:schemeClr val="tx1"/>
                        </a:buClr>
                        <a:buFont typeface="Arial" pitchFamily="34" charset="0"/>
                        <a:defRPr b="1">
                          <a:solidFill>
                            <a:schemeClr val="tx1"/>
                          </a:solidFill>
                          <a:latin typeface="Times New Roman" pitchFamily="18" charset="0"/>
                        </a:defRPr>
                      </a:lvl1pPr>
                      <a:lvl2pPr marL="742950" indent="-285750" eaLnBrk="0" hangingPunct="0">
                        <a:spcAft>
                          <a:spcPts val="600"/>
                        </a:spcAft>
                        <a:buClr>
                          <a:schemeClr val="tx1"/>
                        </a:buClr>
                        <a:buSzPct val="90000"/>
                        <a:buFont typeface="Arial" pitchFamily="34" charset="0"/>
                        <a:defRPr b="1">
                          <a:solidFill>
                            <a:schemeClr val="tx1"/>
                          </a:solidFill>
                          <a:latin typeface="Times New Roman" pitchFamily="18" charset="0"/>
                        </a:defRPr>
                      </a:lvl2pPr>
                      <a:lvl3pPr marL="1143000" indent="-228600" eaLnBrk="0" hangingPunct="0">
                        <a:spcAft>
                          <a:spcPts val="600"/>
                        </a:spcAft>
                        <a:buClr>
                          <a:schemeClr val="tx1"/>
                        </a:buClr>
                        <a:buFont typeface="Arial" pitchFamily="34" charset="0"/>
                        <a:defRPr b="1">
                          <a:solidFill>
                            <a:schemeClr val="tx1"/>
                          </a:solidFill>
                          <a:latin typeface="Times New Roman" pitchFamily="18" charset="0"/>
                        </a:defRPr>
                      </a:lvl3pPr>
                      <a:lvl4pPr marL="1600200" indent="-228600" eaLnBrk="0" hangingPunct="0">
                        <a:spcAft>
                          <a:spcPts val="600"/>
                        </a:spcAft>
                        <a:buClr>
                          <a:schemeClr val="tx1"/>
                        </a:buClr>
                        <a:buFont typeface="Arial" pitchFamily="34" charset="0"/>
                        <a:defRPr b="1">
                          <a:solidFill>
                            <a:schemeClr val="tx1"/>
                          </a:solidFill>
                          <a:latin typeface="Times New Roman" pitchFamily="18" charset="0"/>
                        </a:defRPr>
                      </a:lvl4pPr>
                      <a:lvl5pPr marL="2057400" indent="-228600" eaLnBrk="0" hangingPunct="0">
                        <a:spcAft>
                          <a:spcPts val="600"/>
                        </a:spcAft>
                        <a:buClr>
                          <a:schemeClr val="tx1"/>
                        </a:buClr>
                        <a:buFont typeface="Arial" pitchFamily="34" charset="0"/>
                        <a:defRPr b="1">
                          <a:solidFill>
                            <a:schemeClr val="tx1"/>
                          </a:solidFill>
                          <a:latin typeface="Times New Roman" pitchFamily="18" charset="0"/>
                        </a:defRPr>
                      </a:lvl5pPr>
                      <a:lvl6pPr marL="25146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6pPr>
                      <a:lvl7pPr marL="29718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7pPr>
                      <a:lvl8pPr marL="34290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8pPr>
                      <a:lvl9pPr marL="3886200" indent="-228600" eaLnBrk="0" fontAlgn="base" hangingPunct="0">
                        <a:spcBef>
                          <a:spcPct val="0"/>
                        </a:spcBef>
                        <a:spcAft>
                          <a:spcPts val="600"/>
                        </a:spcAft>
                        <a:buClr>
                          <a:schemeClr val="tx1"/>
                        </a:buClr>
                        <a:buFont typeface="Arial" pitchFamily="34" charset="0"/>
                        <a:defRPr b="1">
                          <a:solidFill>
                            <a:schemeClr val="tx1"/>
                          </a:solidFill>
                          <a:latin typeface="Times New Roman" pitchFamily="18" charset="0"/>
                        </a:defRPr>
                      </a:lvl9pPr>
                    </a:lstStyle>
                    <a:p>
                      <a:pPr marL="288925" marR="0" lvl="0" indent="-288925" algn="ctr" defTabSz="914400" rtl="0" eaLnBrk="1" fontAlgn="base" latinLnBrk="0" hangingPunct="1">
                        <a:lnSpc>
                          <a:spcPct val="70000"/>
                        </a:lnSpc>
                        <a:spcBef>
                          <a:spcPct val="0"/>
                        </a:spcBef>
                        <a:spcAft>
                          <a:spcPct val="0"/>
                        </a:spcAft>
                        <a:buClr>
                          <a:schemeClr val="folHlink"/>
                        </a:buClr>
                        <a:buSzTx/>
                        <a:buFont typeface="Arial" pitchFamily="34" charset="0"/>
                        <a:buNone/>
                        <a:tabLst/>
                      </a:pPr>
                      <a:r>
                        <a:rPr kumimoji="0" lang="en-US" altLang="en-US" sz="1500" b="0" i="0" u="none" strike="noStrike" cap="none" normalizeH="0" baseline="0" dirty="0" smtClean="0">
                          <a:ln>
                            <a:noFill/>
                          </a:ln>
                          <a:solidFill>
                            <a:schemeClr val="tx1"/>
                          </a:solidFill>
                          <a:effectLst/>
                          <a:latin typeface="Times New Roman" pitchFamily="18" charset="0"/>
                          <a:ea typeface="ＭＳ Ｐゴシック" pitchFamily="34" charset="-128"/>
                        </a:rPr>
                        <a:t>1</a:t>
                      </a:r>
                    </a:p>
                  </a:txBody>
                  <a:tcPr marL="36002" marR="36002" marT="35987" marB="35987"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6"/>
                  </a:ext>
                </a:extLst>
              </a:tr>
            </a:tbl>
          </a:graphicData>
        </a:graphic>
      </p:graphicFrame>
      <p:sp>
        <p:nvSpPr>
          <p:cNvPr id="389209" name="Rectangle 11"/>
          <p:cNvSpPr>
            <a:spLocks noChangeArrowheads="1"/>
          </p:cNvSpPr>
          <p:nvPr/>
        </p:nvSpPr>
        <p:spPr bwMode="auto">
          <a:xfrm>
            <a:off x="2351088" y="5867400"/>
            <a:ext cx="6121400" cy="369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p>
            <a:pPr marL="285630" indent="-285630" defTabSz="914021" fontAlgn="base">
              <a:spcBef>
                <a:spcPct val="0"/>
              </a:spcBef>
              <a:spcAft>
                <a:spcPct val="0"/>
              </a:spcAft>
              <a:buClr>
                <a:srgbClr val="FFFFFF"/>
              </a:buClr>
              <a:buFont typeface="Arial" charset="0"/>
              <a:buChar char="•"/>
            </a:pPr>
            <a:r>
              <a:rPr lang="en-US">
                <a:solidFill>
                  <a:srgbClr val="FFFFFF"/>
                </a:solidFill>
                <a:latin typeface="Times New Roman" charset="0"/>
                <a:ea typeface="MS PGothic" charset="0"/>
                <a:cs typeface="MS PGothic" charset="0"/>
              </a:rPr>
              <a:t> No cases of febrile neutropenia were reported</a:t>
            </a:r>
          </a:p>
        </p:txBody>
      </p:sp>
      <p:sp>
        <p:nvSpPr>
          <p:cNvPr id="389210" name="TextBox 18"/>
          <p:cNvSpPr txBox="1">
            <a:spLocks noChangeArrowheads="1"/>
          </p:cNvSpPr>
          <p:nvPr/>
        </p:nvSpPr>
        <p:spPr bwMode="auto">
          <a:xfrm>
            <a:off x="1524000" y="6427155"/>
            <a:ext cx="7543800" cy="43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nchor="b">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100" dirty="0">
                <a:solidFill>
                  <a:srgbClr val="FFFFFF"/>
                </a:solidFill>
                <a:latin typeface="Times New Roman" charset="0"/>
              </a:rPr>
              <a:t>One (1%) grade 5 event occurred in the PAL + LET group (from disease progression); none occurred in the LET group.</a:t>
            </a:r>
            <a:endParaRPr lang="en-GB" sz="1200" dirty="0">
              <a:solidFill>
                <a:srgbClr val="FFFFFF"/>
              </a:solidFill>
              <a:latin typeface="Times New Roman" charset="0"/>
            </a:endParaRPr>
          </a:p>
          <a:p>
            <a:pPr defTabSz="914021" fontAlgn="base">
              <a:spcBef>
                <a:spcPct val="0"/>
              </a:spcBef>
              <a:spcAft>
                <a:spcPct val="0"/>
              </a:spcAft>
            </a:pPr>
            <a:r>
              <a:rPr lang="en-GB" sz="1100" dirty="0">
                <a:solidFill>
                  <a:srgbClr val="FFFFFF"/>
                </a:solidFill>
                <a:latin typeface="Times New Roman" charset="0"/>
                <a:cs typeface="Times New Roman" charset="0"/>
              </a:rPr>
              <a:t>Finn RS, et al. </a:t>
            </a:r>
            <a:r>
              <a:rPr lang="en-GB" sz="1100" i="1" dirty="0">
                <a:solidFill>
                  <a:srgbClr val="FFFFFF"/>
                </a:solidFill>
                <a:latin typeface="Times New Roman" charset="0"/>
                <a:cs typeface="Times New Roman" charset="0"/>
              </a:rPr>
              <a:t>Lancet </a:t>
            </a:r>
            <a:r>
              <a:rPr lang="en-GB" sz="1100" i="1" dirty="0" err="1">
                <a:solidFill>
                  <a:srgbClr val="FFFFFF"/>
                </a:solidFill>
                <a:latin typeface="Times New Roman" charset="0"/>
                <a:cs typeface="Times New Roman" charset="0"/>
              </a:rPr>
              <a:t>Oncol</a:t>
            </a:r>
            <a:r>
              <a:rPr lang="en-GB" sz="1100" dirty="0">
                <a:solidFill>
                  <a:srgbClr val="FFFFFF"/>
                </a:solidFill>
                <a:latin typeface="Times New Roman" charset="0"/>
                <a:cs typeface="Times New Roman" charset="0"/>
              </a:rPr>
              <a:t>. 2015;16(1):25-35.</a:t>
            </a:r>
          </a:p>
        </p:txBody>
      </p:sp>
    </p:spTree>
    <p:extLst>
      <p:ext uri="{BB962C8B-B14F-4D97-AF65-F5344CB8AC3E}">
        <p14:creationId xmlns:p14="http://schemas.microsoft.com/office/powerpoint/2010/main" xmlns="" val="15072931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xmlns="" val="4142024352"/>
              </p:ext>
            </p:extLst>
          </p:nvPr>
        </p:nvGraphicFramePr>
        <p:xfrm>
          <a:off x="1922474" y="1092208"/>
          <a:ext cx="8440737" cy="5098913"/>
        </p:xfrm>
        <a:graphic>
          <a:graphicData uri="http://schemas.openxmlformats.org/drawingml/2006/table">
            <a:tbl>
              <a:tblPr firstRow="1" bandRow="1">
                <a:tableStyleId>{793D81CF-94F2-401A-BA57-92F5A7B2D0C5}</a:tableStyleId>
              </a:tblPr>
              <a:tblGrid>
                <a:gridCol w="2878137">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858607">
                  <a:extLst>
                    <a:ext uri="{9D8B030D-6E8A-4147-A177-3AD203B41FA5}">
                      <a16:colId xmlns="" xmlns:a16="http://schemas.microsoft.com/office/drawing/2014/main" val="20002"/>
                    </a:ext>
                  </a:extLst>
                </a:gridCol>
                <a:gridCol w="1875193">
                  <a:extLst>
                    <a:ext uri="{9D8B030D-6E8A-4147-A177-3AD203B41FA5}">
                      <a16:colId xmlns="" xmlns:a16="http://schemas.microsoft.com/office/drawing/2014/main" val="20003"/>
                    </a:ext>
                  </a:extLst>
                </a:gridCol>
              </a:tblGrid>
              <a:tr h="639593">
                <a:tc>
                  <a:txBody>
                    <a:bodyPr/>
                    <a:lstStyle/>
                    <a:p>
                      <a:r>
                        <a:rPr lang="en-US" sz="1600" dirty="0" smtClean="0"/>
                        <a:t/>
                      </a:r>
                      <a:br>
                        <a:rPr lang="en-US" sz="1600" dirty="0" smtClean="0"/>
                      </a:br>
                      <a:endParaRPr lang="en-US" sz="1600" b="1" dirty="0">
                        <a:solidFill>
                          <a:schemeClr val="bg1"/>
                        </a:solidFill>
                        <a:latin typeface="Arial" panose="020B0604020202020204" pitchFamily="34" charset="0"/>
                        <a:cs typeface="Arial" panose="020B0604020202020204" pitchFamily="34" charset="0"/>
                      </a:endParaRPr>
                    </a:p>
                  </a:txBody>
                  <a:tcPr marL="90000" marR="0" marT="54000" marB="54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1003</a:t>
                      </a:r>
                      <a:r>
                        <a:rPr lang="en-US" sz="1600" baseline="30000" dirty="0" smtClean="0"/>
                        <a:t>1</a:t>
                      </a:r>
                      <a:r>
                        <a:rPr lang="en-US" sz="1600" dirty="0" smtClean="0"/>
                        <a:t> </a:t>
                      </a:r>
                      <a:br>
                        <a:rPr lang="en-US" sz="1600" dirty="0" smtClean="0"/>
                      </a:br>
                      <a:r>
                        <a:rPr lang="en-US" sz="1600" dirty="0" smtClean="0"/>
                        <a:t>(PALOMA-1)</a:t>
                      </a:r>
                      <a:endParaRPr lang="en-US" sz="1600" b="1" dirty="0" smtClean="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1008 </a:t>
                      </a:r>
                      <a:br>
                        <a:rPr lang="en-US" sz="1600" dirty="0" smtClean="0"/>
                      </a:br>
                      <a:r>
                        <a:rPr lang="en-US" sz="1600" dirty="0" smtClean="0"/>
                        <a:t>(PALOMA-2)</a:t>
                      </a:r>
                      <a:endParaRPr lang="en-US" sz="1600" b="1"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1023</a:t>
                      </a:r>
                      <a:r>
                        <a:rPr lang="en-US" sz="1600" baseline="30000" dirty="0" smtClean="0"/>
                        <a:t>2</a:t>
                      </a:r>
                      <a:r>
                        <a:rPr lang="en-US" sz="1600" dirty="0" smtClean="0"/>
                        <a:t/>
                      </a:r>
                      <a:br>
                        <a:rPr lang="en-US" sz="1600" dirty="0" smtClean="0"/>
                      </a:br>
                      <a:r>
                        <a:rPr lang="en-US" sz="1600" dirty="0" smtClean="0"/>
                        <a:t>(PALOMA-3)</a:t>
                      </a:r>
                      <a:endParaRPr lang="en-US" sz="1600" b="1" dirty="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0"/>
                  </a:ext>
                </a:extLst>
              </a:tr>
              <a:tr h="595680">
                <a:tc>
                  <a:txBody>
                    <a:bodyPr/>
                    <a:lstStyle/>
                    <a:p>
                      <a:r>
                        <a:rPr lang="en-US" sz="1600" dirty="0" smtClean="0"/>
                        <a:t>Design</a:t>
                      </a:r>
                      <a:r>
                        <a:rPr lang="en-US" sz="1600" baseline="0" dirty="0" smtClean="0"/>
                        <a:t> </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Phase 2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Open label </a:t>
                      </a:r>
                      <a:endParaRPr lang="en-US" sz="1600" b="0" dirty="0" smtClean="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Phase 3</a:t>
                      </a:r>
                    </a:p>
                    <a:p>
                      <a:pPr algn="ctr"/>
                      <a:r>
                        <a:rPr lang="en-US" sz="1600" dirty="0" smtClean="0"/>
                        <a:t>Placebo</a:t>
                      </a:r>
                      <a:r>
                        <a:rPr lang="en-US" sz="1600" baseline="0" dirty="0" smtClean="0"/>
                        <a:t> control </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Phase 3</a:t>
                      </a:r>
                    </a:p>
                    <a:p>
                      <a:pPr algn="ctr"/>
                      <a:r>
                        <a:rPr lang="en-US" sz="1600" dirty="0" smtClean="0"/>
                        <a:t>Placebo</a:t>
                      </a:r>
                      <a:r>
                        <a:rPr lang="en-US" sz="1600" baseline="0" dirty="0" smtClean="0"/>
                        <a:t> control </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1"/>
                  </a:ext>
                </a:extLst>
              </a:tr>
              <a:tr h="351840">
                <a:tc>
                  <a:txBody>
                    <a:bodyPr/>
                    <a:lstStyle/>
                    <a:p>
                      <a:r>
                        <a:rPr lang="en-US" sz="1600" dirty="0" smtClean="0"/>
                        <a:t>Endocrine</a:t>
                      </a:r>
                      <a:r>
                        <a:rPr lang="en-US" sz="1600" baseline="0" dirty="0" smtClean="0"/>
                        <a:t> partner </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Letrozole</a:t>
                      </a:r>
                      <a:endParaRPr lang="en-US" sz="1600" b="0" dirty="0" smtClean="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err="1" smtClean="0"/>
                        <a:t>Letrozole</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Fulvestrant</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2"/>
                  </a:ext>
                </a:extLst>
              </a:tr>
              <a:tr h="351840">
                <a:tc>
                  <a:txBody>
                    <a:bodyPr/>
                    <a:lstStyle/>
                    <a:p>
                      <a:r>
                        <a:rPr lang="en-US" sz="1600" baseline="0" dirty="0" smtClean="0"/>
                        <a:t>Patients on study, n</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algn="ctr"/>
                      <a:r>
                        <a:rPr lang="en-US" sz="1600" dirty="0" smtClean="0"/>
                        <a:t>165</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666</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521</a:t>
                      </a:r>
                      <a:r>
                        <a:rPr lang="en-US" sz="1600" baseline="0" dirty="0" smtClean="0"/>
                        <a:t> </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3"/>
                  </a:ext>
                </a:extLst>
              </a:tr>
              <a:tr h="533400">
                <a:tc gridSpan="4">
                  <a:txBody>
                    <a:bodyPr/>
                    <a:lstStyle/>
                    <a:p>
                      <a:pPr algn="l"/>
                      <a:r>
                        <a:rPr lang="en-US" sz="1600" dirty="0" smtClean="0"/>
                        <a:t>Efficacy (palbociclib vs control</a:t>
                      </a:r>
                      <a:r>
                        <a:rPr lang="en-US" sz="1600" baseline="0" dirty="0" smtClean="0"/>
                        <a:t> arm)</a:t>
                      </a:r>
                      <a:endParaRPr lang="en-US" sz="1600" b="1" dirty="0">
                        <a:solidFill>
                          <a:schemeClr val="bg1"/>
                        </a:solidFill>
                        <a:latin typeface="Arial" panose="020B0604020202020204" pitchFamily="34" charset="0"/>
                        <a:cs typeface="Arial" panose="020B0604020202020204" pitchFamily="34" charset="0"/>
                      </a:endParaRPr>
                    </a:p>
                  </a:txBody>
                  <a:tcPr marL="90000" marR="0" marT="54000" marB="5400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351840">
                <a:tc gridSpan="4">
                  <a:txBody>
                    <a:bodyPr/>
                    <a:lstStyle/>
                    <a:p>
                      <a:pPr marL="54864" algn="l"/>
                      <a:r>
                        <a:rPr lang="en-US" sz="1600" dirty="0" smtClean="0"/>
                        <a:t>Primary</a:t>
                      </a:r>
                      <a:r>
                        <a:rPr lang="en-US" sz="1600" baseline="0" dirty="0" smtClean="0"/>
                        <a:t> endpoint: PFS</a:t>
                      </a:r>
                      <a:endParaRPr lang="en-US" sz="1600" b="1" dirty="0">
                        <a:solidFill>
                          <a:schemeClr val="tx1"/>
                        </a:solidFill>
                        <a:latin typeface="Arial" panose="020B0604020202020204" pitchFamily="34" charset="0"/>
                        <a:cs typeface="Arial" panose="020B0604020202020204" pitchFamily="34" charset="0"/>
                      </a:endParaRPr>
                    </a:p>
                  </a:txBody>
                  <a:tcPr marL="90000" marR="0" marT="54000" marB="54000" anchor="ctr"/>
                </a:tc>
                <a:tc hMerge="1">
                  <a:txBody>
                    <a:bodyPr/>
                    <a:lstStyle/>
                    <a:p>
                      <a:endParaRPr lang="en-US"/>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marL="0" marR="0" marT="54000" marB="54000"/>
                </a:tc>
                <a:extLst>
                  <a:ext uri="{0D108BD9-81ED-4DB2-BD59-A6C34878D82A}">
                    <a16:rowId xmlns="" xmlns:a16="http://schemas.microsoft.com/office/drawing/2014/main" val="10005"/>
                  </a:ext>
                </a:extLst>
              </a:tr>
              <a:tr h="365760">
                <a:tc>
                  <a:txBody>
                    <a:bodyPr/>
                    <a:lstStyle/>
                    <a:p>
                      <a:pPr marL="182880"/>
                      <a:r>
                        <a:rPr lang="en-US" sz="1600" dirty="0" smtClean="0"/>
                        <a:t>HR</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algn="ctr"/>
                      <a:r>
                        <a:rPr lang="en-US" sz="1600" dirty="0" smtClean="0"/>
                        <a:t>0.49</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baseline="0" dirty="0" smtClean="0"/>
                        <a:t>0.58</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0.46</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6"/>
                  </a:ext>
                </a:extLst>
              </a:tr>
              <a:tr h="595680">
                <a:tc>
                  <a:txBody>
                    <a:bodyPr/>
                    <a:lstStyle/>
                    <a:p>
                      <a:pPr marL="182880"/>
                      <a:r>
                        <a:rPr lang="en-US" sz="1600" dirty="0" smtClean="0"/>
                        <a:t>Median</a:t>
                      </a:r>
                      <a:r>
                        <a:rPr lang="en-US" sz="1600" baseline="0" dirty="0" smtClean="0"/>
                        <a:t> PFS, mo</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algn="ctr"/>
                      <a:r>
                        <a:rPr lang="en-US" sz="1600" dirty="0" smtClean="0"/>
                        <a:t>20.2 vs 10.2 </a:t>
                      </a:r>
                    </a:p>
                    <a:p>
                      <a:pPr algn="ctr"/>
                      <a:r>
                        <a:rPr lang="en-US" sz="1600" dirty="0" smtClean="0"/>
                        <a:t>(   10 </a:t>
                      </a:r>
                      <a:r>
                        <a:rPr lang="en-US" sz="1600" dirty="0" err="1" smtClean="0"/>
                        <a:t>mos</a:t>
                      </a:r>
                      <a:r>
                        <a:rPr lang="en-US" sz="1600" dirty="0" smtClean="0"/>
                        <a:t>)</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24.8 vs 14.5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   10.3 </a:t>
                      </a:r>
                      <a:r>
                        <a:rPr lang="en-US" sz="1600" dirty="0" err="1" smtClean="0"/>
                        <a:t>mos</a:t>
                      </a:r>
                      <a:r>
                        <a:rPr lang="en-US" sz="1600" dirty="0" smtClean="0"/>
                        <a:t>)</a:t>
                      </a:r>
                      <a:endParaRPr lang="en-US" sz="1600" b="0" dirty="0" smtClean="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9.6 vs 4.6 </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7"/>
                  </a:ext>
                </a:extLst>
              </a:tr>
              <a:tr h="351840">
                <a:tc gridSpan="4">
                  <a:txBody>
                    <a:bodyPr/>
                    <a:lstStyle/>
                    <a:p>
                      <a:pPr marL="54864" algn="l"/>
                      <a:r>
                        <a:rPr lang="en-US" sz="1600" dirty="0" smtClean="0"/>
                        <a:t>Secondary endpoints, %</a:t>
                      </a:r>
                      <a:endParaRPr lang="en-US" sz="1600" b="1" dirty="0">
                        <a:solidFill>
                          <a:schemeClr val="tx1"/>
                        </a:solidFill>
                        <a:latin typeface="Arial" panose="020B0604020202020204" pitchFamily="34" charset="0"/>
                        <a:cs typeface="Arial" panose="020B0604020202020204" pitchFamily="34" charset="0"/>
                      </a:endParaRPr>
                    </a:p>
                  </a:txBody>
                  <a:tcPr marL="90000" marR="0" marT="54000" marB="54000" anchor="ctr"/>
                </a:tc>
                <a:tc hMerge="1">
                  <a:txBody>
                    <a:bodyPr/>
                    <a:lstStyle/>
                    <a:p>
                      <a:endParaRPr lang="en-US"/>
                    </a:p>
                  </a:txBody>
                  <a:tcPr/>
                </a:tc>
                <a:tc hMerge="1">
                  <a:txBody>
                    <a:bodyPr/>
                    <a:lstStyle/>
                    <a:p>
                      <a:endParaRPr lang="en-US"/>
                    </a:p>
                  </a:txBody>
                  <a:tcPr/>
                </a:tc>
                <a:tc hMerge="1">
                  <a:txBody>
                    <a:bodyPr/>
                    <a:lstStyle/>
                    <a:p>
                      <a:pPr algn="ctr"/>
                      <a:endParaRPr lang="en-US" sz="1600" b="1" dirty="0">
                        <a:solidFill>
                          <a:schemeClr val="tx1"/>
                        </a:solidFill>
                      </a:endParaRPr>
                    </a:p>
                  </a:txBody>
                  <a:tcPr marL="0" marR="0" marT="54000" marB="54000"/>
                </a:tc>
                <a:extLst>
                  <a:ext uri="{0D108BD9-81ED-4DB2-BD59-A6C34878D82A}">
                    <a16:rowId xmlns="" xmlns:a16="http://schemas.microsoft.com/office/drawing/2014/main" val="10008"/>
                  </a:ext>
                </a:extLst>
              </a:tr>
              <a:tr h="595680">
                <a:tc>
                  <a:txBody>
                    <a:bodyPr/>
                    <a:lstStyle/>
                    <a:p>
                      <a:pPr marL="182880"/>
                      <a:r>
                        <a:rPr lang="en-US" sz="1600" dirty="0" smtClean="0"/>
                        <a:t>ORR (ITT</a:t>
                      </a:r>
                      <a:r>
                        <a:rPr lang="en-US" sz="1600" baseline="0" dirty="0" smtClean="0"/>
                        <a:t>, </a:t>
                      </a:r>
                      <a:r>
                        <a:rPr lang="en-US" sz="1600" dirty="0" smtClean="0"/>
                        <a:t>measurable disease</a:t>
                      </a:r>
                      <a:r>
                        <a:rPr lang="en-US" sz="1600" baseline="0" dirty="0" smtClean="0"/>
                        <a:t>)</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43 vs 33,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55 vs 39</a:t>
                      </a:r>
                      <a:endParaRPr lang="en-US" sz="1600" b="0" dirty="0" smtClean="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42</a:t>
                      </a:r>
                      <a:r>
                        <a:rPr lang="en-US" sz="1600" baseline="0" dirty="0" smtClean="0"/>
                        <a:t> </a:t>
                      </a:r>
                      <a:r>
                        <a:rPr lang="en-US" sz="1600" dirty="0" smtClean="0"/>
                        <a:t>vs 35,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55 vs 44 </a:t>
                      </a:r>
                      <a:endParaRPr lang="en-US" sz="1600" b="0" dirty="0" smtClean="0">
                        <a:solidFill>
                          <a:schemeClr val="bg1"/>
                        </a:solidFill>
                        <a:latin typeface="Arial" panose="020B0604020202020204" pitchFamily="34" charset="0"/>
                        <a:cs typeface="Arial" panose="020B0604020202020204" pitchFamily="34" charset="0"/>
                      </a:endParaRPr>
                    </a:p>
                  </a:txBody>
                  <a:tcPr marL="0" marR="0" marT="54000" marB="54000"/>
                </a:tc>
                <a:tc>
                  <a:txBody>
                    <a:bodyPr/>
                    <a:lstStyle/>
                    <a:p>
                      <a:pPr algn="ctr"/>
                      <a:r>
                        <a:rPr lang="en-US" sz="1600" dirty="0" smtClean="0"/>
                        <a:t>19</a:t>
                      </a:r>
                      <a:r>
                        <a:rPr lang="en-US" sz="1600" baseline="0" dirty="0" smtClean="0"/>
                        <a:t> vs 9,</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t>25 vs 11 </a:t>
                      </a:r>
                      <a:endParaRPr lang="en-US" sz="1600" b="0" dirty="0" smtClean="0">
                        <a:solidFill>
                          <a:schemeClr val="bg1"/>
                        </a:solidFill>
                        <a:latin typeface="Arial" panose="020B0604020202020204" pitchFamily="34" charset="0"/>
                        <a:cs typeface="Arial" panose="020B0604020202020204" pitchFamily="34" charset="0"/>
                      </a:endParaRPr>
                    </a:p>
                  </a:txBody>
                  <a:tcPr marL="0" marR="0" marT="54000" marB="54000"/>
                </a:tc>
                <a:extLst>
                  <a:ext uri="{0D108BD9-81ED-4DB2-BD59-A6C34878D82A}">
                    <a16:rowId xmlns="" xmlns:a16="http://schemas.microsoft.com/office/drawing/2014/main" val="10009"/>
                  </a:ext>
                </a:extLst>
              </a:tr>
              <a:tr h="365760">
                <a:tc>
                  <a:txBody>
                    <a:bodyPr/>
                    <a:lstStyle/>
                    <a:p>
                      <a:pPr marL="182880"/>
                      <a:r>
                        <a:rPr lang="en-US" sz="1600" dirty="0" smtClean="0"/>
                        <a:t>CBR (ITT)</a:t>
                      </a:r>
                      <a:endParaRPr lang="en-US" sz="1600" b="0" dirty="0">
                        <a:solidFill>
                          <a:schemeClr val="bg1"/>
                        </a:solidFill>
                        <a:latin typeface="Arial" panose="020B0604020202020204" pitchFamily="34" charset="0"/>
                        <a:cs typeface="Arial" panose="020B0604020202020204" pitchFamily="34" charset="0"/>
                      </a:endParaRPr>
                    </a:p>
                  </a:txBody>
                  <a:tcPr marL="90000" marR="0" marT="54000" marB="54000" anchor="ctr"/>
                </a:tc>
                <a:tc>
                  <a:txBody>
                    <a:bodyPr/>
                    <a:lstStyle/>
                    <a:p>
                      <a:pPr algn="ctr"/>
                      <a:r>
                        <a:rPr lang="en-US" sz="1600" dirty="0" smtClean="0"/>
                        <a:t>81 vs 58</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nchor="ctr"/>
                </a:tc>
                <a:tc>
                  <a:txBody>
                    <a:bodyPr/>
                    <a:lstStyle/>
                    <a:p>
                      <a:pPr algn="ctr"/>
                      <a:r>
                        <a:rPr lang="en-US" sz="1600" dirty="0" smtClean="0"/>
                        <a:t>85 vs 70</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nchor="ctr"/>
                </a:tc>
                <a:tc>
                  <a:txBody>
                    <a:bodyPr/>
                    <a:lstStyle/>
                    <a:p>
                      <a:pPr algn="ctr"/>
                      <a:r>
                        <a:rPr lang="en-US" sz="1600" dirty="0" smtClean="0"/>
                        <a:t>67 vs 40</a:t>
                      </a:r>
                      <a:endParaRPr lang="en-US" sz="1600" b="0" dirty="0">
                        <a:solidFill>
                          <a:schemeClr val="bg1"/>
                        </a:solidFill>
                        <a:latin typeface="Arial" panose="020B0604020202020204" pitchFamily="34" charset="0"/>
                        <a:cs typeface="Arial" panose="020B0604020202020204" pitchFamily="34" charset="0"/>
                      </a:endParaRPr>
                    </a:p>
                  </a:txBody>
                  <a:tcPr marL="0" marR="0" marT="54000" marB="54000" anchor="ctr"/>
                </a:tc>
                <a:extLst>
                  <a:ext uri="{0D108BD9-81ED-4DB2-BD59-A6C34878D82A}">
                    <a16:rowId xmlns="" xmlns:a16="http://schemas.microsoft.com/office/drawing/2014/main" val="10010"/>
                  </a:ext>
                </a:extLst>
              </a:tr>
            </a:tbl>
          </a:graphicData>
        </a:graphic>
      </p:graphicFrame>
      <p:sp>
        <p:nvSpPr>
          <p:cNvPr id="2" name="Title 1"/>
          <p:cNvSpPr>
            <a:spLocks noGrp="1"/>
          </p:cNvSpPr>
          <p:nvPr>
            <p:ph type="title"/>
          </p:nvPr>
        </p:nvSpPr>
        <p:spPr>
          <a:xfrm>
            <a:off x="1828800" y="37830"/>
            <a:ext cx="8534400" cy="1054372"/>
          </a:xfrm>
        </p:spPr>
        <p:txBody>
          <a:bodyPr/>
          <a:lstStyle/>
          <a:p>
            <a:pPr algn="ctr"/>
            <a:r>
              <a:rPr lang="en-US" sz="2000" dirty="0"/>
              <a:t>Consistent Clinical Benefit Seen </a:t>
            </a:r>
            <a:br>
              <a:rPr lang="en-US" sz="2000" dirty="0"/>
            </a:br>
            <a:r>
              <a:rPr lang="en-US" sz="2000" dirty="0"/>
              <a:t>Across PALOMA Studies</a:t>
            </a:r>
          </a:p>
        </p:txBody>
      </p:sp>
      <p:sp>
        <p:nvSpPr>
          <p:cNvPr id="7" name="TextBox 6"/>
          <p:cNvSpPr txBox="1"/>
          <p:nvPr/>
        </p:nvSpPr>
        <p:spPr>
          <a:xfrm>
            <a:off x="1905000" y="6375401"/>
            <a:ext cx="8534400" cy="672405"/>
          </a:xfrm>
          <a:prstGeom prst="rect">
            <a:avLst/>
          </a:prstGeom>
          <a:noFill/>
        </p:spPr>
        <p:txBody>
          <a:bodyPr wrap="square" rtlCol="0" anchor="b">
            <a:noAutofit/>
          </a:bodyPr>
          <a:lstStyle/>
          <a:p>
            <a:pPr defTabSz="457200" eaLnBrk="0" fontAlgn="base" hangingPunct="0">
              <a:spcBef>
                <a:spcPct val="0"/>
              </a:spcBef>
              <a:spcAft>
                <a:spcPct val="0"/>
              </a:spcAft>
              <a:tabLst>
                <a:tab pos="457200" algn="l"/>
              </a:tabLst>
            </a:pPr>
            <a:r>
              <a:rPr lang="en-US" sz="900" dirty="0">
                <a:solidFill>
                  <a:prstClr val="white"/>
                </a:solidFill>
                <a:latin typeface="Arial" charset="0"/>
                <a:ea typeface="ＭＳ Ｐゴシック" charset="0"/>
                <a:cs typeface="msgothic"/>
              </a:rPr>
              <a:t>CBR=clinical benefit response; ITT=intent-to-treat; ORR=objective response rate. </a:t>
            </a:r>
          </a:p>
          <a:p>
            <a:pPr defTabSz="457200" eaLnBrk="0" fontAlgn="base" hangingPunct="0">
              <a:spcBef>
                <a:spcPct val="0"/>
              </a:spcBef>
              <a:spcAft>
                <a:spcPct val="0"/>
              </a:spcAft>
              <a:tabLst>
                <a:tab pos="457200" algn="l"/>
              </a:tabLst>
            </a:pPr>
            <a:endParaRPr lang="en-US" sz="900" dirty="0">
              <a:solidFill>
                <a:prstClr val="white"/>
              </a:solidFill>
              <a:latin typeface="Arial" charset="0"/>
              <a:ea typeface="ＭＳ Ｐゴシック" charset="0"/>
              <a:cs typeface="msgothic"/>
            </a:endParaRPr>
          </a:p>
        </p:txBody>
      </p:sp>
      <p:sp>
        <p:nvSpPr>
          <p:cNvPr id="8" name="Rectangle 7"/>
          <p:cNvSpPr/>
          <p:nvPr/>
        </p:nvSpPr>
        <p:spPr>
          <a:xfrm>
            <a:off x="4800600" y="1143013"/>
            <a:ext cx="3733800" cy="5095559"/>
          </a:xfrm>
          <a:prstGeom prst="rect">
            <a:avLst/>
          </a:prstGeom>
          <a:noFill/>
          <a:ln w="38100" cmpd="sng">
            <a:solidFill>
              <a:srgbClr val="00009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457200" fontAlgn="base">
              <a:spcBef>
                <a:spcPct val="0"/>
              </a:spcBef>
              <a:spcAft>
                <a:spcPct val="0"/>
              </a:spcAft>
            </a:pPr>
            <a:endParaRPr lang="en-US" dirty="0">
              <a:solidFill>
                <a:srgbClr val="000000"/>
              </a:solidFill>
              <a:latin typeface="Times New Roman"/>
              <a:ea typeface="ＭＳ Ｐゴシック"/>
              <a:cs typeface="msgothic"/>
            </a:endParaRPr>
          </a:p>
        </p:txBody>
      </p:sp>
      <p:cxnSp>
        <p:nvCxnSpPr>
          <p:cNvPr id="4" name="Straight Arrow Connector 3"/>
          <p:cNvCxnSpPr/>
          <p:nvPr/>
        </p:nvCxnSpPr>
        <p:spPr>
          <a:xfrm flipV="1">
            <a:off x="5410200" y="4632575"/>
            <a:ext cx="0" cy="182880"/>
          </a:xfrm>
          <a:prstGeom prst="straightConnector1">
            <a:avLst/>
          </a:prstGeom>
          <a:ln>
            <a:solidFill>
              <a:srgbClr val="660066"/>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215040" y="4624236"/>
            <a:ext cx="0" cy="182880"/>
          </a:xfrm>
          <a:prstGeom prst="straightConnector1">
            <a:avLst/>
          </a:prstGeom>
          <a:ln>
            <a:solidFill>
              <a:srgbClr val="660066"/>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001000" y="6390958"/>
            <a:ext cx="2667000" cy="430887"/>
          </a:xfrm>
          <a:prstGeom prst="rect">
            <a:avLst/>
          </a:prstGeom>
          <a:noFill/>
        </p:spPr>
        <p:txBody>
          <a:bodyPr wrap="square" rtlCol="0">
            <a:spAutoFit/>
          </a:bodyPr>
          <a:lstStyle/>
          <a:p>
            <a:pPr marL="228600" indent="-228600" defTabSz="457200" eaLnBrk="0" fontAlgn="base" hangingPunct="0">
              <a:spcBef>
                <a:spcPct val="0"/>
              </a:spcBef>
              <a:spcAft>
                <a:spcPct val="0"/>
              </a:spcAft>
              <a:buFontTx/>
              <a:buAutoNum type="arabicPeriod"/>
              <a:tabLst>
                <a:tab pos="457200" algn="l"/>
              </a:tabLst>
            </a:pPr>
            <a:r>
              <a:rPr lang="en-US" sz="1100" dirty="0">
                <a:latin typeface="+mj-lt"/>
                <a:ea typeface="ＭＳ Ｐゴシック"/>
                <a:cs typeface="msgothic"/>
              </a:rPr>
              <a:t>Finn et al. </a:t>
            </a:r>
            <a:r>
              <a:rPr lang="en-US" sz="1100" i="1" dirty="0">
                <a:latin typeface="+mj-lt"/>
                <a:ea typeface="ＭＳ Ｐゴシック"/>
                <a:cs typeface="msgothic"/>
              </a:rPr>
              <a:t>Lancet Oncol. </a:t>
            </a:r>
            <a:r>
              <a:rPr lang="en-US" sz="1100" dirty="0">
                <a:latin typeface="+mj-lt"/>
                <a:ea typeface="ＭＳ Ｐゴシック"/>
                <a:cs typeface="msgothic"/>
              </a:rPr>
              <a:t>2015. </a:t>
            </a:r>
          </a:p>
          <a:p>
            <a:pPr marL="228600" indent="-228600" defTabSz="457200" eaLnBrk="0" fontAlgn="base" hangingPunct="0">
              <a:spcBef>
                <a:spcPct val="0"/>
              </a:spcBef>
              <a:spcAft>
                <a:spcPct val="0"/>
              </a:spcAft>
              <a:buFontTx/>
              <a:buAutoNum type="arabicPeriod"/>
              <a:tabLst>
                <a:tab pos="457200" algn="l"/>
              </a:tabLst>
            </a:pPr>
            <a:r>
              <a:rPr lang="en-US" sz="1100" dirty="0" err="1">
                <a:latin typeface="+mj-lt"/>
                <a:ea typeface="MS PGothic"/>
                <a:cs typeface="msgothic"/>
              </a:rPr>
              <a:t>Cristofinallli</a:t>
            </a:r>
            <a:r>
              <a:rPr lang="en-US" sz="1100" dirty="0">
                <a:latin typeface="+mj-lt"/>
                <a:ea typeface="MS PGothic"/>
                <a:cs typeface="msgothic"/>
              </a:rPr>
              <a:t> et al. </a:t>
            </a:r>
            <a:r>
              <a:rPr lang="en-US" sz="1100" i="1" dirty="0">
                <a:latin typeface="+mj-lt"/>
                <a:ea typeface="MS PGothic"/>
                <a:cs typeface="msgothic"/>
              </a:rPr>
              <a:t>Lancet </a:t>
            </a:r>
            <a:r>
              <a:rPr lang="en-US" sz="1100" i="1" dirty="0" err="1">
                <a:latin typeface="+mj-lt"/>
                <a:ea typeface="MS PGothic"/>
                <a:cs typeface="msgothic"/>
              </a:rPr>
              <a:t>Oncol</a:t>
            </a:r>
            <a:r>
              <a:rPr lang="en-US" sz="1100" i="1" dirty="0">
                <a:latin typeface="+mj-lt"/>
                <a:ea typeface="MS PGothic"/>
                <a:cs typeface="msgothic"/>
              </a:rPr>
              <a:t>.</a:t>
            </a:r>
            <a:r>
              <a:rPr lang="en-US" sz="1100" dirty="0">
                <a:latin typeface="+mj-lt"/>
                <a:ea typeface="MS PGothic"/>
                <a:cs typeface="msgothic"/>
              </a:rPr>
              <a:t> 2016.</a:t>
            </a:r>
            <a:endParaRPr lang="en-US" sz="1100" dirty="0">
              <a:latin typeface="+mj-lt"/>
              <a:ea typeface="ＭＳ Ｐゴシック" charset="0"/>
              <a:cs typeface="msgothic"/>
            </a:endParaRPr>
          </a:p>
        </p:txBody>
      </p:sp>
    </p:spTree>
    <p:extLst>
      <p:ext uri="{BB962C8B-B14F-4D97-AF65-F5344CB8AC3E}">
        <p14:creationId xmlns:p14="http://schemas.microsoft.com/office/powerpoint/2010/main" xmlns="" val="5353555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9970" y="1405530"/>
            <a:ext cx="8213936" cy="5319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rtlCol="0" anchor="ctr"/>
          <a:lstStyle/>
          <a:p>
            <a:pPr algn="ctr"/>
            <a:endParaRPr lang="en-US"/>
          </a:p>
        </p:txBody>
      </p:sp>
      <p:pic>
        <p:nvPicPr>
          <p:cNvPr id="3" name="Picture 2" descr="http://upload.wikimedia.org/wikipedia/commons/thumb/0/0f/Palbociclib.svg/512px-Palbociclib.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0010" y="3339874"/>
            <a:ext cx="3152662" cy="158113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http://www.medchemexpress.com/product_pic/LEE011.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35457" y="2039117"/>
            <a:ext cx="3456552" cy="31853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050020" y="2416139"/>
            <a:ext cx="2831211" cy="892516"/>
          </a:xfrm>
          <a:prstGeom prst="rect">
            <a:avLst/>
          </a:prstGeom>
          <a:noFill/>
        </p:spPr>
        <p:txBody>
          <a:bodyPr wrap="square" lIns="91400" tIns="45702" rIns="91400" bIns="45702" rtlCol="0">
            <a:spAutoFit/>
          </a:bodyPr>
          <a:lstStyle/>
          <a:p>
            <a:pPr algn="ctr"/>
            <a:r>
              <a:rPr lang="en-US" sz="3000" b="1" dirty="0">
                <a:solidFill>
                  <a:srgbClr val="41365C"/>
                </a:solidFill>
              </a:rPr>
              <a:t>Palbociclib</a:t>
            </a:r>
            <a:r>
              <a:rPr lang="en-US" sz="2800" b="1" dirty="0">
                <a:solidFill>
                  <a:srgbClr val="41365C"/>
                </a:solidFill>
              </a:rPr>
              <a:t/>
            </a:r>
            <a:br>
              <a:rPr lang="en-US" sz="2800" b="1" dirty="0">
                <a:solidFill>
                  <a:srgbClr val="41365C"/>
                </a:solidFill>
              </a:rPr>
            </a:br>
            <a:r>
              <a:rPr lang="en-US" sz="2200" b="1" dirty="0"/>
              <a:t>PD 0332991</a:t>
            </a:r>
          </a:p>
        </p:txBody>
      </p:sp>
      <p:pic>
        <p:nvPicPr>
          <p:cNvPr id="8" name="Picture 7"/>
          <p:cNvPicPr>
            <a:picLocks noChangeAspect="1"/>
          </p:cNvPicPr>
          <p:nvPr/>
        </p:nvPicPr>
        <p:blipFill>
          <a:blip r:embed="rId4"/>
          <a:stretch>
            <a:fillRect/>
          </a:stretch>
        </p:blipFill>
        <p:spPr>
          <a:xfrm>
            <a:off x="5990555" y="5342974"/>
            <a:ext cx="3801467" cy="1382425"/>
          </a:xfrm>
          <a:prstGeom prst="rect">
            <a:avLst/>
          </a:prstGeom>
        </p:spPr>
      </p:pic>
      <p:sp>
        <p:nvSpPr>
          <p:cNvPr id="9" name="Title 8"/>
          <p:cNvSpPr>
            <a:spLocks noGrp="1"/>
          </p:cNvSpPr>
          <p:nvPr>
            <p:ph type="title"/>
          </p:nvPr>
        </p:nvSpPr>
        <p:spPr>
          <a:xfrm>
            <a:off x="2195040" y="416456"/>
            <a:ext cx="7806240" cy="1143480"/>
          </a:xfrm>
        </p:spPr>
        <p:txBody>
          <a:bodyPr>
            <a:noAutofit/>
          </a:bodyPr>
          <a:lstStyle/>
          <a:p>
            <a:r>
              <a:rPr lang="en-US" sz="2800" dirty="0"/>
              <a:t>CDK 4/6 Inhibitors Approved by the FDA </a:t>
            </a:r>
            <a:br>
              <a:rPr lang="en-US" sz="2800" dirty="0"/>
            </a:br>
            <a:r>
              <a:rPr lang="en-US" sz="2800" dirty="0"/>
              <a:t>or in Development</a:t>
            </a:r>
          </a:p>
        </p:txBody>
      </p:sp>
      <p:sp>
        <p:nvSpPr>
          <p:cNvPr id="11" name="TextBox 10"/>
          <p:cNvSpPr txBox="1"/>
          <p:nvPr/>
        </p:nvSpPr>
        <p:spPr>
          <a:xfrm>
            <a:off x="1799771" y="1507213"/>
            <a:ext cx="3456710" cy="861738"/>
          </a:xfrm>
          <a:prstGeom prst="rect">
            <a:avLst/>
          </a:prstGeom>
          <a:noFill/>
        </p:spPr>
        <p:txBody>
          <a:bodyPr wrap="square" lIns="91400" tIns="45702" rIns="91400" bIns="45702" rtlCol="0">
            <a:spAutoFit/>
          </a:bodyPr>
          <a:lstStyle/>
          <a:p>
            <a:pPr algn="ctr"/>
            <a:r>
              <a:rPr lang="en-US" sz="2800" b="1" dirty="0">
                <a:solidFill>
                  <a:srgbClr val="660066"/>
                </a:solidFill>
              </a:rPr>
              <a:t>FDA Approved</a:t>
            </a:r>
          </a:p>
          <a:p>
            <a:pPr algn="ctr"/>
            <a:r>
              <a:rPr lang="en-US" sz="2200" b="1" dirty="0">
                <a:solidFill>
                  <a:srgbClr val="660066"/>
                </a:solidFill>
              </a:rPr>
              <a:t>(February 2015)</a:t>
            </a:r>
          </a:p>
        </p:txBody>
      </p:sp>
      <p:sp>
        <p:nvSpPr>
          <p:cNvPr id="12" name="TextBox 11"/>
          <p:cNvSpPr txBox="1"/>
          <p:nvPr/>
        </p:nvSpPr>
        <p:spPr>
          <a:xfrm>
            <a:off x="6645607" y="1542475"/>
            <a:ext cx="3146411" cy="523184"/>
          </a:xfrm>
          <a:prstGeom prst="rect">
            <a:avLst/>
          </a:prstGeom>
          <a:noFill/>
        </p:spPr>
        <p:txBody>
          <a:bodyPr wrap="square" lIns="91400" tIns="45702" rIns="91400" bIns="45702" rtlCol="0">
            <a:spAutoFit/>
          </a:bodyPr>
          <a:lstStyle/>
          <a:p>
            <a:pPr algn="ctr"/>
            <a:r>
              <a:rPr lang="en-US" sz="2800" b="1" dirty="0">
                <a:solidFill>
                  <a:srgbClr val="660066"/>
                </a:solidFill>
              </a:rPr>
              <a:t>In Development</a:t>
            </a:r>
          </a:p>
        </p:txBody>
      </p:sp>
      <p:sp>
        <p:nvSpPr>
          <p:cNvPr id="13" name="TextBox 12"/>
          <p:cNvSpPr txBox="1"/>
          <p:nvPr/>
        </p:nvSpPr>
        <p:spPr>
          <a:xfrm>
            <a:off x="6648136" y="2416139"/>
            <a:ext cx="2831211" cy="892516"/>
          </a:xfrm>
          <a:prstGeom prst="rect">
            <a:avLst/>
          </a:prstGeom>
          <a:noFill/>
        </p:spPr>
        <p:txBody>
          <a:bodyPr wrap="square" lIns="91400" tIns="45702" rIns="91400" bIns="45702" rtlCol="0">
            <a:spAutoFit/>
          </a:bodyPr>
          <a:lstStyle/>
          <a:p>
            <a:pPr algn="ctr"/>
            <a:r>
              <a:rPr lang="en-US" sz="3000" b="1" dirty="0">
                <a:solidFill>
                  <a:srgbClr val="41365C"/>
                </a:solidFill>
              </a:rPr>
              <a:t>Ribociclib</a:t>
            </a:r>
          </a:p>
          <a:p>
            <a:pPr algn="ctr"/>
            <a:r>
              <a:rPr lang="en-US" sz="2200" b="1" dirty="0"/>
              <a:t>LEE011</a:t>
            </a:r>
          </a:p>
        </p:txBody>
      </p:sp>
      <p:sp>
        <p:nvSpPr>
          <p:cNvPr id="14" name="TextBox 13"/>
          <p:cNvSpPr txBox="1"/>
          <p:nvPr/>
        </p:nvSpPr>
        <p:spPr>
          <a:xfrm>
            <a:off x="6826760" y="4358235"/>
            <a:ext cx="2831211" cy="892516"/>
          </a:xfrm>
          <a:prstGeom prst="rect">
            <a:avLst/>
          </a:prstGeom>
          <a:noFill/>
        </p:spPr>
        <p:txBody>
          <a:bodyPr wrap="square" lIns="91400" tIns="45702" rIns="91400" bIns="45702" rtlCol="0">
            <a:spAutoFit/>
          </a:bodyPr>
          <a:lstStyle/>
          <a:p>
            <a:pPr algn="ctr"/>
            <a:r>
              <a:rPr lang="en-US" sz="3000" b="1" dirty="0">
                <a:solidFill>
                  <a:srgbClr val="41365C"/>
                </a:solidFill>
              </a:rPr>
              <a:t>Abemaciclib</a:t>
            </a:r>
            <a:r>
              <a:rPr lang="en-US" sz="2800" b="1" dirty="0">
                <a:solidFill>
                  <a:srgbClr val="41365C"/>
                </a:solidFill>
              </a:rPr>
              <a:t/>
            </a:r>
            <a:br>
              <a:rPr lang="en-US" sz="2800" b="1" dirty="0">
                <a:solidFill>
                  <a:srgbClr val="41365C"/>
                </a:solidFill>
              </a:rPr>
            </a:br>
            <a:r>
              <a:rPr lang="en-US" sz="2200" b="1" dirty="0"/>
              <a:t>LY2835219</a:t>
            </a:r>
          </a:p>
        </p:txBody>
      </p:sp>
    </p:spTree>
    <p:extLst>
      <p:ext uri="{BB962C8B-B14F-4D97-AF65-F5344CB8AC3E}">
        <p14:creationId xmlns:p14="http://schemas.microsoft.com/office/powerpoint/2010/main" xmlns="" val="104627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9"/>
            <a:ext cx="8534400" cy="744583"/>
          </a:xfrm>
        </p:spPr>
        <p:txBody>
          <a:bodyPr/>
          <a:lstStyle/>
          <a:p>
            <a:r>
              <a:rPr lang="en-US" sz="3600" dirty="0"/>
              <a:t>Phase III studies in ER+/HER2- MBC</a:t>
            </a:r>
          </a:p>
        </p:txBody>
      </p:sp>
      <p:graphicFrame>
        <p:nvGraphicFramePr>
          <p:cNvPr id="4" name="Content Placeholder 3"/>
          <p:cNvGraphicFramePr>
            <a:graphicFrameLocks/>
          </p:cNvGraphicFramePr>
          <p:nvPr>
            <p:extLst>
              <p:ext uri="{D42A27DB-BD31-4B8C-83A1-F6EECF244321}">
                <p14:modId xmlns:p14="http://schemas.microsoft.com/office/powerpoint/2010/main" xmlns="" val="1401920201"/>
              </p:ext>
            </p:extLst>
          </p:nvPr>
        </p:nvGraphicFramePr>
        <p:xfrm>
          <a:off x="1581150" y="1109857"/>
          <a:ext cx="9029700" cy="4949098"/>
        </p:xfrm>
        <a:graphic>
          <a:graphicData uri="http://schemas.openxmlformats.org/drawingml/2006/table">
            <a:tbl>
              <a:tblPr firstRow="1" bandRow="1">
                <a:tableStyleId>{3B4B98B0-60AC-42C2-AFA5-B58CD77FA1E5}</a:tableStyleId>
              </a:tblPr>
              <a:tblGrid>
                <a:gridCol w="710613">
                  <a:extLst>
                    <a:ext uri="{9D8B030D-6E8A-4147-A177-3AD203B41FA5}">
                      <a16:colId xmlns="" xmlns:a16="http://schemas.microsoft.com/office/drawing/2014/main" val="20000"/>
                    </a:ext>
                  </a:extLst>
                </a:gridCol>
                <a:gridCol w="871514">
                  <a:extLst>
                    <a:ext uri="{9D8B030D-6E8A-4147-A177-3AD203B41FA5}">
                      <a16:colId xmlns="" xmlns:a16="http://schemas.microsoft.com/office/drawing/2014/main" val="20001"/>
                    </a:ext>
                  </a:extLst>
                </a:gridCol>
                <a:gridCol w="935122">
                  <a:extLst>
                    <a:ext uri="{9D8B030D-6E8A-4147-A177-3AD203B41FA5}">
                      <a16:colId xmlns="" xmlns:a16="http://schemas.microsoft.com/office/drawing/2014/main" val="20002"/>
                    </a:ext>
                  </a:extLst>
                </a:gridCol>
                <a:gridCol w="943968">
                  <a:extLst>
                    <a:ext uri="{9D8B030D-6E8A-4147-A177-3AD203B41FA5}">
                      <a16:colId xmlns="" xmlns:a16="http://schemas.microsoft.com/office/drawing/2014/main" val="20003"/>
                    </a:ext>
                  </a:extLst>
                </a:gridCol>
                <a:gridCol w="1022633">
                  <a:extLst>
                    <a:ext uri="{9D8B030D-6E8A-4147-A177-3AD203B41FA5}">
                      <a16:colId xmlns="" xmlns:a16="http://schemas.microsoft.com/office/drawing/2014/main" val="20004"/>
                    </a:ext>
                  </a:extLst>
                </a:gridCol>
                <a:gridCol w="943968">
                  <a:extLst>
                    <a:ext uri="{9D8B030D-6E8A-4147-A177-3AD203B41FA5}">
                      <a16:colId xmlns="" xmlns:a16="http://schemas.microsoft.com/office/drawing/2014/main" val="20005"/>
                    </a:ext>
                  </a:extLst>
                </a:gridCol>
                <a:gridCol w="943968">
                  <a:extLst>
                    <a:ext uri="{9D8B030D-6E8A-4147-A177-3AD203B41FA5}">
                      <a16:colId xmlns="" xmlns:a16="http://schemas.microsoft.com/office/drawing/2014/main" val="20006"/>
                    </a:ext>
                  </a:extLst>
                </a:gridCol>
                <a:gridCol w="865304">
                  <a:extLst>
                    <a:ext uri="{9D8B030D-6E8A-4147-A177-3AD203B41FA5}">
                      <a16:colId xmlns="" xmlns:a16="http://schemas.microsoft.com/office/drawing/2014/main" val="20007"/>
                    </a:ext>
                  </a:extLst>
                </a:gridCol>
                <a:gridCol w="916310">
                  <a:extLst>
                    <a:ext uri="{9D8B030D-6E8A-4147-A177-3AD203B41FA5}">
                      <a16:colId xmlns="" xmlns:a16="http://schemas.microsoft.com/office/drawing/2014/main" val="20008"/>
                    </a:ext>
                  </a:extLst>
                </a:gridCol>
                <a:gridCol w="876300">
                  <a:extLst>
                    <a:ext uri="{9D8B030D-6E8A-4147-A177-3AD203B41FA5}">
                      <a16:colId xmlns="" xmlns:a16="http://schemas.microsoft.com/office/drawing/2014/main" val="20009"/>
                    </a:ext>
                  </a:extLst>
                </a:gridCol>
              </a:tblGrid>
              <a:tr h="426720">
                <a:tc>
                  <a:txBody>
                    <a:bodyPr/>
                    <a:lstStyle/>
                    <a:p>
                      <a:endParaRPr lang="en-US" sz="11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3">
                  <a:txBody>
                    <a:bodyPr/>
                    <a:lstStyle/>
                    <a:p>
                      <a:pPr algn="ctr"/>
                      <a:r>
                        <a:rPr lang="en-US" sz="1100" dirty="0" err="1" smtClean="0">
                          <a:solidFill>
                            <a:srgbClr val="000000"/>
                          </a:solidFill>
                        </a:rPr>
                        <a:t>Palbociclib</a:t>
                      </a:r>
                      <a:endParaRPr lang="en-US" sz="1100" dirty="0" smtClean="0">
                        <a:solidFill>
                          <a:srgbClr val="000000"/>
                        </a:solidFill>
                      </a:endParaRPr>
                    </a:p>
                    <a:p>
                      <a:pPr algn="ctr"/>
                      <a:r>
                        <a:rPr lang="en-US" sz="1100" dirty="0" smtClean="0">
                          <a:solidFill>
                            <a:srgbClr val="000000"/>
                          </a:solidFill>
                        </a:rPr>
                        <a:t>(PD-0332991)</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lgn="ct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hMerge="1">
                  <a:txBody>
                    <a:bodyPr/>
                    <a:lstStyle/>
                    <a:p>
                      <a:pPr algn="ct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gridSpan="3">
                  <a:txBody>
                    <a:bodyPr/>
                    <a:lstStyle/>
                    <a:p>
                      <a:pPr algn="ctr"/>
                      <a:r>
                        <a:rPr lang="en-US" sz="1600" dirty="0" err="1" smtClean="0">
                          <a:solidFill>
                            <a:schemeClr val="tx1"/>
                          </a:solidFill>
                        </a:rPr>
                        <a:t>Ribociclib</a:t>
                      </a:r>
                      <a:r>
                        <a:rPr lang="en-US" sz="1600" baseline="0" dirty="0" smtClean="0">
                          <a:solidFill>
                            <a:schemeClr val="tx1"/>
                          </a:solidFill>
                        </a:rPr>
                        <a:t> </a:t>
                      </a:r>
                    </a:p>
                    <a:p>
                      <a:pPr algn="ctr"/>
                      <a:r>
                        <a:rPr lang="en-US" sz="1100" baseline="0" dirty="0" smtClean="0">
                          <a:solidFill>
                            <a:srgbClr val="000000"/>
                          </a:solidFill>
                        </a:rPr>
                        <a:t>(LEE-011 )</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sz="1400" dirty="0"/>
                    </a:p>
                  </a:txBody>
                  <a:tcPr/>
                </a:tc>
                <a:tc gridSpan="2">
                  <a:txBody>
                    <a:bodyPr/>
                    <a:lstStyle/>
                    <a:p>
                      <a:pPr algn="ctr"/>
                      <a:r>
                        <a:rPr lang="en-US" sz="1600" dirty="0" err="1" smtClean="0">
                          <a:solidFill>
                            <a:srgbClr val="000000"/>
                          </a:solidFill>
                        </a:rPr>
                        <a:t>Abemaciclib</a:t>
                      </a:r>
                      <a:r>
                        <a:rPr lang="en-US" sz="1600" dirty="0" smtClean="0">
                          <a:solidFill>
                            <a:srgbClr val="000000"/>
                          </a:solidFill>
                        </a:rPr>
                        <a:t> </a:t>
                      </a:r>
                    </a:p>
                    <a:p>
                      <a:pPr algn="ctr"/>
                      <a:r>
                        <a:rPr lang="en-US" sz="1200" dirty="0" smtClean="0">
                          <a:solidFill>
                            <a:srgbClr val="000000"/>
                          </a:solidFill>
                        </a:rPr>
                        <a:t>(LY2835219</a:t>
                      </a:r>
                      <a:r>
                        <a:rPr lang="en-US" sz="1000" baseline="0" dirty="0" smtClean="0">
                          <a:solidFill>
                            <a:srgbClr val="000000"/>
                          </a:solidFill>
                        </a:rPr>
                        <a:t>)</a:t>
                      </a:r>
                      <a:endParaRPr lang="en-US" sz="1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algn="ctr"/>
                      <a:endParaRPr lang="en-US" sz="1300" dirty="0">
                        <a:solidFill>
                          <a:schemeClr val="bg1"/>
                        </a:solidFill>
                      </a:endParaRPr>
                    </a:p>
                  </a:txBody>
                  <a:tcPr anchor="ctr">
                    <a:lnL w="12700" cap="flat" cmpd="sng" algn="ctr">
                      <a:solidFill>
                        <a:schemeClr val="tx1"/>
                      </a:solidFill>
                      <a:prstDash val="solid"/>
                      <a:round/>
                      <a:headEnd type="none" w="med" len="med"/>
                      <a:tailEnd type="none" w="med" len="med"/>
                    </a:lnL>
                    <a:solidFill>
                      <a:schemeClr val="accent1">
                        <a:lumMod val="75000"/>
                      </a:schemeClr>
                    </a:solidFill>
                  </a:tcPr>
                </a:tc>
                <a:tc>
                  <a:txBody>
                    <a:bodyPr/>
                    <a:lstStyle/>
                    <a:p>
                      <a:pPr algn="ctr"/>
                      <a:r>
                        <a:rPr lang="en-US" sz="1100" dirty="0" err="1" smtClean="0">
                          <a:solidFill>
                            <a:srgbClr val="000000"/>
                          </a:solidFill>
                        </a:rPr>
                        <a:t>Fulvestrant</a:t>
                      </a:r>
                      <a:r>
                        <a:rPr lang="en-US" sz="1100" baseline="0" dirty="0" smtClean="0">
                          <a:solidFill>
                            <a:srgbClr val="000000"/>
                          </a:solidFill>
                        </a:rPr>
                        <a:t> </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10000"/>
                  </a:ext>
                </a:extLst>
              </a:tr>
              <a:tr h="426720">
                <a:tc>
                  <a:txBody>
                    <a:bodyPr/>
                    <a:lstStyle/>
                    <a:p>
                      <a:r>
                        <a:rPr lang="en-US" sz="1100" b="1" dirty="0" smtClean="0">
                          <a:solidFill>
                            <a:srgbClr val="000000"/>
                          </a:solidFill>
                        </a:rPr>
                        <a:t>Study </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b="1" dirty="0" smtClean="0">
                          <a:solidFill>
                            <a:srgbClr val="000000"/>
                          </a:solidFill>
                        </a:rPr>
                        <a:t>PALOMA-2</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b="1" dirty="0" smtClean="0">
                          <a:solidFill>
                            <a:srgbClr val="000000"/>
                          </a:solidFill>
                        </a:rPr>
                        <a:t>PALOMA-3</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b="1" baseline="0" dirty="0" smtClean="0">
                          <a:solidFill>
                            <a:srgbClr val="000000"/>
                          </a:solidFill>
                        </a:rPr>
                        <a:t>PEARL</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000" b="1" dirty="0" smtClean="0">
                          <a:solidFill>
                            <a:srgbClr val="000000"/>
                          </a:solidFill>
                        </a:rPr>
                        <a:t>MONALEESA-2</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900" b="1" dirty="0" smtClean="0">
                          <a:solidFill>
                            <a:srgbClr val="000000"/>
                          </a:solidFill>
                        </a:rPr>
                        <a:t>MONALEESA-3</a:t>
                      </a:r>
                      <a:endParaRPr lang="en-US" sz="9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000000"/>
                          </a:solidFill>
                        </a:rPr>
                        <a:t>M</a:t>
                      </a:r>
                      <a:r>
                        <a:rPr lang="en-US" sz="900" b="1" dirty="0" smtClean="0">
                          <a:solidFill>
                            <a:srgbClr val="000000"/>
                          </a:solidFill>
                        </a:rPr>
                        <a:t>ONALEESA-7</a:t>
                      </a:r>
                      <a:endParaRPr lang="en-US" sz="1100" b="1"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000" b="1" baseline="0" dirty="0" smtClean="0">
                          <a:solidFill>
                            <a:srgbClr val="000000"/>
                          </a:solidFill>
                        </a:rPr>
                        <a:t>MONARCH-2</a:t>
                      </a:r>
                      <a:endParaRPr lang="en-US" sz="1000" b="1" baseline="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000" b="1" baseline="0" dirty="0" smtClean="0">
                          <a:solidFill>
                            <a:srgbClr val="000000"/>
                          </a:solidFill>
                        </a:rPr>
                        <a:t>MONARCH-3</a:t>
                      </a:r>
                      <a:endParaRPr lang="en-US" sz="1000" b="1" baseline="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b="1" baseline="0" dirty="0" smtClean="0">
                          <a:solidFill>
                            <a:srgbClr val="000000"/>
                          </a:solidFill>
                        </a:rPr>
                        <a:t>FALCON</a:t>
                      </a:r>
                      <a:endParaRPr lang="en-US" sz="1100" b="1" baseline="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extLst>
                  <a:ext uri="{0D108BD9-81ED-4DB2-BD59-A6C34878D82A}">
                    <a16:rowId xmlns="" xmlns:a16="http://schemas.microsoft.com/office/drawing/2014/main" val="10001"/>
                  </a:ext>
                </a:extLst>
              </a:tr>
              <a:tr h="776353">
                <a:tc>
                  <a:txBody>
                    <a:bodyPr/>
                    <a:lstStyle/>
                    <a:p>
                      <a:r>
                        <a:rPr lang="en-US" sz="1100" b="1" dirty="0" smtClean="0">
                          <a:solidFill>
                            <a:srgbClr val="000000"/>
                          </a:solidFill>
                        </a:rPr>
                        <a:t>Setting</a:t>
                      </a:r>
                      <a:r>
                        <a:rPr lang="en-US" sz="1100" b="1" baseline="0" dirty="0" smtClean="0">
                          <a:solidFill>
                            <a:srgbClr val="000000"/>
                          </a:solidFill>
                        </a:rPr>
                        <a:t> </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1</a:t>
                      </a:r>
                      <a:r>
                        <a:rPr lang="en-US" sz="1100" baseline="30000" dirty="0" smtClean="0">
                          <a:solidFill>
                            <a:srgbClr val="000000"/>
                          </a:solidFill>
                        </a:rPr>
                        <a:t>st</a:t>
                      </a:r>
                      <a:r>
                        <a:rPr lang="en-US" sz="1100" dirty="0" smtClean="0">
                          <a:solidFill>
                            <a:srgbClr val="000000"/>
                          </a:solidFill>
                        </a:rPr>
                        <a:t> line</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1</a:t>
                      </a:r>
                      <a:r>
                        <a:rPr lang="en-US" sz="1100" baseline="30000" dirty="0" smtClean="0">
                          <a:solidFill>
                            <a:srgbClr val="000000"/>
                          </a:solidFill>
                        </a:rPr>
                        <a:t>st</a:t>
                      </a:r>
                      <a:r>
                        <a:rPr lang="en-US" sz="1100" dirty="0" smtClean="0">
                          <a:solidFill>
                            <a:srgbClr val="000000"/>
                          </a:solidFill>
                        </a:rPr>
                        <a:t> or later line</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rgbClr val="000000"/>
                          </a:solidFill>
                        </a:rPr>
                        <a:t>Later line</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1</a:t>
                      </a:r>
                      <a:r>
                        <a:rPr lang="en-US" sz="1100" baseline="30000" dirty="0" smtClean="0">
                          <a:solidFill>
                            <a:srgbClr val="000000"/>
                          </a:solidFill>
                        </a:rPr>
                        <a:t>st</a:t>
                      </a:r>
                      <a:r>
                        <a:rPr lang="en-US" sz="1100" baseline="0" dirty="0" smtClean="0">
                          <a:solidFill>
                            <a:srgbClr val="000000"/>
                          </a:solidFill>
                        </a:rPr>
                        <a:t> line</a:t>
                      </a:r>
                      <a:endParaRPr lang="en-US" sz="110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1</a:t>
                      </a:r>
                      <a:r>
                        <a:rPr lang="en-US" sz="1100" baseline="30000" dirty="0" smtClean="0">
                          <a:solidFill>
                            <a:srgbClr val="000000"/>
                          </a:solidFill>
                        </a:rPr>
                        <a:t>st</a:t>
                      </a:r>
                      <a:r>
                        <a:rPr lang="en-US" sz="1100" dirty="0" smtClean="0">
                          <a:solidFill>
                            <a:srgbClr val="000000"/>
                          </a:solidFill>
                        </a:rPr>
                        <a:t> or 2</a:t>
                      </a:r>
                      <a:r>
                        <a:rPr lang="en-US" sz="1100" baseline="30000" dirty="0" smtClean="0">
                          <a:solidFill>
                            <a:srgbClr val="000000"/>
                          </a:solidFill>
                        </a:rPr>
                        <a:t>nd</a:t>
                      </a:r>
                      <a:r>
                        <a:rPr lang="en-US" sz="1100" dirty="0" smtClean="0">
                          <a:solidFill>
                            <a:srgbClr val="000000"/>
                          </a:solidFill>
                        </a:rPr>
                        <a:t>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1</a:t>
                      </a:r>
                      <a:r>
                        <a:rPr lang="en-US" sz="1100" baseline="30000" dirty="0" smtClean="0">
                          <a:solidFill>
                            <a:srgbClr val="000000"/>
                          </a:solidFill>
                        </a:rPr>
                        <a:t>st</a:t>
                      </a:r>
                      <a:r>
                        <a:rPr lang="en-US" sz="1100" dirty="0" smtClean="0">
                          <a:solidFill>
                            <a:srgbClr val="000000"/>
                          </a:solidFill>
                        </a:rPr>
                        <a:t> line</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rgbClr val="000000"/>
                          </a:solidFill>
                        </a:rPr>
                        <a:t>1</a:t>
                      </a:r>
                      <a:r>
                        <a:rPr lang="en-US" sz="1100" baseline="30000" dirty="0" smtClean="0">
                          <a:solidFill>
                            <a:srgbClr val="000000"/>
                          </a:solidFill>
                        </a:rPr>
                        <a:t>st</a:t>
                      </a:r>
                      <a:r>
                        <a:rPr lang="en-US" sz="1100" baseline="0" dirty="0" smtClean="0">
                          <a:solidFill>
                            <a:srgbClr val="000000"/>
                          </a:solidFill>
                        </a:rPr>
                        <a:t>  or 2</a:t>
                      </a:r>
                      <a:r>
                        <a:rPr lang="en-US" sz="1100" baseline="30000" dirty="0" smtClean="0">
                          <a:solidFill>
                            <a:srgbClr val="000000"/>
                          </a:solidFill>
                        </a:rPr>
                        <a:t>nd</a:t>
                      </a:r>
                      <a:r>
                        <a:rPr lang="en-US" sz="1100" baseline="0" dirty="0" smtClean="0">
                          <a:solidFill>
                            <a:srgbClr val="000000"/>
                          </a:solidFill>
                        </a:rPr>
                        <a:t> line</a:t>
                      </a:r>
                      <a:endParaRPr lang="en-US" sz="110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1</a:t>
                      </a:r>
                      <a:r>
                        <a:rPr lang="en-US" sz="1100" baseline="30000" dirty="0" smtClean="0">
                          <a:solidFill>
                            <a:srgbClr val="000000"/>
                          </a:solidFill>
                        </a:rPr>
                        <a:t>st</a:t>
                      </a:r>
                      <a:r>
                        <a:rPr lang="en-US" sz="1100" baseline="0" dirty="0" smtClean="0">
                          <a:solidFill>
                            <a:srgbClr val="000000"/>
                          </a:solidFill>
                        </a:rPr>
                        <a:t> line</a:t>
                      </a:r>
                      <a:endParaRPr lang="en-US" sz="110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1</a:t>
                      </a:r>
                      <a:r>
                        <a:rPr lang="en-US" sz="1100" baseline="30000" dirty="0" smtClean="0">
                          <a:solidFill>
                            <a:srgbClr val="000000"/>
                          </a:solidFill>
                        </a:rPr>
                        <a:t>st</a:t>
                      </a:r>
                      <a:r>
                        <a:rPr lang="en-US" sz="1100" dirty="0" smtClean="0">
                          <a:solidFill>
                            <a:srgbClr val="000000"/>
                          </a:solidFill>
                        </a:rPr>
                        <a:t> line</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94360">
                <a:tc>
                  <a:txBody>
                    <a:bodyPr/>
                    <a:lstStyle/>
                    <a:p>
                      <a:r>
                        <a:rPr lang="en-US" sz="1100" b="1" dirty="0" smtClean="0">
                          <a:solidFill>
                            <a:srgbClr val="000000"/>
                          </a:solidFill>
                        </a:rPr>
                        <a:t>Menopausal status</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dirty="0" smtClean="0">
                          <a:solidFill>
                            <a:srgbClr val="000000"/>
                          </a:solidFill>
                        </a:rPr>
                        <a:t>Post</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dirty="0" smtClean="0">
                          <a:solidFill>
                            <a:srgbClr val="000000"/>
                          </a:solidFill>
                        </a:rPr>
                        <a:t>Pre</a:t>
                      </a:r>
                      <a:r>
                        <a:rPr lang="en-US" sz="1100" baseline="0" dirty="0" smtClean="0">
                          <a:solidFill>
                            <a:srgbClr val="000000"/>
                          </a:solidFill>
                        </a:rPr>
                        <a:t> and Post</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dirty="0" smtClean="0">
                          <a:solidFill>
                            <a:srgbClr val="000000"/>
                          </a:solidFill>
                        </a:rPr>
                        <a:t>Post</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dirty="0" smtClean="0">
                          <a:solidFill>
                            <a:srgbClr val="000000"/>
                          </a:solidFill>
                        </a:rPr>
                        <a:t>Pre</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r>
                        <a:rPr lang="en-US" sz="1100" dirty="0" smtClean="0">
                          <a:solidFill>
                            <a:srgbClr val="000000"/>
                          </a:solidFill>
                        </a:rPr>
                        <a:t>Pre</a:t>
                      </a:r>
                      <a:r>
                        <a:rPr lang="en-US" sz="1100" baseline="0" dirty="0" smtClean="0">
                          <a:solidFill>
                            <a:srgbClr val="000000"/>
                          </a:solidFill>
                        </a:rPr>
                        <a:t> and Post</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extLst>
                  <a:ext uri="{0D108BD9-81ED-4DB2-BD59-A6C34878D82A}">
                    <a16:rowId xmlns="" xmlns:a16="http://schemas.microsoft.com/office/drawing/2014/main" val="10003"/>
                  </a:ext>
                </a:extLst>
              </a:tr>
              <a:tr h="594360">
                <a:tc>
                  <a:txBody>
                    <a:bodyPr/>
                    <a:lstStyle/>
                    <a:p>
                      <a:r>
                        <a:rPr lang="en-US" sz="1100" b="1" dirty="0" smtClean="0">
                          <a:solidFill>
                            <a:srgbClr val="000000"/>
                          </a:solidFill>
                        </a:rPr>
                        <a:t>Target</a:t>
                      </a:r>
                      <a:r>
                        <a:rPr lang="en-US" sz="1100" b="1" baseline="0" dirty="0" smtClean="0">
                          <a:solidFill>
                            <a:srgbClr val="000000"/>
                          </a:solidFill>
                        </a:rPr>
                        <a:t> </a:t>
                      </a:r>
                      <a:r>
                        <a:rPr lang="en-US" sz="1100" b="1" dirty="0" smtClean="0">
                          <a:solidFill>
                            <a:srgbClr val="000000"/>
                          </a:solidFill>
                        </a:rPr>
                        <a:t>No.</a:t>
                      </a:r>
                      <a:r>
                        <a:rPr lang="en-US" sz="1100" b="1" baseline="0" dirty="0" smtClean="0">
                          <a:solidFill>
                            <a:srgbClr val="000000"/>
                          </a:solidFill>
                        </a:rPr>
                        <a:t> patients </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650</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521</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348</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667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660</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660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630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524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1612425">
                <a:tc>
                  <a:txBody>
                    <a:bodyPr/>
                    <a:lstStyle/>
                    <a:p>
                      <a:r>
                        <a:rPr lang="en-US" sz="1100" b="1" dirty="0" smtClean="0">
                          <a:solidFill>
                            <a:srgbClr val="000000"/>
                          </a:solidFill>
                        </a:rPr>
                        <a:t>Endocrine partner</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buFont typeface="Arial" pitchFamily="34" charset="0"/>
                        <a:buNone/>
                      </a:pPr>
                      <a:r>
                        <a:rPr lang="en-US" sz="1100" baseline="0" dirty="0" err="1" smtClean="0">
                          <a:solidFill>
                            <a:srgbClr val="000000"/>
                          </a:solidFill>
                        </a:rPr>
                        <a:t>Letrozole</a:t>
                      </a:r>
                      <a:endParaRPr lang="en-US" sz="1100" baseline="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indent="0" algn="ctr" defTabSz="914400" rtl="0" eaLnBrk="1" latinLnBrk="0" hangingPunct="1">
                        <a:buFont typeface="Arial" pitchFamily="34" charset="0"/>
                        <a:buNone/>
                      </a:pPr>
                      <a:r>
                        <a:rPr lang="en-GB" sz="1100" kern="1200" baseline="0" dirty="0" err="1" smtClean="0">
                          <a:solidFill>
                            <a:srgbClr val="000000"/>
                          </a:solidFill>
                          <a:latin typeface="+mn-lt"/>
                          <a:ea typeface="+mn-ea"/>
                          <a:cs typeface="+mn-cs"/>
                        </a:rPr>
                        <a:t>Fulvestrant</a:t>
                      </a:r>
                      <a:endParaRPr lang="en-US" sz="1100" kern="1200" baseline="0" dirty="0">
                        <a:solidFill>
                          <a:srgbClr val="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indent="0" algn="ctr">
                        <a:buFont typeface="Arial" pitchFamily="34" charset="0"/>
                        <a:buNone/>
                      </a:pPr>
                      <a:r>
                        <a:rPr lang="en-GB" sz="1100" dirty="0" err="1" smtClean="0">
                          <a:solidFill>
                            <a:srgbClr val="000000"/>
                          </a:solidFill>
                        </a:rPr>
                        <a:t>Exemestane</a:t>
                      </a:r>
                      <a:r>
                        <a:rPr lang="en-GB" sz="1100" baseline="0" dirty="0" smtClean="0">
                          <a:solidFill>
                            <a:srgbClr val="000000"/>
                          </a:solidFill>
                        </a:rPr>
                        <a:t> or </a:t>
                      </a:r>
                      <a:r>
                        <a:rPr lang="en-GB" sz="1100" baseline="0" dirty="0" err="1" smtClean="0">
                          <a:solidFill>
                            <a:srgbClr val="000000"/>
                          </a:solidFill>
                        </a:rPr>
                        <a:t>Fulvestrant</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buFont typeface="Arial" pitchFamily="34" charset="0"/>
                        <a:buNone/>
                      </a:pPr>
                      <a:r>
                        <a:rPr lang="en-US" sz="1100" kern="1200" baseline="0" dirty="0" err="1" smtClean="0">
                          <a:solidFill>
                            <a:srgbClr val="000000"/>
                          </a:solidFill>
                          <a:latin typeface="+mn-lt"/>
                          <a:ea typeface="+mn-ea"/>
                          <a:cs typeface="+mn-cs"/>
                        </a:rPr>
                        <a:t>Letrozole</a:t>
                      </a:r>
                      <a:endParaRPr lang="en-US" sz="1100" baseline="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ctr">
                        <a:buFont typeface="Arial" pitchFamily="34" charset="0"/>
                        <a:buNone/>
                      </a:pPr>
                      <a:r>
                        <a:rPr lang="en-US" sz="1100" baseline="0" dirty="0" err="1" smtClean="0">
                          <a:solidFill>
                            <a:srgbClr val="000000"/>
                          </a:solidFill>
                        </a:rPr>
                        <a:t>Fulvestrant</a:t>
                      </a:r>
                      <a:endParaRPr lang="en-US" sz="1100" baseline="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indent="0" algn="ctr" defTabSz="914400" rtl="0" eaLnBrk="1" latinLnBrk="0" hangingPunct="1">
                        <a:buFont typeface="Arial" pitchFamily="34" charset="0"/>
                        <a:buNone/>
                      </a:pPr>
                      <a:r>
                        <a:rPr lang="en-US" sz="1100" kern="1200" baseline="0" dirty="0" err="1" smtClean="0">
                          <a:solidFill>
                            <a:srgbClr val="000000"/>
                          </a:solidFill>
                          <a:latin typeface="+mn-lt"/>
                          <a:ea typeface="+mn-ea"/>
                          <a:cs typeface="+mn-cs"/>
                        </a:rPr>
                        <a:t>Anastrozole</a:t>
                      </a:r>
                      <a:r>
                        <a:rPr lang="en-US" sz="1100" kern="1200" baseline="0" dirty="0" smtClean="0">
                          <a:solidFill>
                            <a:srgbClr val="000000"/>
                          </a:solidFill>
                          <a:latin typeface="+mn-lt"/>
                          <a:ea typeface="+mn-ea"/>
                          <a:cs typeface="+mn-cs"/>
                        </a:rPr>
                        <a:t> or </a:t>
                      </a:r>
                      <a:r>
                        <a:rPr lang="en-US" sz="1100" kern="1200" baseline="0" dirty="0" err="1" smtClean="0">
                          <a:solidFill>
                            <a:srgbClr val="000000"/>
                          </a:solidFill>
                          <a:latin typeface="+mn-lt"/>
                          <a:ea typeface="+mn-ea"/>
                          <a:cs typeface="+mn-cs"/>
                        </a:rPr>
                        <a:t>letrozole</a:t>
                      </a:r>
                      <a:r>
                        <a:rPr lang="en-US" sz="1100" kern="1200" baseline="0" dirty="0" smtClean="0">
                          <a:solidFill>
                            <a:srgbClr val="000000"/>
                          </a:solidFill>
                          <a:latin typeface="+mn-lt"/>
                          <a:ea typeface="+mn-ea"/>
                          <a:cs typeface="+mn-cs"/>
                        </a:rPr>
                        <a:t>, or </a:t>
                      </a:r>
                      <a:r>
                        <a:rPr lang="en-US" sz="1100" kern="1200" baseline="0" dirty="0" err="1" smtClean="0">
                          <a:solidFill>
                            <a:srgbClr val="000000"/>
                          </a:solidFill>
                          <a:latin typeface="+mn-lt"/>
                          <a:ea typeface="+mn-ea"/>
                          <a:cs typeface="+mn-cs"/>
                        </a:rPr>
                        <a:t>tamoxifen</a:t>
                      </a:r>
                      <a:endParaRPr lang="en-US" sz="1100" kern="1200" baseline="0" dirty="0">
                        <a:solidFill>
                          <a:srgbClr val="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err="1" smtClean="0">
                          <a:solidFill>
                            <a:srgbClr val="000000"/>
                          </a:solidFill>
                        </a:rPr>
                        <a:t>Fulvestrant</a:t>
                      </a:r>
                      <a:endParaRPr lang="en-US" sz="1100" baseline="0" dirty="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err="1" smtClean="0">
                          <a:solidFill>
                            <a:srgbClr val="000000"/>
                          </a:solidFill>
                        </a:rPr>
                        <a:t>Anastrozole</a:t>
                      </a:r>
                      <a:r>
                        <a:rPr lang="en-US" sz="1100" baseline="0" dirty="0" smtClean="0">
                          <a:solidFill>
                            <a:srgbClr val="000000"/>
                          </a:solidFill>
                        </a:rPr>
                        <a:t> or </a:t>
                      </a:r>
                      <a:r>
                        <a:rPr lang="en-US" sz="1100" baseline="0" dirty="0" err="1" smtClean="0">
                          <a:solidFill>
                            <a:srgbClr val="000000"/>
                          </a:solidFill>
                        </a:rPr>
                        <a:t>letrozole</a:t>
                      </a:r>
                      <a:r>
                        <a:rPr lang="en-US" sz="1100" baseline="0" dirty="0" smtClean="0">
                          <a:solidFill>
                            <a:srgbClr val="000000"/>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err="1" smtClean="0">
                          <a:solidFill>
                            <a:srgbClr val="000000"/>
                          </a:solidFill>
                        </a:rPr>
                        <a:t>Fulvestrant</a:t>
                      </a:r>
                      <a:r>
                        <a:rPr lang="en-US" sz="1100" baseline="0" dirty="0" smtClean="0">
                          <a:solidFill>
                            <a:srgbClr val="000000"/>
                          </a:solidFill>
                        </a:rPr>
                        <a:t> + placebo</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smtClean="0">
                          <a:solidFill>
                            <a:srgbClr val="000000"/>
                          </a:solidFill>
                        </a:rPr>
                        <a:t>vs. </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aseline="0" dirty="0" err="1" smtClean="0">
                          <a:solidFill>
                            <a:srgbClr val="000000"/>
                          </a:solidFill>
                        </a:rPr>
                        <a:t>anastrozole</a:t>
                      </a:r>
                      <a:r>
                        <a:rPr lang="en-US" sz="1100" baseline="0" dirty="0" smtClean="0">
                          <a:solidFill>
                            <a:srgbClr val="000000"/>
                          </a:solidFill>
                        </a:rPr>
                        <a:t>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20000"/>
                      </a:schemeClr>
                    </a:solidFill>
                  </a:tcPr>
                </a:tc>
                <a:extLst>
                  <a:ext uri="{0D108BD9-81ED-4DB2-BD59-A6C34878D82A}">
                    <a16:rowId xmlns="" xmlns:a16="http://schemas.microsoft.com/office/drawing/2014/main" val="10005"/>
                  </a:ext>
                </a:extLst>
              </a:tr>
              <a:tr h="426720">
                <a:tc>
                  <a:txBody>
                    <a:bodyPr/>
                    <a:lstStyle/>
                    <a:p>
                      <a:r>
                        <a:rPr lang="en-US" sz="1100" b="1" dirty="0" smtClean="0">
                          <a:solidFill>
                            <a:srgbClr val="000000"/>
                          </a:solidFill>
                        </a:rPr>
                        <a:t>Primary</a:t>
                      </a:r>
                      <a:r>
                        <a:rPr lang="en-US" sz="1100" b="1" baseline="0" dirty="0" smtClean="0">
                          <a:solidFill>
                            <a:srgbClr val="000000"/>
                          </a:solidFill>
                        </a:rPr>
                        <a:t> endpoint</a:t>
                      </a:r>
                      <a:endParaRPr lang="en-US" sz="1100" b="1"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PFS</a:t>
                      </a:r>
                      <a:endParaRPr lang="en-US" sz="11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5" name="Oval Callout 2"/>
          <p:cNvSpPr>
            <a:spLocks noChangeArrowheads="1"/>
          </p:cNvSpPr>
          <p:nvPr/>
        </p:nvSpPr>
        <p:spPr bwMode="auto">
          <a:xfrm>
            <a:off x="5124524" y="4007777"/>
            <a:ext cx="1495425" cy="1317625"/>
          </a:xfrm>
          <a:prstGeom prst="wedgeEllipseCallout">
            <a:avLst>
              <a:gd name="adj1" fmla="val -20833"/>
              <a:gd name="adj2" fmla="val 62500"/>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0" tIns="45702" rIns="91400" bIns="45702"/>
          <a:lstStyle/>
          <a:p>
            <a:pPr defTabSz="914021" eaLnBrk="0" fontAlgn="base" hangingPunct="0">
              <a:spcBef>
                <a:spcPct val="0"/>
              </a:spcBef>
              <a:spcAft>
                <a:spcPct val="0"/>
              </a:spcAft>
              <a:defRPr/>
            </a:pPr>
            <a:r>
              <a:rPr lang="en-US" sz="1400" b="1">
                <a:solidFill>
                  <a:srgbClr val="000000"/>
                </a:solidFill>
                <a:latin typeface="Times New Roman" charset="0"/>
                <a:ea typeface="MS PGothic" charset="0"/>
                <a:cs typeface="MS PGothic" charset="0"/>
              </a:rPr>
              <a:t>May 2016:</a:t>
            </a:r>
          </a:p>
          <a:p>
            <a:pPr defTabSz="914021" eaLnBrk="0" fontAlgn="base" hangingPunct="0">
              <a:spcBef>
                <a:spcPct val="0"/>
              </a:spcBef>
              <a:spcAft>
                <a:spcPct val="0"/>
              </a:spcAft>
              <a:defRPr/>
            </a:pPr>
            <a:r>
              <a:rPr lang="en-US" sz="1400" b="1">
                <a:solidFill>
                  <a:srgbClr val="000000"/>
                </a:solidFill>
                <a:latin typeface="Times New Roman" charset="0"/>
                <a:ea typeface="MS PGothic" charset="0"/>
                <a:cs typeface="MS PGothic" charset="0"/>
              </a:rPr>
              <a:t>Stopped at interim for efficacy</a:t>
            </a:r>
          </a:p>
        </p:txBody>
      </p:sp>
    </p:spTree>
    <p:extLst>
      <p:ext uri="{BB962C8B-B14F-4D97-AF65-F5344CB8AC3E}">
        <p14:creationId xmlns:p14="http://schemas.microsoft.com/office/powerpoint/2010/main" xmlns="" val="3301321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66968" y="6447586"/>
            <a:ext cx="2323523" cy="34878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4" name="Rectangle 2"/>
          <p:cNvSpPr>
            <a:spLocks noGrp="1" noChangeArrowheads="1"/>
          </p:cNvSpPr>
          <p:nvPr>
            <p:ph type="title"/>
          </p:nvPr>
        </p:nvSpPr>
        <p:spPr bwMode="auto">
          <a:xfrm>
            <a:off x="3870614" y="6312927"/>
            <a:ext cx="6381750" cy="32076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12211" rIns="0" bIns="0" numCol="1" anchor="ctr" anchorCtr="0" compatLnSpc="1">
            <a:prstTxWarp prst="textNoShape">
              <a:avLst/>
            </a:prstTxWarp>
          </a:bodyPr>
          <a:lstStyle/>
          <a:p>
            <a:pPr algn="r">
              <a:tabLst>
                <a:tab pos="649628" algn="l"/>
                <a:tab pos="1299256" algn="l"/>
                <a:tab pos="1948884" algn="l"/>
                <a:tab pos="2598511" algn="l"/>
                <a:tab pos="3248139" algn="l"/>
                <a:tab pos="3897767" algn="l"/>
                <a:tab pos="4547395" algn="l"/>
                <a:tab pos="5197023" algn="l"/>
                <a:tab pos="5846651" algn="l"/>
              </a:tabLst>
              <a:defRPr/>
            </a:pPr>
            <a:r>
              <a:rPr lang="en-US" sz="1100" b="0" dirty="0" err="1">
                <a:cs typeface="Arial Unicode MS" charset="0"/>
              </a:rPr>
              <a:t>Hortobagyi</a:t>
            </a:r>
            <a:r>
              <a:rPr lang="en-US" sz="1100" b="0" dirty="0">
                <a:cs typeface="Arial Unicode MS" charset="0"/>
              </a:rPr>
              <a:t> GN et al. N </a:t>
            </a:r>
            <a:r>
              <a:rPr lang="en-US" sz="1100" b="0" dirty="0" err="1">
                <a:cs typeface="Arial Unicode MS" charset="0"/>
              </a:rPr>
              <a:t>Engl</a:t>
            </a:r>
            <a:r>
              <a:rPr lang="en-US" sz="1100" b="0" dirty="0">
                <a:cs typeface="Arial Unicode MS" charset="0"/>
              </a:rPr>
              <a:t> J Med 2016. DOI: 10.1056/NEJMoa1609709</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65979" y="1012732"/>
            <a:ext cx="7058603" cy="48283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AutoShape 4"/>
          <p:cNvSpPr>
            <a:spLocks noChangeArrowheads="1"/>
          </p:cNvSpPr>
          <p:nvPr/>
        </p:nvSpPr>
        <p:spPr bwMode="auto">
          <a:xfrm>
            <a:off x="1939638" y="161086"/>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defRPr/>
            </a:pPr>
            <a:r>
              <a:rPr lang="en-US" b="1">
                <a:solidFill>
                  <a:srgbClr val="FFFFFF"/>
                </a:solidFill>
                <a:cs typeface="Arial Unicode MS" charset="0"/>
              </a:rPr>
              <a:t>Kaplan–Meier Analysis of Progression-free Survival.</a:t>
            </a:r>
          </a:p>
        </p:txBody>
      </p:sp>
      <p:sp>
        <p:nvSpPr>
          <p:cNvPr id="3" name="TextBox 2"/>
          <p:cNvSpPr txBox="1"/>
          <p:nvPr/>
        </p:nvSpPr>
        <p:spPr>
          <a:xfrm>
            <a:off x="1524000" y="5931192"/>
            <a:ext cx="4447704" cy="261610"/>
          </a:xfrm>
          <a:prstGeom prst="rect">
            <a:avLst/>
          </a:prstGeom>
          <a:noFill/>
        </p:spPr>
        <p:txBody>
          <a:bodyPr wrap="square" rtlCol="0">
            <a:spAutoFit/>
          </a:bodyPr>
          <a:lstStyle/>
          <a:p>
            <a:pPr algn="ctr"/>
            <a:r>
              <a:rPr lang="en-US" sz="1100" b="1" dirty="0">
                <a:latin typeface="+mj-lt"/>
              </a:rPr>
              <a:t>At 18 </a:t>
            </a:r>
            <a:r>
              <a:rPr lang="en-US" sz="1100" b="1" dirty="0" err="1">
                <a:latin typeface="+mj-lt"/>
              </a:rPr>
              <a:t>ms</a:t>
            </a:r>
            <a:r>
              <a:rPr lang="en-US" sz="1100" b="1" dirty="0">
                <a:latin typeface="+mj-lt"/>
              </a:rPr>
              <a:t>, PFS 63% </a:t>
            </a:r>
            <a:r>
              <a:rPr lang="en-US" sz="1100" b="1" dirty="0" err="1">
                <a:latin typeface="+mj-lt"/>
              </a:rPr>
              <a:t>ribo</a:t>
            </a:r>
            <a:r>
              <a:rPr lang="en-US" sz="1100" b="1" dirty="0">
                <a:latin typeface="+mj-lt"/>
              </a:rPr>
              <a:t> v. 42% PLA</a:t>
            </a:r>
          </a:p>
        </p:txBody>
      </p:sp>
      <p:sp>
        <p:nvSpPr>
          <p:cNvPr id="8" name="AutoShape 4"/>
          <p:cNvSpPr>
            <a:spLocks noChangeArrowheads="1"/>
          </p:cNvSpPr>
          <p:nvPr/>
        </p:nvSpPr>
        <p:spPr bwMode="auto">
          <a:xfrm>
            <a:off x="1939638" y="161086"/>
            <a:ext cx="8312727" cy="101311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defRPr/>
            </a:pPr>
            <a:r>
              <a:rPr lang="en-US" sz="2800" b="1" dirty="0">
                <a:solidFill>
                  <a:srgbClr val="000000"/>
                </a:solidFill>
                <a:cs typeface="Arial Unicode MS" charset="0"/>
              </a:rPr>
              <a:t>MONALEESA -2</a:t>
            </a:r>
          </a:p>
        </p:txBody>
      </p:sp>
    </p:spTree>
    <p:extLst>
      <p:ext uri="{BB962C8B-B14F-4D97-AF65-F5344CB8AC3E}">
        <p14:creationId xmlns:p14="http://schemas.microsoft.com/office/powerpoint/2010/main" xmlns="" val="1338798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66968" y="6447586"/>
            <a:ext cx="2323523" cy="34878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4" name="Rectangle 2"/>
          <p:cNvSpPr>
            <a:spLocks noGrp="1" noChangeArrowheads="1"/>
          </p:cNvSpPr>
          <p:nvPr>
            <p:ph type="title"/>
          </p:nvPr>
        </p:nvSpPr>
        <p:spPr bwMode="auto">
          <a:xfrm>
            <a:off x="3870614" y="6485552"/>
            <a:ext cx="6381750" cy="32076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12211" rIns="0" bIns="0" numCol="1" anchor="ctr" anchorCtr="0" compatLnSpc="1">
            <a:prstTxWarp prst="textNoShape">
              <a:avLst/>
            </a:prstTxWarp>
          </a:bodyPr>
          <a:lstStyle/>
          <a:p>
            <a:pPr algn="r">
              <a:tabLst>
                <a:tab pos="649628" algn="l"/>
                <a:tab pos="1299256" algn="l"/>
                <a:tab pos="1948884" algn="l"/>
                <a:tab pos="2598511" algn="l"/>
                <a:tab pos="3248139" algn="l"/>
                <a:tab pos="3897767" algn="l"/>
                <a:tab pos="4547395" algn="l"/>
                <a:tab pos="5197023" algn="l"/>
                <a:tab pos="5846651" algn="l"/>
              </a:tabLst>
              <a:defRPr/>
            </a:pPr>
            <a:r>
              <a:rPr lang="en-US" sz="1100" b="0" dirty="0" err="1">
                <a:cs typeface="Arial Unicode MS" charset="0"/>
              </a:rPr>
              <a:t>Hortobagyi</a:t>
            </a:r>
            <a:r>
              <a:rPr lang="en-US" sz="1100" b="0" dirty="0">
                <a:cs typeface="Arial Unicode MS" charset="0"/>
              </a:rPr>
              <a:t> GN et al. N </a:t>
            </a:r>
            <a:r>
              <a:rPr lang="en-US" sz="1100" b="0" dirty="0" err="1">
                <a:cs typeface="Arial Unicode MS" charset="0"/>
              </a:rPr>
              <a:t>Engl</a:t>
            </a:r>
            <a:r>
              <a:rPr lang="en-US" sz="1100" b="0" dirty="0">
                <a:cs typeface="Arial Unicode MS" charset="0"/>
              </a:rPr>
              <a:t> J Med 2016. </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42889" y="1174202"/>
            <a:ext cx="6814222" cy="53213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AutoShape 4"/>
          <p:cNvSpPr>
            <a:spLocks noChangeArrowheads="1"/>
          </p:cNvSpPr>
          <p:nvPr/>
        </p:nvSpPr>
        <p:spPr bwMode="auto">
          <a:xfrm>
            <a:off x="1939638" y="161086"/>
            <a:ext cx="8312727" cy="101311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defRPr/>
            </a:pPr>
            <a:r>
              <a:rPr lang="en-US" sz="2800" b="1" dirty="0">
                <a:solidFill>
                  <a:srgbClr val="000000"/>
                </a:solidFill>
                <a:cs typeface="Arial Unicode MS" charset="0"/>
              </a:rPr>
              <a:t>MONALEESA -2 </a:t>
            </a:r>
          </a:p>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defRPr/>
            </a:pPr>
            <a:r>
              <a:rPr lang="en-US" b="1" dirty="0">
                <a:solidFill>
                  <a:srgbClr val="000000"/>
                </a:solidFill>
                <a:cs typeface="Arial Unicode MS" charset="0"/>
              </a:rPr>
              <a:t>Adverse Events</a:t>
            </a:r>
            <a:r>
              <a:rPr lang="en-US" b="1" dirty="0">
                <a:cs typeface="Arial Unicode MS" charset="0"/>
              </a:rPr>
              <a:t>.</a:t>
            </a:r>
          </a:p>
        </p:txBody>
      </p:sp>
      <p:sp>
        <p:nvSpPr>
          <p:cNvPr id="2" name="Right Arrow 1"/>
          <p:cNvSpPr/>
          <p:nvPr/>
        </p:nvSpPr>
        <p:spPr bwMode="auto">
          <a:xfrm>
            <a:off x="2075864" y="2341469"/>
            <a:ext cx="730801" cy="45719"/>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45000"/>
            </a:pPr>
            <a:endParaRPr lang="en-US" sz="2400">
              <a:latin typeface="Times New Roman" charset="0"/>
              <a:ea typeface="ＭＳ Ｐゴシック" charset="0"/>
              <a:cs typeface="msgothic" charset="0"/>
            </a:endParaRPr>
          </a:p>
        </p:txBody>
      </p:sp>
    </p:spTree>
    <p:extLst>
      <p:ext uri="{BB962C8B-B14F-4D97-AF65-F5344CB8AC3E}">
        <p14:creationId xmlns:p14="http://schemas.microsoft.com/office/powerpoint/2010/main" xmlns="" val="3382349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0" y="1381853"/>
            <a:ext cx="9144000" cy="277449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658471" y="0"/>
            <a:ext cx="8875059" cy="12350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526834" y="6264271"/>
            <a:ext cx="800100" cy="266700"/>
          </a:xfrm>
          <a:prstGeom prst="rect">
            <a:avLst/>
          </a:prstGeom>
        </p:spPr>
      </p:pic>
      <p:sp>
        <p:nvSpPr>
          <p:cNvPr id="5" name="Rectangle 4"/>
          <p:cNvSpPr/>
          <p:nvPr/>
        </p:nvSpPr>
        <p:spPr>
          <a:xfrm>
            <a:off x="1658470" y="6228344"/>
            <a:ext cx="7868364" cy="338554"/>
          </a:xfrm>
          <a:prstGeom prst="rect">
            <a:avLst/>
          </a:prstGeom>
        </p:spPr>
        <p:txBody>
          <a:bodyPr wrap="square">
            <a:spAutoFit/>
          </a:bodyPr>
          <a:lstStyle/>
          <a:p>
            <a:pPr defTabSz="914400" eaLnBrk="0" fontAlgn="base" hangingPunct="0">
              <a:spcBef>
                <a:spcPct val="0"/>
              </a:spcBef>
              <a:spcAft>
                <a:spcPct val="0"/>
              </a:spcAft>
            </a:pPr>
            <a:r>
              <a:rPr lang="en-US" sz="800" dirty="0">
                <a:solidFill>
                  <a:srgbClr val="29313C"/>
                </a:solidFill>
                <a:latin typeface="Arial" panose="020B0604020202020204" pitchFamily="34" charset="0"/>
                <a:ea typeface="Times New Roman" panose="02020603050405020304" pitchFamily="18" charset="0"/>
                <a:cs typeface="Arial" panose="020B0604020202020204" pitchFamily="34" charset="0"/>
              </a:rPr>
              <a:t>© 2017 National Comprehensive Cancer Network, Inc. All rights reserved. </a:t>
            </a:r>
            <a:r>
              <a:rPr lang="en-US" sz="800" b="1" dirty="0">
                <a:solidFill>
                  <a:srgbClr val="29313C"/>
                </a:solidFill>
                <a:latin typeface="Arial" panose="020B0604020202020204" pitchFamily="34" charset="0"/>
                <a:ea typeface="Times New Roman" panose="02020603050405020304" pitchFamily="18" charset="0"/>
                <a:cs typeface="Arial" panose="020B0604020202020204" pitchFamily="34" charset="0"/>
              </a:rPr>
              <a:t>These guidelines and this illustration may not be reproduced in any form without the express written permission of NCCN</a:t>
            </a:r>
            <a:r>
              <a:rPr lang="en-US" sz="800" b="1" baseline="300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r>
              <a:rPr lang="en-US" sz="800" b="1" dirty="0">
                <a:solidFill>
                  <a:srgbClr val="29313C"/>
                </a:solidFill>
                <a:latin typeface="Arial" panose="020B0604020202020204" pitchFamily="34" charset="0"/>
                <a:ea typeface="Times New Roman" panose="02020603050405020304" pitchFamily="18" charset="0"/>
                <a:cs typeface="Arial" panose="020B0604020202020204" pitchFamily="34" charset="0"/>
              </a:rPr>
              <a:t>. To view the most recent and complete version of the NCCN Guidelines, go to NCCN.org</a:t>
            </a:r>
            <a:r>
              <a:rPr lang="en-US" sz="8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endParaRPr lang="en-US" sz="800" dirty="0">
              <a:solidFill>
                <a:srgbClr val="29313C"/>
              </a:solidFill>
              <a:latin typeface="Arial" panose="020B0604020202020204" pitchFamily="34" charset="0"/>
              <a:cs typeface="Arial" panose="020B0604020202020204" pitchFamily="34" charset="0"/>
            </a:endParaRPr>
          </a:p>
        </p:txBody>
      </p:sp>
      <p:sp>
        <p:nvSpPr>
          <p:cNvPr id="6" name="Rectangle 5"/>
          <p:cNvSpPr/>
          <p:nvPr/>
        </p:nvSpPr>
        <p:spPr bwMode="auto">
          <a:xfrm>
            <a:off x="4335780" y="3091439"/>
            <a:ext cx="16764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7" name="Rectangle 6"/>
          <p:cNvSpPr/>
          <p:nvPr/>
        </p:nvSpPr>
        <p:spPr bwMode="auto">
          <a:xfrm>
            <a:off x="2421256" y="3199233"/>
            <a:ext cx="112395" cy="1077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7"/>
          <p:cNvSpPr/>
          <p:nvPr/>
        </p:nvSpPr>
        <p:spPr bwMode="auto">
          <a:xfrm>
            <a:off x="7231380" y="2670833"/>
            <a:ext cx="83820" cy="21524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8"/>
          <p:cNvSpPr/>
          <p:nvPr/>
        </p:nvSpPr>
        <p:spPr bwMode="auto">
          <a:xfrm>
            <a:off x="10088880" y="2769103"/>
            <a:ext cx="238054" cy="1169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0" name="Rectangle 9"/>
          <p:cNvSpPr/>
          <p:nvPr/>
        </p:nvSpPr>
        <p:spPr bwMode="auto">
          <a:xfrm>
            <a:off x="9603105" y="3559678"/>
            <a:ext cx="238054" cy="1169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xmlns="" val="12240482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Title 1"/>
          <p:cNvSpPr>
            <a:spLocks noGrp="1"/>
          </p:cNvSpPr>
          <p:nvPr>
            <p:ph type="title"/>
          </p:nvPr>
        </p:nvSpPr>
        <p:spPr>
          <a:xfrm>
            <a:off x="1828800" y="-107839"/>
            <a:ext cx="8534400" cy="1143000"/>
          </a:xfrm>
        </p:spPr>
        <p:txBody>
          <a:bodyPr anchor="ctr">
            <a:normAutofit/>
          </a:bodyPr>
          <a:lstStyle/>
          <a:p>
            <a:r>
              <a:rPr lang="en-US" altLang="en-US" sz="4000" dirty="0"/>
              <a:t>MONARCH-1 Results</a:t>
            </a:r>
            <a:r>
              <a:rPr lang="en-US" altLang="en-US" sz="4000" baseline="30000" dirty="0"/>
              <a:t>1</a:t>
            </a:r>
            <a:endParaRPr lang="en-US" altLang="en-US" sz="4000" dirty="0"/>
          </a:p>
        </p:txBody>
      </p:sp>
      <p:graphicFrame>
        <p:nvGraphicFramePr>
          <p:cNvPr id="5" name="Content Placeholder 4"/>
          <p:cNvGraphicFramePr>
            <a:graphicFrameLocks/>
          </p:cNvGraphicFramePr>
          <p:nvPr>
            <p:extLst>
              <p:ext uri="{D42A27DB-BD31-4B8C-83A1-F6EECF244321}">
                <p14:modId xmlns:p14="http://schemas.microsoft.com/office/powerpoint/2010/main" xmlns="" val="1949779208"/>
              </p:ext>
            </p:extLst>
          </p:nvPr>
        </p:nvGraphicFramePr>
        <p:xfrm>
          <a:off x="1828849" y="2601921"/>
          <a:ext cx="8223251" cy="3779838"/>
        </p:xfrm>
        <a:graphic>
          <a:graphicData uri="http://schemas.openxmlformats.org/drawingml/2006/table">
            <a:tbl>
              <a:tblPr firstRow="1" bandRow="1">
                <a:tableStyleId>{72833802-FEF1-4C79-8D5D-14CF1EAF98D9}</a:tableStyleId>
              </a:tblPr>
              <a:tblGrid>
                <a:gridCol w="2769956">
                  <a:extLst>
                    <a:ext uri="{9D8B030D-6E8A-4147-A177-3AD203B41FA5}">
                      <a16:colId xmlns="" xmlns:a16="http://schemas.microsoft.com/office/drawing/2014/main" val="20000"/>
                    </a:ext>
                  </a:extLst>
                </a:gridCol>
                <a:gridCol w="1090659">
                  <a:extLst>
                    <a:ext uri="{9D8B030D-6E8A-4147-A177-3AD203B41FA5}">
                      <a16:colId xmlns="" xmlns:a16="http://schemas.microsoft.com/office/drawing/2014/main" val="20001"/>
                    </a:ext>
                  </a:extLst>
                </a:gridCol>
                <a:gridCol w="1090659">
                  <a:extLst>
                    <a:ext uri="{9D8B030D-6E8A-4147-A177-3AD203B41FA5}">
                      <a16:colId xmlns="" xmlns:a16="http://schemas.microsoft.com/office/drawing/2014/main" val="20002"/>
                    </a:ext>
                  </a:extLst>
                </a:gridCol>
                <a:gridCol w="1090659">
                  <a:extLst>
                    <a:ext uri="{9D8B030D-6E8A-4147-A177-3AD203B41FA5}">
                      <a16:colId xmlns="" xmlns:a16="http://schemas.microsoft.com/office/drawing/2014/main" val="20003"/>
                    </a:ext>
                  </a:extLst>
                </a:gridCol>
                <a:gridCol w="1090659">
                  <a:extLst>
                    <a:ext uri="{9D8B030D-6E8A-4147-A177-3AD203B41FA5}">
                      <a16:colId xmlns="" xmlns:a16="http://schemas.microsoft.com/office/drawing/2014/main" val="20004"/>
                    </a:ext>
                  </a:extLst>
                </a:gridCol>
                <a:gridCol w="1090659">
                  <a:extLst>
                    <a:ext uri="{9D8B030D-6E8A-4147-A177-3AD203B41FA5}">
                      <a16:colId xmlns="" xmlns:a16="http://schemas.microsoft.com/office/drawing/2014/main" val="20005"/>
                    </a:ext>
                  </a:extLst>
                </a:gridCol>
              </a:tblGrid>
              <a:tr h="335295">
                <a:tc>
                  <a:txBody>
                    <a:bodyPr/>
                    <a:lstStyle/>
                    <a:p>
                      <a:r>
                        <a:rPr lang="en-US" sz="1600" dirty="0" smtClean="0">
                          <a:solidFill>
                            <a:schemeClr val="bg1"/>
                          </a:solidFill>
                        </a:rPr>
                        <a:t>TEAE, %</a:t>
                      </a:r>
                      <a:endParaRPr lang="en-US" sz="1600" dirty="0">
                        <a:solidFill>
                          <a:schemeClr val="bg1"/>
                        </a:solidFill>
                      </a:endParaRPr>
                    </a:p>
                  </a:txBody>
                  <a:tcPr marL="91436" marR="91436" marT="45715" marB="45715">
                    <a:lnT w="28575" cap="flat" cmpd="sng" algn="ctr">
                      <a:solidFill>
                        <a:schemeClr val="tx1"/>
                      </a:solidFill>
                      <a:prstDash val="solid"/>
                      <a:round/>
                      <a:headEnd type="none" w="med" len="med"/>
                      <a:tailEnd type="none" w="med" len="med"/>
                    </a:lnT>
                    <a:solidFill>
                      <a:schemeClr val="accent2"/>
                    </a:solidFill>
                  </a:tcPr>
                </a:tc>
                <a:tc>
                  <a:txBody>
                    <a:bodyPr/>
                    <a:lstStyle/>
                    <a:p>
                      <a:pPr marL="0" indent="0" algn="ctr">
                        <a:buFont typeface="Arial" panose="020B0604020202020204" pitchFamily="34" charset="0"/>
                        <a:buNone/>
                      </a:pPr>
                      <a:r>
                        <a:rPr lang="en-US" sz="1600" dirty="0" smtClean="0">
                          <a:solidFill>
                            <a:schemeClr val="bg1"/>
                          </a:solidFill>
                        </a:rPr>
                        <a:t>Grade 1</a:t>
                      </a:r>
                      <a:endParaRPr lang="en-US" sz="1600" dirty="0">
                        <a:solidFill>
                          <a:schemeClr val="bg1"/>
                        </a:solidFill>
                      </a:endParaRPr>
                    </a:p>
                  </a:txBody>
                  <a:tcPr marL="91436" marR="91436" marT="45715" marB="45715">
                    <a:lnT w="28575" cap="flat" cmpd="sng" algn="ctr">
                      <a:solidFill>
                        <a:schemeClr val="tx1"/>
                      </a:solidFill>
                      <a:prstDash val="solid"/>
                      <a:round/>
                      <a:headEnd type="none" w="med" len="med"/>
                      <a:tailEnd type="none" w="med" len="med"/>
                    </a:lnT>
                    <a:solidFill>
                      <a:schemeClr val="accent2"/>
                    </a:solidFill>
                  </a:tcPr>
                </a:tc>
                <a:tc>
                  <a:txBody>
                    <a:bodyPr/>
                    <a:lstStyle/>
                    <a:p>
                      <a:pPr marL="0" indent="0" algn="ctr">
                        <a:buFont typeface="Arial" panose="020B0604020202020204" pitchFamily="34" charset="0"/>
                        <a:buNone/>
                      </a:pPr>
                      <a:r>
                        <a:rPr lang="en-US" sz="1600" dirty="0" smtClean="0">
                          <a:solidFill>
                            <a:schemeClr val="bg1"/>
                          </a:solidFill>
                        </a:rPr>
                        <a:t>Grade 2</a:t>
                      </a:r>
                      <a:endParaRPr lang="en-US" sz="1600" dirty="0">
                        <a:solidFill>
                          <a:schemeClr val="bg1"/>
                        </a:solidFill>
                      </a:endParaRPr>
                    </a:p>
                  </a:txBody>
                  <a:tcPr marL="91436" marR="91436" marT="45715" marB="45715">
                    <a:lnT w="28575" cap="flat" cmpd="sng" algn="ctr">
                      <a:solidFill>
                        <a:schemeClr val="tx1"/>
                      </a:solidFill>
                      <a:prstDash val="solid"/>
                      <a:round/>
                      <a:headEnd type="none" w="med" len="med"/>
                      <a:tailEnd type="none" w="med" len="med"/>
                    </a:lnT>
                    <a:solidFill>
                      <a:schemeClr val="accent2"/>
                    </a:solidFill>
                  </a:tcPr>
                </a:tc>
                <a:tc>
                  <a:txBody>
                    <a:bodyPr/>
                    <a:lstStyle/>
                    <a:p>
                      <a:pPr marL="0" indent="0" algn="ctr">
                        <a:buFont typeface="Arial" panose="020B0604020202020204" pitchFamily="34" charset="0"/>
                        <a:buNone/>
                      </a:pPr>
                      <a:r>
                        <a:rPr lang="en-US" sz="1600" dirty="0" smtClean="0">
                          <a:solidFill>
                            <a:schemeClr val="bg1"/>
                          </a:solidFill>
                        </a:rPr>
                        <a:t>Grade 3</a:t>
                      </a:r>
                      <a:endParaRPr lang="en-US" sz="1600" dirty="0">
                        <a:solidFill>
                          <a:schemeClr val="bg1"/>
                        </a:solidFill>
                      </a:endParaRPr>
                    </a:p>
                  </a:txBody>
                  <a:tcPr marL="91436" marR="91436" marT="45715" marB="45715">
                    <a:lnT w="28575" cap="flat" cmpd="sng" algn="ctr">
                      <a:solidFill>
                        <a:schemeClr val="tx1"/>
                      </a:solidFill>
                      <a:prstDash val="solid"/>
                      <a:round/>
                      <a:headEnd type="none" w="med" len="med"/>
                      <a:tailEnd type="none" w="med" len="med"/>
                    </a:lnT>
                    <a:solidFill>
                      <a:schemeClr val="accent2"/>
                    </a:solidFill>
                  </a:tcPr>
                </a:tc>
                <a:tc>
                  <a:txBody>
                    <a:bodyPr/>
                    <a:lstStyle/>
                    <a:p>
                      <a:pPr marL="0" indent="0" algn="ctr">
                        <a:buFont typeface="Arial" panose="020B0604020202020204" pitchFamily="34" charset="0"/>
                        <a:buNone/>
                      </a:pPr>
                      <a:r>
                        <a:rPr lang="en-US" sz="1600" dirty="0" smtClean="0">
                          <a:solidFill>
                            <a:schemeClr val="bg1"/>
                          </a:solidFill>
                        </a:rPr>
                        <a:t>Grade 4 </a:t>
                      </a:r>
                      <a:endParaRPr lang="en-US" sz="1600" dirty="0">
                        <a:solidFill>
                          <a:schemeClr val="bg1"/>
                        </a:solidFill>
                      </a:endParaRPr>
                    </a:p>
                  </a:txBody>
                  <a:tcPr marL="91436" marR="91436" marT="45715" marB="45715">
                    <a:lnT w="28575" cap="flat" cmpd="sng" algn="ctr">
                      <a:solidFill>
                        <a:schemeClr val="tx1"/>
                      </a:solidFill>
                      <a:prstDash val="solid"/>
                      <a:round/>
                      <a:headEnd type="none" w="med" len="med"/>
                      <a:tailEnd type="none" w="med" len="med"/>
                    </a:lnT>
                    <a:solidFill>
                      <a:schemeClr val="accent2"/>
                    </a:solidFill>
                  </a:tcPr>
                </a:tc>
                <a:tc>
                  <a:txBody>
                    <a:bodyPr/>
                    <a:lstStyle/>
                    <a:p>
                      <a:pPr marL="0" indent="0" algn="ctr">
                        <a:buFont typeface="Arial" panose="020B0604020202020204" pitchFamily="34" charset="0"/>
                        <a:buNone/>
                      </a:pPr>
                      <a:r>
                        <a:rPr lang="en-US" sz="1600" dirty="0" smtClean="0">
                          <a:solidFill>
                            <a:schemeClr val="bg1"/>
                          </a:solidFill>
                        </a:rPr>
                        <a:t>All Grade </a:t>
                      </a:r>
                      <a:endParaRPr lang="en-US" sz="1600" dirty="0">
                        <a:solidFill>
                          <a:schemeClr val="bg1"/>
                        </a:solidFill>
                      </a:endParaRPr>
                    </a:p>
                  </a:txBody>
                  <a:tcPr marL="91436" marR="91436" marT="45715" marB="45715">
                    <a:lnT w="28575" cap="flat" cmpd="sng" algn="ctr">
                      <a:solidFill>
                        <a:schemeClr val="tx1"/>
                      </a:solidFill>
                      <a:prstDash val="solid"/>
                      <a:round/>
                      <a:headEnd type="none" w="med" len="med"/>
                      <a:tailEnd type="none" w="med" len="med"/>
                    </a:lnT>
                    <a:solidFill>
                      <a:schemeClr val="accent2"/>
                    </a:solidFill>
                  </a:tcPr>
                </a:tc>
                <a:extLst>
                  <a:ext uri="{0D108BD9-81ED-4DB2-BD59-A6C34878D82A}">
                    <a16:rowId xmlns="" xmlns:a16="http://schemas.microsoft.com/office/drawing/2014/main" val="10000"/>
                  </a:ext>
                </a:extLst>
              </a:tr>
              <a:tr h="1798489">
                <a:tc>
                  <a:txBody>
                    <a:bodyPr/>
                    <a:lstStyle/>
                    <a:p>
                      <a:r>
                        <a:rPr lang="en-US" sz="1600" u="sng" dirty="0" smtClean="0"/>
                        <a:t>Diarrhea</a:t>
                      </a:r>
                    </a:p>
                    <a:p>
                      <a:r>
                        <a:rPr lang="en-US" sz="1600" dirty="0" smtClean="0"/>
                        <a:t>Fatigue</a:t>
                      </a:r>
                    </a:p>
                    <a:p>
                      <a:r>
                        <a:rPr lang="en-US" sz="1600" dirty="0" smtClean="0"/>
                        <a:t>Nausea</a:t>
                      </a:r>
                    </a:p>
                    <a:p>
                      <a:r>
                        <a:rPr lang="en-US" sz="1600" dirty="0" smtClean="0"/>
                        <a:t>Decrease appetite</a:t>
                      </a:r>
                    </a:p>
                    <a:p>
                      <a:r>
                        <a:rPr lang="en-US" sz="1600" dirty="0" smtClean="0"/>
                        <a:t>Abdominal pain</a:t>
                      </a:r>
                    </a:p>
                    <a:p>
                      <a:r>
                        <a:rPr lang="en-US" sz="1600" dirty="0" smtClean="0"/>
                        <a:t>Vomiting</a:t>
                      </a:r>
                    </a:p>
                    <a:p>
                      <a:r>
                        <a:rPr lang="en-US" sz="1600" dirty="0" smtClean="0"/>
                        <a:t>Headache</a:t>
                      </a:r>
                    </a:p>
                  </a:txBody>
                  <a:tcPr marL="91436" marR="91436" marT="45715" marB="45715"/>
                </a:tc>
                <a:tc>
                  <a:txBody>
                    <a:bodyPr/>
                    <a:lstStyle/>
                    <a:p>
                      <a:pPr algn="ctr"/>
                      <a:r>
                        <a:rPr lang="en-US" sz="1600" dirty="0" smtClean="0"/>
                        <a:t>41.7</a:t>
                      </a:r>
                    </a:p>
                    <a:p>
                      <a:pPr algn="ctr"/>
                      <a:r>
                        <a:rPr lang="en-US" sz="1600" dirty="0" smtClean="0"/>
                        <a:t>21.2</a:t>
                      </a:r>
                    </a:p>
                    <a:p>
                      <a:pPr algn="ctr"/>
                      <a:r>
                        <a:rPr lang="en-US" sz="1600" dirty="0" smtClean="0"/>
                        <a:t>39.4</a:t>
                      </a:r>
                    </a:p>
                    <a:p>
                      <a:pPr algn="ctr"/>
                      <a:r>
                        <a:rPr lang="en-US" sz="1600" dirty="0" smtClean="0"/>
                        <a:t>28.0</a:t>
                      </a:r>
                    </a:p>
                    <a:p>
                      <a:pPr algn="ctr"/>
                      <a:r>
                        <a:rPr lang="en-US" sz="1600" dirty="0" smtClean="0"/>
                        <a:t>22.0</a:t>
                      </a:r>
                    </a:p>
                    <a:p>
                      <a:pPr algn="ctr"/>
                      <a:r>
                        <a:rPr lang="en-US" sz="1600" dirty="0" smtClean="0"/>
                        <a:t>22.7</a:t>
                      </a:r>
                    </a:p>
                    <a:p>
                      <a:pPr algn="ctr"/>
                      <a:r>
                        <a:rPr lang="en-US" sz="1600" dirty="0" smtClean="0"/>
                        <a:t>13.6</a:t>
                      </a:r>
                      <a:endParaRPr lang="en-US" sz="1600" dirty="0"/>
                    </a:p>
                  </a:txBody>
                  <a:tcPr marL="91436" marR="91436" marT="45715" marB="45715"/>
                </a:tc>
                <a:tc>
                  <a:txBody>
                    <a:bodyPr/>
                    <a:lstStyle/>
                    <a:p>
                      <a:pPr algn="ctr"/>
                      <a:r>
                        <a:rPr lang="en-US" sz="1600" dirty="0" smtClean="0"/>
                        <a:t>28.8</a:t>
                      </a:r>
                    </a:p>
                    <a:p>
                      <a:pPr algn="ctr"/>
                      <a:r>
                        <a:rPr lang="en-US" sz="1600" dirty="0" smtClean="0"/>
                        <a:t>31.1</a:t>
                      </a:r>
                    </a:p>
                    <a:p>
                      <a:pPr algn="ctr"/>
                      <a:r>
                        <a:rPr lang="en-US" sz="1600" dirty="0" smtClean="0"/>
                        <a:t>20.5</a:t>
                      </a:r>
                    </a:p>
                    <a:p>
                      <a:pPr algn="ctr"/>
                      <a:r>
                        <a:rPr lang="en-US" sz="1600" dirty="0" smtClean="0"/>
                        <a:t>14.4</a:t>
                      </a:r>
                    </a:p>
                    <a:p>
                      <a:pPr algn="ctr"/>
                      <a:r>
                        <a:rPr lang="en-US" sz="1600" dirty="0" smtClean="0"/>
                        <a:t>14.4</a:t>
                      </a:r>
                    </a:p>
                    <a:p>
                      <a:pPr algn="ctr"/>
                      <a:r>
                        <a:rPr lang="en-US" sz="1600" dirty="0" smtClean="0"/>
                        <a:t>10.6</a:t>
                      </a:r>
                    </a:p>
                    <a:p>
                      <a:pPr algn="ctr"/>
                      <a:r>
                        <a:rPr lang="en-US" sz="1600" dirty="0" smtClean="0"/>
                        <a:t>6.8</a:t>
                      </a:r>
                      <a:endParaRPr lang="en-US" sz="1600" dirty="0"/>
                    </a:p>
                  </a:txBody>
                  <a:tcPr marL="91436" marR="91436" marT="45715" marB="45715"/>
                </a:tc>
                <a:tc>
                  <a:txBody>
                    <a:bodyPr/>
                    <a:lstStyle/>
                    <a:p>
                      <a:pPr algn="ctr"/>
                      <a:r>
                        <a:rPr lang="en-US" sz="1600" dirty="0" smtClean="0"/>
                        <a:t>19.7</a:t>
                      </a:r>
                    </a:p>
                    <a:p>
                      <a:pPr algn="ctr"/>
                      <a:r>
                        <a:rPr lang="en-US" sz="1600" dirty="0" smtClean="0"/>
                        <a:t>12.9</a:t>
                      </a:r>
                    </a:p>
                    <a:p>
                      <a:pPr algn="ctr"/>
                      <a:r>
                        <a:rPr lang="en-US" sz="1600" dirty="0" smtClean="0"/>
                        <a:t>4.5</a:t>
                      </a:r>
                    </a:p>
                    <a:p>
                      <a:pPr algn="ctr"/>
                      <a:r>
                        <a:rPr lang="en-US" sz="1600" dirty="0" smtClean="0"/>
                        <a:t>3.0</a:t>
                      </a:r>
                    </a:p>
                    <a:p>
                      <a:pPr algn="ctr"/>
                      <a:r>
                        <a:rPr lang="en-US" sz="1600" dirty="0" smtClean="0"/>
                        <a:t>2.3</a:t>
                      </a:r>
                    </a:p>
                    <a:p>
                      <a:pPr algn="ctr"/>
                      <a:r>
                        <a:rPr lang="en-US" sz="1600" dirty="0" smtClean="0"/>
                        <a:t>1.5</a:t>
                      </a:r>
                    </a:p>
                    <a:p>
                      <a:pPr algn="ctr"/>
                      <a:r>
                        <a:rPr lang="en-US" sz="1600" dirty="0" smtClean="0"/>
                        <a:t>0</a:t>
                      </a:r>
                      <a:endParaRPr lang="en-US" sz="1600" dirty="0"/>
                    </a:p>
                  </a:txBody>
                  <a:tcPr marL="91436" marR="91436" marT="45715" marB="45715"/>
                </a:tc>
                <a:tc>
                  <a:txBody>
                    <a:bodyPr/>
                    <a:lstStyle/>
                    <a:p>
                      <a:pPr algn="ctr"/>
                      <a:r>
                        <a:rPr lang="en-US" sz="1600" dirty="0" smtClean="0"/>
                        <a:t>0</a:t>
                      </a:r>
                    </a:p>
                    <a:p>
                      <a:pPr algn="ctr"/>
                      <a:r>
                        <a:rPr lang="en-US" sz="1600" dirty="0" smtClean="0"/>
                        <a:t>0</a:t>
                      </a:r>
                    </a:p>
                    <a:p>
                      <a:pPr algn="ctr"/>
                      <a:r>
                        <a:rPr lang="en-US" sz="1600" dirty="0" smtClean="0"/>
                        <a:t>0</a:t>
                      </a:r>
                    </a:p>
                    <a:p>
                      <a:pPr algn="ctr"/>
                      <a:r>
                        <a:rPr lang="en-US" sz="1600" dirty="0" smtClean="0"/>
                        <a:t>0</a:t>
                      </a:r>
                    </a:p>
                    <a:p>
                      <a:pPr algn="ctr"/>
                      <a:r>
                        <a:rPr lang="en-US" sz="1600" dirty="0" smtClean="0"/>
                        <a:t>0</a:t>
                      </a:r>
                    </a:p>
                    <a:p>
                      <a:pPr algn="ctr"/>
                      <a:r>
                        <a:rPr lang="en-US" sz="1600" dirty="0" smtClean="0"/>
                        <a:t>0</a:t>
                      </a:r>
                    </a:p>
                    <a:p>
                      <a:pPr algn="ctr"/>
                      <a:r>
                        <a:rPr lang="en-US" sz="1600" dirty="0" smtClean="0"/>
                        <a:t>0</a:t>
                      </a:r>
                      <a:endParaRPr lang="en-US" sz="1600" dirty="0"/>
                    </a:p>
                  </a:txBody>
                  <a:tcPr marL="91436" marR="91436" marT="45715" marB="45715"/>
                </a:tc>
                <a:tc>
                  <a:txBody>
                    <a:bodyPr/>
                    <a:lstStyle/>
                    <a:p>
                      <a:pPr algn="ctr"/>
                      <a:r>
                        <a:rPr lang="en-US" sz="1600" dirty="0" smtClean="0"/>
                        <a:t>90.2</a:t>
                      </a:r>
                    </a:p>
                    <a:p>
                      <a:pPr algn="ctr"/>
                      <a:r>
                        <a:rPr lang="en-US" sz="1600" dirty="0" smtClean="0"/>
                        <a:t>65.2</a:t>
                      </a:r>
                    </a:p>
                    <a:p>
                      <a:pPr algn="ctr"/>
                      <a:r>
                        <a:rPr lang="en-US" sz="1600" dirty="0" smtClean="0"/>
                        <a:t>64.4</a:t>
                      </a:r>
                    </a:p>
                    <a:p>
                      <a:pPr algn="ctr"/>
                      <a:r>
                        <a:rPr lang="en-US" sz="1600" dirty="0" smtClean="0"/>
                        <a:t>45.5</a:t>
                      </a:r>
                    </a:p>
                    <a:p>
                      <a:pPr algn="ctr"/>
                      <a:r>
                        <a:rPr lang="en-US" sz="1600" dirty="0" smtClean="0"/>
                        <a:t>38.6</a:t>
                      </a:r>
                    </a:p>
                    <a:p>
                      <a:pPr algn="ctr"/>
                      <a:r>
                        <a:rPr lang="en-US" sz="1600" dirty="0" smtClean="0"/>
                        <a:t>34.8</a:t>
                      </a:r>
                    </a:p>
                    <a:p>
                      <a:pPr algn="ctr"/>
                      <a:r>
                        <a:rPr lang="en-US" sz="1600" dirty="0" smtClean="0"/>
                        <a:t>20.5</a:t>
                      </a:r>
                      <a:endParaRPr lang="en-US" sz="1600" dirty="0"/>
                    </a:p>
                  </a:txBody>
                  <a:tcPr marL="91436" marR="91436" marT="45715" marB="45715"/>
                </a:tc>
                <a:extLst>
                  <a:ext uri="{0D108BD9-81ED-4DB2-BD59-A6C34878D82A}">
                    <a16:rowId xmlns="" xmlns:a16="http://schemas.microsoft.com/office/drawing/2014/main" val="10001"/>
                  </a:ext>
                </a:extLst>
              </a:tr>
              <a:tr h="1310759">
                <a:tc>
                  <a:txBody>
                    <a:bodyPr/>
                    <a:lstStyle/>
                    <a:p>
                      <a:r>
                        <a:rPr lang="en-US" sz="1600" dirty="0" smtClean="0"/>
                        <a:t>Creatinine increased</a:t>
                      </a:r>
                    </a:p>
                    <a:p>
                      <a:r>
                        <a:rPr lang="en-US" sz="1600" dirty="0" smtClean="0"/>
                        <a:t>WBC</a:t>
                      </a:r>
                      <a:r>
                        <a:rPr lang="en-US" sz="1600" baseline="0" dirty="0" smtClean="0"/>
                        <a:t> decreased</a:t>
                      </a:r>
                    </a:p>
                    <a:p>
                      <a:r>
                        <a:rPr lang="en-US" sz="1600" baseline="0" dirty="0" smtClean="0"/>
                        <a:t>Neutrophil decreased</a:t>
                      </a:r>
                    </a:p>
                    <a:p>
                      <a:r>
                        <a:rPr lang="en-US" sz="1600" baseline="0" dirty="0" smtClean="0"/>
                        <a:t>Anemia</a:t>
                      </a:r>
                    </a:p>
                    <a:p>
                      <a:r>
                        <a:rPr lang="en-US" sz="1600" baseline="0" dirty="0" smtClean="0"/>
                        <a:t>Platelet count decreased</a:t>
                      </a:r>
                      <a:endParaRPr lang="en-US" sz="1600" dirty="0" smtClean="0"/>
                    </a:p>
                  </a:txBody>
                  <a:tcPr marL="91436" marR="91436" marT="45715" marB="45715">
                    <a:lnB w="28575" cap="flat" cmpd="sng" algn="ctr">
                      <a:solidFill>
                        <a:schemeClr val="tx1"/>
                      </a:solidFill>
                      <a:prstDash val="solid"/>
                      <a:round/>
                      <a:headEnd type="none" w="med" len="med"/>
                      <a:tailEnd type="none" w="med" len="med"/>
                    </a:lnB>
                  </a:tcPr>
                </a:tc>
                <a:tc>
                  <a:txBody>
                    <a:bodyPr/>
                    <a:lstStyle/>
                    <a:p>
                      <a:pPr algn="ctr"/>
                      <a:r>
                        <a:rPr lang="en-US" sz="1600" dirty="0" smtClean="0"/>
                        <a:t>46.9</a:t>
                      </a:r>
                    </a:p>
                    <a:p>
                      <a:pPr algn="ctr"/>
                      <a:r>
                        <a:rPr lang="en-US" sz="1600" dirty="0" smtClean="0"/>
                        <a:t>18.5</a:t>
                      </a:r>
                    </a:p>
                    <a:p>
                      <a:pPr algn="ctr"/>
                      <a:r>
                        <a:rPr lang="en-US" sz="1600" dirty="0" smtClean="0"/>
                        <a:t>17.7</a:t>
                      </a:r>
                    </a:p>
                    <a:p>
                      <a:pPr algn="ctr"/>
                      <a:r>
                        <a:rPr lang="en-US" sz="1600" dirty="0" smtClean="0"/>
                        <a:t>30.0</a:t>
                      </a:r>
                    </a:p>
                    <a:p>
                      <a:pPr algn="ctr"/>
                      <a:r>
                        <a:rPr lang="en-US" sz="1600" dirty="0" smtClean="0"/>
                        <a:t>28.9</a:t>
                      </a:r>
                      <a:endParaRPr lang="en-US" sz="1600" dirty="0"/>
                    </a:p>
                  </a:txBody>
                  <a:tcPr marL="91436" marR="91436" marT="45715" marB="45715">
                    <a:lnB w="28575" cap="flat" cmpd="sng" algn="ctr">
                      <a:solidFill>
                        <a:schemeClr val="tx1"/>
                      </a:solidFill>
                      <a:prstDash val="solid"/>
                      <a:round/>
                      <a:headEnd type="none" w="med" len="med"/>
                      <a:tailEnd type="none" w="med" len="med"/>
                    </a:lnB>
                  </a:tcPr>
                </a:tc>
                <a:tc>
                  <a:txBody>
                    <a:bodyPr/>
                    <a:lstStyle/>
                    <a:p>
                      <a:pPr algn="ctr"/>
                      <a:r>
                        <a:rPr lang="en-US" sz="1600" dirty="0" smtClean="0"/>
                        <a:t>50.8</a:t>
                      </a:r>
                    </a:p>
                    <a:p>
                      <a:pPr algn="ctr"/>
                      <a:r>
                        <a:rPr lang="en-US" sz="1600" dirty="0" smtClean="0"/>
                        <a:t>44.6</a:t>
                      </a:r>
                    </a:p>
                    <a:p>
                      <a:pPr algn="ctr"/>
                      <a:r>
                        <a:rPr lang="en-US" sz="1600" dirty="0" smtClean="0"/>
                        <a:t>43.1</a:t>
                      </a:r>
                    </a:p>
                    <a:p>
                      <a:pPr algn="ctr"/>
                      <a:r>
                        <a:rPr lang="en-US" sz="1600" dirty="0" smtClean="0"/>
                        <a:t>38.5</a:t>
                      </a:r>
                    </a:p>
                    <a:p>
                      <a:pPr algn="ctr"/>
                      <a:r>
                        <a:rPr lang="en-US" sz="1600" dirty="0" smtClean="0"/>
                        <a:t>10.2</a:t>
                      </a:r>
                      <a:endParaRPr lang="en-US" sz="1600" dirty="0"/>
                    </a:p>
                  </a:txBody>
                  <a:tcPr marL="91436" marR="91436" marT="45715" marB="45715">
                    <a:lnB w="28575" cap="flat" cmpd="sng" algn="ctr">
                      <a:solidFill>
                        <a:schemeClr val="tx1"/>
                      </a:solidFill>
                      <a:prstDash val="solid"/>
                      <a:round/>
                      <a:headEnd type="none" w="med" len="med"/>
                      <a:tailEnd type="none" w="med" len="med"/>
                    </a:lnB>
                  </a:tcPr>
                </a:tc>
                <a:tc>
                  <a:txBody>
                    <a:bodyPr/>
                    <a:lstStyle/>
                    <a:p>
                      <a:pPr algn="ctr"/>
                      <a:r>
                        <a:rPr lang="en-US" sz="1600" dirty="0" smtClean="0"/>
                        <a:t>0.8</a:t>
                      </a:r>
                    </a:p>
                    <a:p>
                      <a:pPr algn="ctr"/>
                      <a:r>
                        <a:rPr lang="en-US" sz="1600" dirty="0" smtClean="0"/>
                        <a:t>27.7</a:t>
                      </a:r>
                    </a:p>
                    <a:p>
                      <a:pPr algn="ctr"/>
                      <a:r>
                        <a:rPr lang="en-US" sz="1600" dirty="0" smtClean="0"/>
                        <a:t>22.3</a:t>
                      </a:r>
                    </a:p>
                    <a:p>
                      <a:pPr algn="ctr"/>
                      <a:r>
                        <a:rPr lang="en-US" sz="1600" dirty="0" smtClean="0"/>
                        <a:t>0</a:t>
                      </a:r>
                    </a:p>
                    <a:p>
                      <a:pPr algn="ctr"/>
                      <a:r>
                        <a:rPr lang="en-US" sz="1600" dirty="0" smtClean="0"/>
                        <a:t>2.3</a:t>
                      </a:r>
                      <a:endParaRPr lang="en-US" sz="1600" dirty="0"/>
                    </a:p>
                  </a:txBody>
                  <a:tcPr marL="91436" marR="91436" marT="45715" marB="45715">
                    <a:lnB w="28575" cap="flat" cmpd="sng" algn="ctr">
                      <a:solidFill>
                        <a:schemeClr val="tx1"/>
                      </a:solidFill>
                      <a:prstDash val="solid"/>
                      <a:round/>
                      <a:headEnd type="none" w="med" len="med"/>
                      <a:tailEnd type="none" w="med" len="med"/>
                    </a:lnB>
                  </a:tcPr>
                </a:tc>
                <a:tc>
                  <a:txBody>
                    <a:bodyPr/>
                    <a:lstStyle/>
                    <a:p>
                      <a:pPr algn="ctr"/>
                      <a:r>
                        <a:rPr lang="en-US" sz="1600" dirty="0" smtClean="0"/>
                        <a:t>0</a:t>
                      </a:r>
                    </a:p>
                    <a:p>
                      <a:pPr algn="ctr"/>
                      <a:r>
                        <a:rPr lang="en-US" sz="1600" dirty="0" smtClean="0"/>
                        <a:t>0</a:t>
                      </a:r>
                    </a:p>
                    <a:p>
                      <a:pPr algn="ctr"/>
                      <a:r>
                        <a:rPr lang="en-US" sz="1600" dirty="0" smtClean="0"/>
                        <a:t>4.6</a:t>
                      </a:r>
                    </a:p>
                    <a:p>
                      <a:pPr algn="ctr"/>
                      <a:r>
                        <a:rPr lang="en-US" sz="1600" dirty="0" smtClean="0"/>
                        <a:t>0</a:t>
                      </a:r>
                    </a:p>
                    <a:p>
                      <a:pPr algn="ctr"/>
                      <a:r>
                        <a:rPr lang="en-US" sz="1600" dirty="0" smtClean="0"/>
                        <a:t>0</a:t>
                      </a:r>
                      <a:endParaRPr lang="en-US" sz="1600" dirty="0"/>
                    </a:p>
                  </a:txBody>
                  <a:tcPr marL="91436" marR="91436" marT="45715" marB="45715">
                    <a:lnB w="28575" cap="flat" cmpd="sng" algn="ctr">
                      <a:solidFill>
                        <a:schemeClr val="tx1"/>
                      </a:solidFill>
                      <a:prstDash val="solid"/>
                      <a:round/>
                      <a:headEnd type="none" w="med" len="med"/>
                      <a:tailEnd type="none" w="med" len="med"/>
                    </a:lnB>
                  </a:tcPr>
                </a:tc>
                <a:tc>
                  <a:txBody>
                    <a:bodyPr/>
                    <a:lstStyle/>
                    <a:p>
                      <a:pPr algn="ctr"/>
                      <a:r>
                        <a:rPr lang="en-US" sz="1600" dirty="0" smtClean="0"/>
                        <a:t>98.5</a:t>
                      </a:r>
                    </a:p>
                    <a:p>
                      <a:pPr algn="ctr"/>
                      <a:r>
                        <a:rPr lang="en-US" sz="1600" dirty="0" smtClean="0"/>
                        <a:t>90.8</a:t>
                      </a:r>
                    </a:p>
                    <a:p>
                      <a:pPr algn="ctr"/>
                      <a:r>
                        <a:rPr lang="en-US" sz="1600" dirty="0" smtClean="0"/>
                        <a:t>87.7</a:t>
                      </a:r>
                    </a:p>
                    <a:p>
                      <a:pPr algn="ctr"/>
                      <a:r>
                        <a:rPr lang="en-US" sz="1600" dirty="0" smtClean="0"/>
                        <a:t>68.5</a:t>
                      </a:r>
                    </a:p>
                    <a:p>
                      <a:pPr algn="ctr"/>
                      <a:r>
                        <a:rPr lang="en-US" sz="1600" dirty="0" smtClean="0"/>
                        <a:t>41.4</a:t>
                      </a:r>
                      <a:endParaRPr lang="en-US" sz="1600" dirty="0"/>
                    </a:p>
                  </a:txBody>
                  <a:tcPr marL="91436" marR="91436" marT="45715" marB="45715">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35295">
                <a:tc>
                  <a:txBody>
                    <a:bodyPr/>
                    <a:lstStyle/>
                    <a:p>
                      <a:r>
                        <a:rPr lang="en-US" sz="1600" dirty="0" smtClean="0"/>
                        <a:t>Discontinuation due to AEs</a:t>
                      </a:r>
                    </a:p>
                  </a:txBody>
                  <a:tcPr marL="91436" marR="91436" marT="45715" marB="45715">
                    <a:lnT w="28575" cap="flat" cmpd="sng" algn="ctr">
                      <a:solidFill>
                        <a:schemeClr val="tx1"/>
                      </a:solidFill>
                      <a:prstDash val="solid"/>
                      <a:round/>
                      <a:headEnd type="none" w="med" len="med"/>
                      <a:tailEnd type="none" w="med" len="med"/>
                    </a:lnT>
                  </a:tcPr>
                </a:tc>
                <a:tc gridSpan="5">
                  <a:txBody>
                    <a:bodyPr/>
                    <a:lstStyle/>
                    <a:p>
                      <a:r>
                        <a:rPr lang="en-US" sz="1600" dirty="0" smtClean="0"/>
                        <a:t>7.6%</a:t>
                      </a:r>
                      <a:endParaRPr lang="en-US" sz="1600" dirty="0"/>
                    </a:p>
                  </a:txBody>
                  <a:tcPr marL="91436" marR="91436" marT="45715" marB="45715">
                    <a:lnT w="28575"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
        <p:nvSpPr>
          <p:cNvPr id="534559" name="Rectangle 5"/>
          <p:cNvSpPr>
            <a:spLocks noChangeArrowheads="1"/>
          </p:cNvSpPr>
          <p:nvPr/>
        </p:nvSpPr>
        <p:spPr bwMode="auto">
          <a:xfrm>
            <a:off x="1828800" y="6383370"/>
            <a:ext cx="85344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600"/>
              </a:spcBef>
              <a:buClr>
                <a:schemeClr val="tx2"/>
              </a:buClr>
              <a:buFont typeface="Arial" pitchFamily="34" charset="0"/>
              <a:buChar char="•"/>
              <a:defRPr sz="2000">
                <a:solidFill>
                  <a:schemeClr val="tx1"/>
                </a:solidFill>
                <a:latin typeface="Arial" pitchFamily="34" charset="0"/>
              </a:defRPr>
            </a:lvl1pPr>
            <a:lvl2pPr marL="742950" indent="-285750">
              <a:spcBef>
                <a:spcPts val="800"/>
              </a:spcBef>
              <a:buFont typeface="Arial" pitchFamily="34" charset="0"/>
              <a:buChar char="–"/>
              <a:defRPr>
                <a:solidFill>
                  <a:schemeClr val="tx1"/>
                </a:solidFill>
                <a:latin typeface="Arial" pitchFamily="34" charset="0"/>
              </a:defRPr>
            </a:lvl2pPr>
            <a:lvl3pPr marL="1143000" indent="-228600">
              <a:spcBef>
                <a:spcPts val="400"/>
              </a:spcBef>
              <a:buFont typeface="Arial" pitchFamily="34" charset="0"/>
              <a:buChar char="•"/>
              <a:defRPr sz="1600">
                <a:solidFill>
                  <a:schemeClr val="tx1"/>
                </a:solidFill>
                <a:latin typeface="Arial" pitchFamily="34" charset="0"/>
              </a:defRPr>
            </a:lvl3pPr>
            <a:lvl4pPr marL="1600200" indent="-228600">
              <a:buFont typeface="Arial" pitchFamily="34" charset="0"/>
              <a:buChar char="–"/>
              <a:defRPr sz="1400">
                <a:solidFill>
                  <a:schemeClr val="tx1"/>
                </a:solidFill>
                <a:latin typeface="Arial" pitchFamily="34" charset="0"/>
              </a:defRPr>
            </a:lvl4pPr>
            <a:lvl5pPr marL="2057400" indent="-228600">
              <a:buFont typeface="Arial" pitchFamily="34" charset="0"/>
              <a:buChar char="•"/>
              <a:defRPr sz="1400">
                <a:solidFill>
                  <a:schemeClr val="tx1"/>
                </a:solidFill>
                <a:latin typeface="Arial" pitchFamily="34" charset="0"/>
              </a:defRPr>
            </a:lvl5pPr>
            <a:lvl6pPr marL="2514600" indent="-228600" eaLnBrk="0" fontAlgn="base" hangingPunct="0">
              <a:spcBef>
                <a:spcPct val="0"/>
              </a:spcBef>
              <a:spcAft>
                <a:spcPct val="0"/>
              </a:spcAft>
              <a:buFont typeface="Arial" pitchFamily="34" charset="0"/>
              <a:buChar char="•"/>
              <a:defRPr sz="1400">
                <a:solidFill>
                  <a:schemeClr val="tx1"/>
                </a:solidFill>
                <a:latin typeface="Arial" pitchFamily="34" charset="0"/>
              </a:defRPr>
            </a:lvl6pPr>
            <a:lvl7pPr marL="2971800" indent="-228600" eaLnBrk="0" fontAlgn="base" hangingPunct="0">
              <a:spcBef>
                <a:spcPct val="0"/>
              </a:spcBef>
              <a:spcAft>
                <a:spcPct val="0"/>
              </a:spcAft>
              <a:buFont typeface="Arial" pitchFamily="34" charset="0"/>
              <a:buChar char="•"/>
              <a:defRPr sz="1400">
                <a:solidFill>
                  <a:schemeClr val="tx1"/>
                </a:solidFill>
                <a:latin typeface="Arial" pitchFamily="34" charset="0"/>
              </a:defRPr>
            </a:lvl7pPr>
            <a:lvl8pPr marL="3429000" indent="-228600" eaLnBrk="0" fontAlgn="base" hangingPunct="0">
              <a:spcBef>
                <a:spcPct val="0"/>
              </a:spcBef>
              <a:spcAft>
                <a:spcPct val="0"/>
              </a:spcAft>
              <a:buFont typeface="Arial" pitchFamily="34" charset="0"/>
              <a:buChar char="•"/>
              <a:defRPr sz="1400">
                <a:solidFill>
                  <a:schemeClr val="tx1"/>
                </a:solidFill>
                <a:latin typeface="Arial" pitchFamily="34" charset="0"/>
              </a:defRPr>
            </a:lvl8pPr>
            <a:lvl9pPr marL="3886200" indent="-228600" eaLnBrk="0" fontAlgn="base" hangingPunct="0">
              <a:spcBef>
                <a:spcPct val="0"/>
              </a:spcBef>
              <a:spcAft>
                <a:spcPct val="0"/>
              </a:spcAft>
              <a:buFont typeface="Arial" pitchFamily="34" charset="0"/>
              <a:buChar char="•"/>
              <a:defRPr sz="1400">
                <a:solidFill>
                  <a:schemeClr val="tx1"/>
                </a:solidFill>
                <a:latin typeface="Arial" pitchFamily="34" charset="0"/>
              </a:defRPr>
            </a:lvl9pPr>
          </a:lstStyle>
          <a:p>
            <a:pPr defTabSz="914400">
              <a:spcBef>
                <a:spcPct val="0"/>
              </a:spcBef>
              <a:buClrTx/>
              <a:buNone/>
            </a:pPr>
            <a:r>
              <a:rPr lang="en-US" altLang="en-US" sz="1000" b="1" dirty="0">
                <a:solidFill>
                  <a:srgbClr val="000000"/>
                </a:solidFill>
                <a:latin typeface="+mj-lt"/>
                <a:ea typeface="ＭＳ Ｐゴシック"/>
                <a:cs typeface="msgothic"/>
              </a:rPr>
              <a:t>1. </a:t>
            </a:r>
            <a:r>
              <a:rPr lang="en-US" altLang="en-US" sz="1000" dirty="0" err="1">
                <a:solidFill>
                  <a:srgbClr val="000000"/>
                </a:solidFill>
                <a:latin typeface="+mj-lt"/>
                <a:ea typeface="ＭＳ Ｐゴシック"/>
                <a:cs typeface="msgothic"/>
              </a:rPr>
              <a:t>Dickler</a:t>
            </a:r>
            <a:r>
              <a:rPr lang="en-US" altLang="en-US" sz="1000" dirty="0">
                <a:solidFill>
                  <a:srgbClr val="000000"/>
                </a:solidFill>
                <a:latin typeface="+mj-lt"/>
                <a:ea typeface="ＭＳ Ｐゴシック"/>
                <a:cs typeface="msgothic"/>
              </a:rPr>
              <a:t> MN, et al. </a:t>
            </a:r>
            <a:r>
              <a:rPr lang="en-US" altLang="en-US" sz="1000" dirty="0">
                <a:solidFill>
                  <a:srgbClr val="000000"/>
                </a:solidFill>
                <a:latin typeface="+mj-lt"/>
                <a:ea typeface="Calibri" pitchFamily="34" charset="0"/>
                <a:cs typeface="Calibri" pitchFamily="34" charset="0"/>
              </a:rPr>
              <a:t>Presented at the American Society of Clinical Oncology Annual Meeting 2016; June 3-7, 2016; Chicago, IL. </a:t>
            </a:r>
            <a:r>
              <a:rPr lang="en-US" altLang="en-US" sz="1000" dirty="0">
                <a:solidFill>
                  <a:srgbClr val="000000"/>
                </a:solidFill>
                <a:latin typeface="+mj-lt"/>
                <a:ea typeface="ＭＳ Ｐゴシック"/>
                <a:cs typeface="msgothic"/>
              </a:rPr>
              <a:t>Abstract 510.</a:t>
            </a:r>
          </a:p>
        </p:txBody>
      </p:sp>
      <p:graphicFrame>
        <p:nvGraphicFramePr>
          <p:cNvPr id="2" name="Table 1"/>
          <p:cNvGraphicFramePr>
            <a:graphicFrameLocks noGrp="1"/>
          </p:cNvGraphicFramePr>
          <p:nvPr/>
        </p:nvGraphicFramePr>
        <p:xfrm>
          <a:off x="1828849" y="838200"/>
          <a:ext cx="8223251" cy="1676400"/>
        </p:xfrm>
        <a:graphic>
          <a:graphicData uri="http://schemas.openxmlformats.org/drawingml/2006/table">
            <a:tbl>
              <a:tblPr firstRow="1" bandRow="1">
                <a:tableStyleId>{72833802-FEF1-4C79-8D5D-14CF1EAF98D9}</a:tableStyleId>
              </a:tblPr>
              <a:tblGrid>
                <a:gridCol w="2492621">
                  <a:extLst>
                    <a:ext uri="{9D8B030D-6E8A-4147-A177-3AD203B41FA5}">
                      <a16:colId xmlns="" xmlns:a16="http://schemas.microsoft.com/office/drawing/2014/main" val="20000"/>
                    </a:ext>
                  </a:extLst>
                </a:gridCol>
                <a:gridCol w="1367994">
                  <a:extLst>
                    <a:ext uri="{9D8B030D-6E8A-4147-A177-3AD203B41FA5}">
                      <a16:colId xmlns="" xmlns:a16="http://schemas.microsoft.com/office/drawing/2014/main" val="20001"/>
                    </a:ext>
                  </a:extLst>
                </a:gridCol>
                <a:gridCol w="1090659">
                  <a:extLst>
                    <a:ext uri="{9D8B030D-6E8A-4147-A177-3AD203B41FA5}">
                      <a16:colId xmlns="" xmlns:a16="http://schemas.microsoft.com/office/drawing/2014/main" val="20002"/>
                    </a:ext>
                  </a:extLst>
                </a:gridCol>
                <a:gridCol w="1090659">
                  <a:extLst>
                    <a:ext uri="{9D8B030D-6E8A-4147-A177-3AD203B41FA5}">
                      <a16:colId xmlns="" xmlns:a16="http://schemas.microsoft.com/office/drawing/2014/main" val="20003"/>
                    </a:ext>
                  </a:extLst>
                </a:gridCol>
                <a:gridCol w="1090659">
                  <a:extLst>
                    <a:ext uri="{9D8B030D-6E8A-4147-A177-3AD203B41FA5}">
                      <a16:colId xmlns="" xmlns:a16="http://schemas.microsoft.com/office/drawing/2014/main" val="20004"/>
                    </a:ext>
                  </a:extLst>
                </a:gridCol>
                <a:gridCol w="1090659">
                  <a:extLst>
                    <a:ext uri="{9D8B030D-6E8A-4147-A177-3AD203B41FA5}">
                      <a16:colId xmlns="" xmlns:a16="http://schemas.microsoft.com/office/drawing/2014/main" val="20005"/>
                    </a:ext>
                  </a:extLst>
                </a:gridCol>
              </a:tblGrid>
              <a:tr h="335280">
                <a:tc>
                  <a:txBody>
                    <a:bodyPr/>
                    <a:lstStyle/>
                    <a:p>
                      <a:pPr marL="0" algn="l" defTabSz="914400" rtl="0" eaLnBrk="1" latinLnBrk="0" hangingPunct="1"/>
                      <a:r>
                        <a:rPr lang="en-US" sz="1600" b="1" kern="1200" dirty="0" smtClean="0">
                          <a:solidFill>
                            <a:schemeClr val="bg1"/>
                          </a:solidFill>
                          <a:latin typeface="+mn-lt"/>
                          <a:ea typeface="+mn-ea"/>
                          <a:cs typeface="+mn-cs"/>
                        </a:rPr>
                        <a:t>Prior therapy for ABC</a:t>
                      </a:r>
                      <a:endParaRPr lang="en-US" sz="1600" b="1" kern="1200" dirty="0">
                        <a:solidFill>
                          <a:schemeClr val="bg1"/>
                        </a:solidFill>
                        <a:latin typeface="+mn-lt"/>
                        <a:ea typeface="+mn-ea"/>
                        <a:cs typeface="+mn-cs"/>
                      </a:endParaRPr>
                    </a:p>
                  </a:txBody>
                  <a:tcPr marL="91436" marR="91436" marT="45713" marB="45713">
                    <a:solidFill>
                      <a:schemeClr val="accent2"/>
                    </a:solidFill>
                  </a:tcPr>
                </a:tc>
                <a:tc gridSpan="5">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kern="1200" dirty="0" smtClean="0">
                          <a:solidFill>
                            <a:schemeClr val="tx1"/>
                          </a:solidFill>
                          <a:latin typeface="+mn-lt"/>
                          <a:ea typeface="+mn-ea"/>
                          <a:cs typeface="+mn-cs"/>
                        </a:rPr>
                        <a:t>Median of 3 lines (Range: 1-8); 2 prior chemotherapies</a:t>
                      </a:r>
                    </a:p>
                  </a:txBody>
                  <a:tcPr marL="91436" marR="91436" marT="45713" marB="45713"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35280">
                <a:tc>
                  <a:txBody>
                    <a:bodyPr/>
                    <a:lstStyle/>
                    <a:p>
                      <a:r>
                        <a:rPr lang="en-US" sz="1600" b="1" dirty="0" smtClean="0">
                          <a:solidFill>
                            <a:schemeClr val="bg1"/>
                          </a:solidFill>
                        </a:rPr>
                        <a:t>ORR</a:t>
                      </a:r>
                      <a:endParaRPr lang="en-US" sz="1600" b="1" dirty="0">
                        <a:solidFill>
                          <a:schemeClr val="bg1"/>
                        </a:solidFill>
                      </a:endParaRPr>
                    </a:p>
                  </a:txBody>
                  <a:tcPr marL="91436" marR="91436" marT="45713" marB="45713">
                    <a:solidFill>
                      <a:schemeClr val="accent2"/>
                    </a:solidFill>
                  </a:tcPr>
                </a:tc>
                <a:tc gridSpan="5">
                  <a:txBody>
                    <a:bodyPr/>
                    <a:lstStyle/>
                    <a:p>
                      <a:r>
                        <a:rPr lang="en-US" sz="1600" dirty="0" smtClean="0"/>
                        <a:t>19.7% (95% CI: 13.3-27.5; 15% not excluded)</a:t>
                      </a:r>
                      <a:endParaRPr lang="en-US" sz="1600" dirty="0"/>
                    </a:p>
                  </a:txBody>
                  <a:tcPr marL="91436" marR="91436" marT="45713" marB="45713"/>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335280">
                <a:tc>
                  <a:txBody>
                    <a:bodyPr/>
                    <a:lstStyle/>
                    <a:p>
                      <a:r>
                        <a:rPr lang="en-US" sz="1600" b="1" dirty="0" smtClean="0">
                          <a:solidFill>
                            <a:schemeClr val="bg1"/>
                          </a:solidFill>
                        </a:rPr>
                        <a:t>CBR</a:t>
                      </a:r>
                      <a:endParaRPr lang="en-US" sz="1600" b="1" dirty="0">
                        <a:solidFill>
                          <a:schemeClr val="bg1"/>
                        </a:solidFill>
                      </a:endParaRPr>
                    </a:p>
                  </a:txBody>
                  <a:tcPr marL="91436" marR="91436" marT="45713" marB="45713">
                    <a:lnB w="9525" cap="flat" cmpd="sng" algn="ctr">
                      <a:solidFill>
                        <a:schemeClr val="accent2"/>
                      </a:solidFill>
                      <a:prstDash val="solid"/>
                      <a:round/>
                      <a:headEnd type="none" w="med" len="med"/>
                      <a:tailEnd type="none" w="med" len="med"/>
                    </a:lnB>
                    <a:solidFill>
                      <a:schemeClr val="accent2"/>
                    </a:solidFill>
                  </a:tcPr>
                </a:tc>
                <a:tc gridSpan="5">
                  <a:txBody>
                    <a:bodyPr/>
                    <a:lstStyle/>
                    <a:p>
                      <a:r>
                        <a:rPr lang="en-US" sz="1600" dirty="0" smtClean="0"/>
                        <a:t>42.4%</a:t>
                      </a:r>
                      <a:endParaRPr lang="en-US" sz="1600" dirty="0"/>
                    </a:p>
                  </a:txBody>
                  <a:tcPr marL="91436" marR="91436" marT="45713" marB="45713">
                    <a:lnB w="9525" cap="flat" cmpd="sng" algn="ctr">
                      <a:solidFill>
                        <a:schemeClr val="accent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335280">
                <a:tc>
                  <a:txBody>
                    <a:bodyPr/>
                    <a:lstStyle/>
                    <a:p>
                      <a:r>
                        <a:rPr lang="en-US" sz="1600" b="1" dirty="0" smtClean="0">
                          <a:solidFill>
                            <a:schemeClr val="bg1"/>
                          </a:solidFill>
                        </a:rPr>
                        <a:t>PFS</a:t>
                      </a:r>
                      <a:endParaRPr lang="en-US" sz="1600" b="1" dirty="0">
                        <a:solidFill>
                          <a:schemeClr val="bg1"/>
                        </a:solidFill>
                      </a:endParaRPr>
                    </a:p>
                  </a:txBody>
                  <a:tcPr marL="91436" marR="91436" marT="45713" marB="45713">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gridSpan="5">
                  <a:txBody>
                    <a:bodyPr/>
                    <a:lstStyle/>
                    <a:p>
                      <a:r>
                        <a:rPr lang="en-US" sz="1600" dirty="0" smtClean="0"/>
                        <a:t>6.0 months </a:t>
                      </a:r>
                      <a:endParaRPr lang="en-US" sz="1600" dirty="0"/>
                    </a:p>
                  </a:txBody>
                  <a:tcPr marL="91436" marR="91436" marT="45713" marB="45713">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335280">
                <a:tc>
                  <a:txBody>
                    <a:bodyPr/>
                    <a:lstStyle/>
                    <a:p>
                      <a:r>
                        <a:rPr lang="en-US" sz="1600" b="1" dirty="0" smtClean="0">
                          <a:solidFill>
                            <a:schemeClr val="bg1"/>
                          </a:solidFill>
                        </a:rPr>
                        <a:t>OS</a:t>
                      </a:r>
                      <a:endParaRPr lang="en-US" sz="1600" b="1" dirty="0">
                        <a:solidFill>
                          <a:schemeClr val="bg1"/>
                        </a:solidFill>
                      </a:endParaRPr>
                    </a:p>
                  </a:txBody>
                  <a:tcPr marL="91436" marR="91436" marT="45713" marB="45713">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gridSpan="5">
                  <a:txBody>
                    <a:bodyPr/>
                    <a:lstStyle/>
                    <a:p>
                      <a:r>
                        <a:rPr lang="en-US" sz="1600" dirty="0" smtClean="0"/>
                        <a:t>17.7 months</a:t>
                      </a:r>
                      <a:endParaRPr lang="en-US" sz="1600" dirty="0"/>
                    </a:p>
                  </a:txBody>
                  <a:tcPr marL="91436" marR="91436" marT="45713" marB="45713">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xmlns="" val="301604361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Learning Objectives</a:t>
            </a:r>
            <a:endParaRPr lang="en-US"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p:txBody>
          <a:bodyPr/>
          <a:lstStyle/>
          <a:p>
            <a:r>
              <a:rPr lang="en-US" dirty="0" smtClean="0">
                <a:solidFill>
                  <a:schemeClr val="bg1">
                    <a:lumMod val="65000"/>
                  </a:schemeClr>
                </a:solidFill>
                <a:latin typeface="Arial" panose="020B0604020202020204" pitchFamily="34" charset="0"/>
                <a:cs typeface="Arial" panose="020B0604020202020204" pitchFamily="34" charset="0"/>
              </a:rPr>
              <a:t>Where we were</a:t>
            </a:r>
          </a:p>
          <a:p>
            <a:r>
              <a:rPr lang="en-US" dirty="0" smtClean="0">
                <a:solidFill>
                  <a:schemeClr val="bg1">
                    <a:lumMod val="65000"/>
                  </a:schemeClr>
                </a:solidFill>
                <a:latin typeface="Arial" panose="020B0604020202020204" pitchFamily="34" charset="0"/>
                <a:cs typeface="Arial" panose="020B0604020202020204" pitchFamily="34" charset="0"/>
              </a:rPr>
              <a:t>Focus on resistance mechanisms	</a:t>
            </a:r>
          </a:p>
          <a:p>
            <a:pPr lvl="1"/>
            <a:r>
              <a:rPr lang="en-US" dirty="0" smtClean="0">
                <a:solidFill>
                  <a:schemeClr val="bg1">
                    <a:lumMod val="65000"/>
                  </a:schemeClr>
                </a:solidFill>
                <a:latin typeface="Arial" panose="020B0604020202020204" pitchFamily="34" charset="0"/>
                <a:cs typeface="Arial" panose="020B0604020202020204" pitchFamily="34" charset="0"/>
              </a:rPr>
              <a:t>ER mutations and implications</a:t>
            </a:r>
          </a:p>
          <a:p>
            <a:pPr lvl="1"/>
            <a:r>
              <a:rPr lang="en-US" dirty="0" smtClean="0">
                <a:solidFill>
                  <a:schemeClr val="bg1">
                    <a:lumMod val="65000"/>
                  </a:schemeClr>
                </a:solidFill>
                <a:latin typeface="Arial" panose="020B0604020202020204" pitchFamily="34" charset="0"/>
                <a:cs typeface="Arial" panose="020B0604020202020204" pitchFamily="34" charset="0"/>
              </a:rPr>
              <a:t>CDK4/6 inhibitors</a:t>
            </a:r>
          </a:p>
          <a:p>
            <a:pPr lvl="1"/>
            <a:r>
              <a:rPr lang="en-US" dirty="0" err="1" smtClean="0">
                <a:latin typeface="Arial" panose="020B0604020202020204" pitchFamily="34" charset="0"/>
                <a:cs typeface="Arial" panose="020B0604020202020204" pitchFamily="34" charset="0"/>
              </a:rPr>
              <a:t>mTOR</a:t>
            </a:r>
            <a:r>
              <a:rPr lang="en-US" dirty="0" smtClean="0">
                <a:latin typeface="Arial" panose="020B0604020202020204" pitchFamily="34" charset="0"/>
                <a:cs typeface="Arial" panose="020B0604020202020204" pitchFamily="34" charset="0"/>
              </a:rPr>
              <a:t> inhibitors</a:t>
            </a:r>
          </a:p>
          <a:p>
            <a:pPr lvl="1"/>
            <a:r>
              <a:rPr lang="en-US" dirty="0" smtClean="0">
                <a:solidFill>
                  <a:srgbClr val="A6A6A6"/>
                </a:solidFill>
                <a:latin typeface="Arial" panose="020B0604020202020204" pitchFamily="34" charset="0"/>
                <a:cs typeface="Arial" panose="020B0604020202020204" pitchFamily="34" charset="0"/>
              </a:rPr>
              <a:t>PI3K inhibitors</a:t>
            </a:r>
          </a:p>
        </p:txBody>
      </p:sp>
    </p:spTree>
    <p:extLst>
      <p:ext uri="{BB962C8B-B14F-4D97-AF65-F5344CB8AC3E}">
        <p14:creationId xmlns:p14="http://schemas.microsoft.com/office/powerpoint/2010/main" xmlns="" val="3360484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atin typeface="Arial" panose="020B0604020202020204" pitchFamily="34" charset="0"/>
                <a:cs typeface="Arial" panose="020B0604020202020204" pitchFamily="34" charset="0"/>
              </a:rPr>
              <a:t>Target of Rapamycin (TOR)</a:t>
            </a:r>
          </a:p>
        </p:txBody>
      </p:sp>
      <p:sp>
        <p:nvSpPr>
          <p:cNvPr id="45058" name="Content Placeholder 2"/>
          <p:cNvSpPr>
            <a:spLocks noGrp="1"/>
          </p:cNvSpPr>
          <p:nvPr>
            <p:ph idx="1"/>
          </p:nvPr>
        </p:nvSpPr>
        <p:spPr/>
        <p:txBody>
          <a:bodyPr>
            <a:normAutofit/>
          </a:bodyPr>
          <a:lstStyle/>
          <a:p>
            <a:r>
              <a:rPr lang="en-US" sz="2600" b="1" dirty="0">
                <a:latin typeface="Arial" panose="020B0604020202020204" pitchFamily="34" charset="0"/>
                <a:cs typeface="Arial" panose="020B0604020202020204" pitchFamily="34" charset="0"/>
              </a:rPr>
              <a:t>Highly conserved from yeast to mammals</a:t>
            </a:r>
          </a:p>
          <a:p>
            <a:r>
              <a:rPr lang="en-US" sz="2600" b="1" dirty="0">
                <a:latin typeface="Arial" panose="020B0604020202020204" pitchFamily="34" charset="0"/>
                <a:cs typeface="Arial" panose="020B0604020202020204" pitchFamily="34" charset="0"/>
              </a:rPr>
              <a:t>2 distinct complexes: mTORC1 and mTORC2</a:t>
            </a:r>
          </a:p>
          <a:p>
            <a:pPr lvl="1"/>
            <a:r>
              <a:rPr lang="en-US" sz="2600" dirty="0">
                <a:latin typeface="Arial" panose="020B0604020202020204" pitchFamily="34" charset="0"/>
                <a:ea typeface="msgothic" charset="0"/>
                <a:cs typeface="Arial" panose="020B0604020202020204" pitchFamily="34" charset="0"/>
              </a:rPr>
              <a:t>Regulate different processes</a:t>
            </a:r>
          </a:p>
          <a:p>
            <a:pPr lvl="1"/>
            <a:r>
              <a:rPr lang="en-US" sz="2600" dirty="0">
                <a:latin typeface="Arial" panose="020B0604020202020204" pitchFamily="34" charset="0"/>
                <a:ea typeface="msgothic" charset="0"/>
                <a:cs typeface="Arial" panose="020B0604020202020204" pitchFamily="34" charset="0"/>
              </a:rPr>
              <a:t>Not equally effected by </a:t>
            </a:r>
            <a:r>
              <a:rPr lang="en-US" sz="2600" dirty="0" err="1">
                <a:latin typeface="Arial" panose="020B0604020202020204" pitchFamily="34" charset="0"/>
                <a:ea typeface="msgothic" charset="0"/>
                <a:cs typeface="Arial" panose="020B0604020202020204" pitchFamily="34" charset="0"/>
              </a:rPr>
              <a:t>rapalogs</a:t>
            </a:r>
            <a:r>
              <a:rPr lang="en-US" sz="2600" dirty="0">
                <a:latin typeface="Arial" panose="020B0604020202020204" pitchFamily="34" charset="0"/>
                <a:ea typeface="msgothic" charset="0"/>
                <a:cs typeface="Arial" panose="020B0604020202020204" pitchFamily="34" charset="0"/>
              </a:rPr>
              <a:t>/</a:t>
            </a:r>
            <a:r>
              <a:rPr lang="en-US" sz="2600" dirty="0" err="1">
                <a:latin typeface="Arial" panose="020B0604020202020204" pitchFamily="34" charset="0"/>
                <a:ea typeface="msgothic" charset="0"/>
                <a:cs typeface="Arial" panose="020B0604020202020204" pitchFamily="34" charset="0"/>
              </a:rPr>
              <a:t>mTOR</a:t>
            </a:r>
            <a:r>
              <a:rPr lang="en-US" sz="2600" dirty="0">
                <a:latin typeface="Arial" panose="020B0604020202020204" pitchFamily="34" charset="0"/>
                <a:ea typeface="msgothic" charset="0"/>
                <a:cs typeface="Arial" panose="020B0604020202020204" pitchFamily="34" charset="0"/>
              </a:rPr>
              <a:t> inhibitors</a:t>
            </a:r>
          </a:p>
          <a:p>
            <a:pPr lvl="1"/>
            <a:r>
              <a:rPr lang="en-US" sz="2600" dirty="0">
                <a:latin typeface="Arial" panose="020B0604020202020204" pitchFamily="34" charset="0"/>
                <a:ea typeface="msgothic" charset="0"/>
                <a:cs typeface="Arial" panose="020B0604020202020204" pitchFamily="34" charset="0"/>
              </a:rPr>
              <a:t>Different associated proteins (complexes)</a:t>
            </a:r>
          </a:p>
          <a:p>
            <a:pPr lvl="1"/>
            <a:endParaRPr lang="en-US" sz="2600" dirty="0">
              <a:latin typeface="Arial" panose="020B0604020202020204" pitchFamily="34" charset="0"/>
              <a:ea typeface="msgothic" charset="0"/>
              <a:cs typeface="Arial" panose="020B0604020202020204" pitchFamily="34" charset="0"/>
            </a:endParaRPr>
          </a:p>
        </p:txBody>
      </p:sp>
    </p:spTree>
    <p:extLst>
      <p:ext uri="{BB962C8B-B14F-4D97-AF65-F5344CB8AC3E}">
        <p14:creationId xmlns:p14="http://schemas.microsoft.com/office/powerpoint/2010/main" xmlns="" val="5200521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45" y="2514623"/>
            <a:ext cx="7805737" cy="344487"/>
          </a:xfrm>
        </p:spPr>
        <p:txBody>
          <a:bodyPr/>
          <a:lstStyle/>
          <a:p>
            <a:r>
              <a:rPr lang="en-US" sz="700" dirty="0">
                <a:latin typeface="Arial" charset="0"/>
                <a:ea typeface="+mn-ea"/>
                <a:cs typeface="+mn-cs"/>
              </a:rPr>
              <a:t>[TITLE]</a:t>
            </a:r>
          </a:p>
        </p:txBody>
      </p:sp>
      <p:grpSp>
        <p:nvGrpSpPr>
          <p:cNvPr id="4" name="Group 3"/>
          <p:cNvGrpSpPr/>
          <p:nvPr/>
        </p:nvGrpSpPr>
        <p:grpSpPr>
          <a:xfrm>
            <a:off x="1524000" y="181710"/>
            <a:ext cx="9144000" cy="6676290"/>
            <a:chOff x="0" y="181710"/>
            <a:chExt cx="9144000" cy="6676290"/>
          </a:xfrm>
        </p:grpSpPr>
        <p:sp>
          <p:nvSpPr>
            <p:cNvPr id="3" name="Rectangle 2"/>
            <p:cNvSpPr/>
            <p:nvPr/>
          </p:nvSpPr>
          <p:spPr bwMode="auto">
            <a:xfrm>
              <a:off x="0" y="6113417"/>
              <a:ext cx="9144000" cy="744583"/>
            </a:xfrm>
            <a:prstGeom prst="rect">
              <a:avLst/>
            </a:prstGeom>
            <a:solidFill>
              <a:srgbClr val="2D319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45000"/>
              </a:pPr>
              <a:endParaRPr lang="en-US" sz="2400">
                <a:latin typeface="Times New Roman" charset="0"/>
                <a:ea typeface="ＭＳ Ｐゴシック" charset="0"/>
                <a:cs typeface="msgothic"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9698" y="181710"/>
              <a:ext cx="8624605" cy="6468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bwMode="auto">
            <a:xfrm>
              <a:off x="8582296" y="6400800"/>
              <a:ext cx="302007" cy="249365"/>
            </a:xfrm>
            <a:prstGeom prst="rect">
              <a:avLst/>
            </a:prstGeom>
            <a:solidFill>
              <a:srgbClr val="2D319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45000"/>
              </a:pPr>
              <a:endParaRPr lang="en-US" sz="2400">
                <a:latin typeface="Times New Roman" charset="0"/>
                <a:ea typeface="ＭＳ Ｐゴシック" charset="0"/>
                <a:cs typeface="msgothic" charset="0"/>
              </a:endParaRPr>
            </a:p>
          </p:txBody>
        </p:sp>
      </p:grpSp>
    </p:spTree>
    <p:extLst>
      <p:ext uri="{BB962C8B-B14F-4D97-AF65-F5344CB8AC3E}">
        <p14:creationId xmlns:p14="http://schemas.microsoft.com/office/powerpoint/2010/main" xmlns="" val="1759554064"/>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42" y="2514611"/>
            <a:ext cx="7805737" cy="344487"/>
          </a:xfrm>
        </p:spPr>
        <p:txBody>
          <a:bodyPr/>
          <a:lstStyle/>
          <a:p>
            <a:r>
              <a:rPr lang="en-US" sz="700" dirty="0">
                <a:latin typeface="Arial" charset="0"/>
                <a:ea typeface="+mn-ea"/>
                <a:cs typeface="+mn-cs"/>
              </a:rPr>
              <a:t>Benefit in PFS of Eve + Exe regardless of genetic alteration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83705" y="127568"/>
            <a:ext cx="8624605" cy="6468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8634112"/>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ontent Placeholder 9"/>
          <p:cNvGraphicFramePr>
            <a:graphicFrameLocks noGrp="1"/>
          </p:cNvGraphicFramePr>
          <p:nvPr>
            <p:ph idx="1"/>
            <p:extLst>
              <p:ext uri="{D42A27DB-BD31-4B8C-83A1-F6EECF244321}">
                <p14:modId xmlns:p14="http://schemas.microsoft.com/office/powerpoint/2010/main" xmlns="" val="611394123"/>
              </p:ext>
            </p:extLst>
          </p:nvPr>
        </p:nvGraphicFramePr>
        <p:xfrm>
          <a:off x="2902571" y="1439212"/>
          <a:ext cx="6386513" cy="3028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074194" y="1057181"/>
            <a:ext cx="5829300" cy="857250"/>
          </a:xfrm>
        </p:spPr>
        <p:txBody>
          <a:bodyPr/>
          <a:lstStyle/>
          <a:p>
            <a:r>
              <a:rPr lang="en-US" sz="2250" dirty="0"/>
              <a:t>Methods: Study Schema</a:t>
            </a:r>
          </a:p>
        </p:txBody>
      </p:sp>
      <p:sp>
        <p:nvSpPr>
          <p:cNvPr id="4" name="Footer Placeholder 3"/>
          <p:cNvSpPr>
            <a:spLocks noGrp="1"/>
          </p:cNvSpPr>
          <p:nvPr>
            <p:ph type="ftr" sz="quarter" idx="11"/>
          </p:nvPr>
        </p:nvSpPr>
        <p:spPr/>
        <p:txBody>
          <a:bodyPr/>
          <a:lstStyle/>
          <a:p>
            <a:pPr>
              <a:defRPr/>
            </a:pPr>
            <a:r>
              <a:rPr lang="en-US" smtClean="0">
                <a:solidFill>
                  <a:srgbClr val="FFFFFF"/>
                </a:solidFill>
              </a:rPr>
              <a:t>This presentation is the intellectual property of the author. Contact nkornblu@montefiore.org for permission to reprint and/or distribute.</a:t>
            </a:r>
            <a:endParaRPr lang="en-US" dirty="0">
              <a:solidFill>
                <a:srgbClr val="FFFFFF"/>
              </a:solidFill>
            </a:endParaRPr>
          </a:p>
        </p:txBody>
      </p:sp>
      <p:sp>
        <p:nvSpPr>
          <p:cNvPr id="10" name="TextBox 9"/>
          <p:cNvSpPr txBox="1"/>
          <p:nvPr/>
        </p:nvSpPr>
        <p:spPr>
          <a:xfrm>
            <a:off x="2895601" y="4057651"/>
            <a:ext cx="6386859" cy="830997"/>
          </a:xfrm>
          <a:prstGeom prst="rect">
            <a:avLst/>
          </a:prstGeom>
          <a:noFill/>
          <a:ln w="19050">
            <a:solidFill>
              <a:schemeClr val="accent3">
                <a:lumMod val="20000"/>
                <a:lumOff val="80000"/>
              </a:schemeClr>
            </a:solidFill>
          </a:ln>
        </p:spPr>
        <p:txBody>
          <a:bodyPr wrap="square" rtlCol="0">
            <a:spAutoFit/>
          </a:bodyPr>
          <a:lstStyle/>
          <a:p>
            <a:pPr marL="128588" indent="-128588" defTabSz="685800">
              <a:buFont typeface="Arial" panose="020B0604020202020204" pitchFamily="34" charset="0"/>
              <a:buChar char="•"/>
            </a:pPr>
            <a:r>
              <a:rPr lang="en-US" sz="1200" b="1" dirty="0">
                <a:solidFill>
                  <a:srgbClr val="FFFF00"/>
                </a:solidFill>
              </a:rPr>
              <a:t>Induction Phase</a:t>
            </a:r>
            <a:r>
              <a:rPr lang="en-US" sz="1200" dirty="0">
                <a:solidFill>
                  <a:srgbClr val="FFFF00"/>
                </a:solidFill>
              </a:rPr>
              <a:t>: </a:t>
            </a:r>
            <a:r>
              <a:rPr lang="en-US" sz="1200" dirty="0">
                <a:solidFill>
                  <a:srgbClr val="FFFFFF"/>
                </a:solidFill>
              </a:rPr>
              <a:t>Treat until evidence of progressive disease or unacceptable toxicity for a maximum of 12 cycles (48 weeks)</a:t>
            </a:r>
          </a:p>
          <a:p>
            <a:pPr marL="128588" indent="-128588" defTabSz="685800">
              <a:buFont typeface="Arial" panose="020B0604020202020204" pitchFamily="34" charset="0"/>
              <a:buChar char="•"/>
            </a:pPr>
            <a:r>
              <a:rPr lang="en-US" sz="1200" b="1" dirty="0">
                <a:solidFill>
                  <a:srgbClr val="FFFF00"/>
                </a:solidFill>
              </a:rPr>
              <a:t>Continuation Phase</a:t>
            </a:r>
            <a:r>
              <a:rPr lang="en-US" sz="1200" dirty="0">
                <a:solidFill>
                  <a:srgbClr val="FFFF00"/>
                </a:solidFill>
              </a:rPr>
              <a:t>: </a:t>
            </a:r>
            <a:r>
              <a:rPr lang="en-US" sz="1200" dirty="0">
                <a:solidFill>
                  <a:srgbClr val="FFFFFF"/>
                </a:solidFill>
              </a:rPr>
              <a:t>If no disease progression or unacceptable toxicity after 12 cycles, </a:t>
            </a:r>
            <a:r>
              <a:rPr lang="en-US" sz="1200" dirty="0" err="1">
                <a:solidFill>
                  <a:srgbClr val="FFFFFF"/>
                </a:solidFill>
              </a:rPr>
              <a:t>unblind</a:t>
            </a:r>
            <a:r>
              <a:rPr lang="en-US" sz="1200" dirty="0">
                <a:solidFill>
                  <a:srgbClr val="FFFFFF"/>
                </a:solidFill>
              </a:rPr>
              <a:t> and continue fulvestrant +/- </a:t>
            </a:r>
            <a:r>
              <a:rPr lang="en-US" sz="1200" dirty="0">
                <a:solidFill>
                  <a:srgbClr val="FFFF00"/>
                </a:solidFill>
              </a:rPr>
              <a:t>everolimus</a:t>
            </a:r>
            <a:r>
              <a:rPr lang="en-US" sz="1200" dirty="0">
                <a:solidFill>
                  <a:srgbClr val="FFFFFF"/>
                </a:solidFill>
              </a:rPr>
              <a:t> </a:t>
            </a:r>
          </a:p>
        </p:txBody>
      </p:sp>
      <p:grpSp>
        <p:nvGrpSpPr>
          <p:cNvPr id="11" name="Group 10"/>
          <p:cNvGrpSpPr/>
          <p:nvPr/>
        </p:nvGrpSpPr>
        <p:grpSpPr>
          <a:xfrm>
            <a:off x="2838450" y="950119"/>
            <a:ext cx="6572250" cy="489092"/>
            <a:chOff x="228600" y="123825"/>
            <a:chExt cx="8763000" cy="652122"/>
          </a:xfrm>
        </p:grpSpPr>
        <p:pic>
          <p:nvPicPr>
            <p:cNvPr id="12"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305800" y="152400"/>
              <a:ext cx="685800" cy="623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228600" y="123825"/>
              <a:ext cx="4038600" cy="284780"/>
            </a:xfrm>
            <a:prstGeom prst="rect">
              <a:avLst/>
            </a:prstGeom>
            <a:noFill/>
          </p:spPr>
          <p:txBody>
            <a:bodyPr wrap="square" rtlCol="0">
              <a:spAutoFit/>
            </a:bodyPr>
            <a:lstStyle/>
            <a:p>
              <a:pPr defTabSz="685800"/>
              <a:r>
                <a:rPr lang="en-US" sz="788" dirty="0">
                  <a:solidFill>
                    <a:srgbClr val="FFFFFF"/>
                  </a:solidFill>
                </a:rPr>
                <a:t>San Antonio Breast Cancer Symposium, December 6-10, 2016</a:t>
              </a:r>
            </a:p>
          </p:txBody>
        </p:sp>
      </p:grpSp>
      <p:cxnSp>
        <p:nvCxnSpPr>
          <p:cNvPr id="6" name="Straight Connector 5"/>
          <p:cNvCxnSpPr/>
          <p:nvPr/>
        </p:nvCxnSpPr>
        <p:spPr bwMode="auto">
          <a:xfrm flipV="1">
            <a:off x="6953250" y="2914650"/>
            <a:ext cx="628650" cy="45720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5" name="Group 14"/>
          <p:cNvGrpSpPr/>
          <p:nvPr/>
        </p:nvGrpSpPr>
        <p:grpSpPr>
          <a:xfrm>
            <a:off x="5370823" y="1746404"/>
            <a:ext cx="3932692" cy="284098"/>
            <a:chOff x="3619500" y="1373743"/>
            <a:chExt cx="5243589" cy="378797"/>
          </a:xfrm>
        </p:grpSpPr>
        <p:sp>
          <p:nvSpPr>
            <p:cNvPr id="3" name="TextBox 2"/>
            <p:cNvSpPr txBox="1"/>
            <p:nvPr/>
          </p:nvSpPr>
          <p:spPr>
            <a:xfrm>
              <a:off x="3619500" y="1373743"/>
              <a:ext cx="1905000" cy="369332"/>
            </a:xfrm>
            <a:prstGeom prst="rect">
              <a:avLst/>
            </a:prstGeom>
            <a:noFill/>
          </p:spPr>
          <p:txBody>
            <a:bodyPr wrap="square" rtlCol="0">
              <a:spAutoFit/>
            </a:bodyPr>
            <a:lstStyle/>
            <a:p>
              <a:pPr algn="ctr" defTabSz="685800"/>
              <a:r>
                <a:rPr lang="en-US" sz="1200" b="1" dirty="0">
                  <a:solidFill>
                    <a:srgbClr val="FFFF00"/>
                  </a:solidFill>
                </a:rPr>
                <a:t>Induction Phase</a:t>
              </a:r>
            </a:p>
          </p:txBody>
        </p:sp>
        <p:sp>
          <p:nvSpPr>
            <p:cNvPr id="7" name="Rectangle 6"/>
            <p:cNvSpPr/>
            <p:nvPr/>
          </p:nvSpPr>
          <p:spPr>
            <a:xfrm>
              <a:off x="6686852" y="1383208"/>
              <a:ext cx="2176237" cy="369332"/>
            </a:xfrm>
            <a:prstGeom prst="rect">
              <a:avLst/>
            </a:prstGeom>
          </p:spPr>
          <p:txBody>
            <a:bodyPr wrap="none">
              <a:spAutoFit/>
            </a:bodyPr>
            <a:lstStyle/>
            <a:p>
              <a:pPr algn="ctr" defTabSz="685800"/>
              <a:r>
                <a:rPr lang="en-US" sz="1200" b="1" dirty="0">
                  <a:solidFill>
                    <a:srgbClr val="FFFF00"/>
                  </a:solidFill>
                </a:rPr>
                <a:t>Continuation Phase</a:t>
              </a:r>
            </a:p>
          </p:txBody>
        </p:sp>
      </p:grpSp>
      <p:sp>
        <p:nvSpPr>
          <p:cNvPr id="14" name="TextBox 13"/>
          <p:cNvSpPr txBox="1"/>
          <p:nvPr/>
        </p:nvSpPr>
        <p:spPr>
          <a:xfrm>
            <a:off x="2895600" y="4972052"/>
            <a:ext cx="6400800" cy="577081"/>
          </a:xfrm>
          <a:prstGeom prst="rect">
            <a:avLst/>
          </a:prstGeom>
          <a:noFill/>
          <a:ln w="19050">
            <a:solidFill>
              <a:schemeClr val="tx1"/>
            </a:solidFill>
          </a:ln>
        </p:spPr>
        <p:txBody>
          <a:bodyPr wrap="square" rtlCol="0">
            <a:spAutoFit/>
          </a:bodyPr>
          <a:lstStyle/>
          <a:p>
            <a:pPr marL="128588" indent="-128588" defTabSz="685800">
              <a:buFont typeface="Arial" panose="020B0604020202020204" pitchFamily="34" charset="0"/>
              <a:buChar char="•"/>
            </a:pPr>
            <a:r>
              <a:rPr lang="en-US" sz="1050" b="1" dirty="0">
                <a:solidFill>
                  <a:srgbClr val="00B000"/>
                </a:solidFill>
              </a:rPr>
              <a:t>Treatment Plan: </a:t>
            </a:r>
            <a:r>
              <a:rPr lang="en-US" sz="1050" dirty="0">
                <a:solidFill>
                  <a:srgbClr val="FFFFFF"/>
                </a:solidFill>
              </a:rPr>
              <a:t>Tumor measurements every 12 weeks (+/- 1 week) by local treating physician</a:t>
            </a:r>
          </a:p>
          <a:p>
            <a:pPr marL="128588" indent="-128588" defTabSz="685800">
              <a:buFont typeface="Arial" panose="020B0604020202020204" pitchFamily="34" charset="0"/>
              <a:buChar char="•"/>
            </a:pPr>
            <a:endParaRPr lang="en-US" sz="1050" dirty="0">
              <a:solidFill>
                <a:srgbClr val="FFFFFF"/>
              </a:solidFill>
            </a:endParaRPr>
          </a:p>
          <a:p>
            <a:pPr marL="128588" indent="-128588" defTabSz="685800">
              <a:buFont typeface="Arial" panose="020B0604020202020204" pitchFamily="34" charset="0"/>
              <a:buChar char="•"/>
            </a:pPr>
            <a:r>
              <a:rPr lang="en-US" sz="1050" b="1" dirty="0">
                <a:solidFill>
                  <a:srgbClr val="00B000"/>
                </a:solidFill>
              </a:rPr>
              <a:t>Supportive Care: </a:t>
            </a:r>
            <a:r>
              <a:rPr lang="en-US" sz="1050" dirty="0">
                <a:solidFill>
                  <a:srgbClr val="AAAACA">
                    <a:lumMod val="20000"/>
                    <a:lumOff val="80000"/>
                  </a:srgbClr>
                </a:solidFill>
              </a:rPr>
              <a:t>Corticosteroid mouthwash prophylaxis was not used </a:t>
            </a:r>
            <a:endParaRPr lang="en-US" sz="1350" dirty="0">
              <a:solidFill>
                <a:srgbClr val="FFFFFF"/>
              </a:solidFill>
            </a:endParaRPr>
          </a:p>
        </p:txBody>
      </p:sp>
      <p:sp>
        <p:nvSpPr>
          <p:cNvPr id="5" name="TextBox 4"/>
          <p:cNvSpPr txBox="1"/>
          <p:nvPr/>
        </p:nvSpPr>
        <p:spPr>
          <a:xfrm>
            <a:off x="6567056" y="6096001"/>
            <a:ext cx="3422072" cy="276999"/>
          </a:xfrm>
          <a:prstGeom prst="rect">
            <a:avLst/>
          </a:prstGeom>
          <a:noFill/>
        </p:spPr>
        <p:txBody>
          <a:bodyPr wrap="square" rtlCol="0">
            <a:spAutoFit/>
          </a:bodyPr>
          <a:lstStyle/>
          <a:p>
            <a:pPr algn="r"/>
            <a:r>
              <a:rPr lang="en-US" sz="1200" dirty="0" err="1"/>
              <a:t>Kornblum</a:t>
            </a:r>
            <a:r>
              <a:rPr lang="en-US" sz="1200" dirty="0"/>
              <a:t> SABCS 2016, S1-02</a:t>
            </a:r>
          </a:p>
        </p:txBody>
      </p:sp>
    </p:spTree>
    <p:extLst>
      <p:ext uri="{BB962C8B-B14F-4D97-AF65-F5344CB8AC3E}">
        <p14:creationId xmlns:p14="http://schemas.microsoft.com/office/powerpoint/2010/main" xmlns="" val="1595346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010585"/>
            <a:ext cx="6743700" cy="857250"/>
          </a:xfrm>
        </p:spPr>
        <p:txBody>
          <a:bodyPr/>
          <a:lstStyle/>
          <a:p>
            <a:r>
              <a:rPr lang="en-US" sz="2250" dirty="0"/>
              <a:t>Progression Free Survival</a:t>
            </a:r>
            <a:br>
              <a:rPr lang="en-US" sz="2250" dirty="0"/>
            </a:br>
            <a:r>
              <a:rPr lang="en-US" sz="1800" dirty="0"/>
              <a:t>(by investigator assessment – primary study endpoint)</a:t>
            </a:r>
          </a:p>
        </p:txBody>
      </p:sp>
      <p:sp>
        <p:nvSpPr>
          <p:cNvPr id="4" name="Footer Placeholder 3"/>
          <p:cNvSpPr>
            <a:spLocks noGrp="1"/>
          </p:cNvSpPr>
          <p:nvPr>
            <p:ph type="ftr" sz="quarter" idx="11"/>
          </p:nvPr>
        </p:nvSpPr>
        <p:spPr/>
        <p:txBody>
          <a:bodyPr/>
          <a:lstStyle/>
          <a:p>
            <a:pPr>
              <a:defRPr/>
            </a:pPr>
            <a:r>
              <a:rPr lang="en-US" smtClean="0">
                <a:solidFill>
                  <a:srgbClr val="FFFFFF"/>
                </a:solidFill>
              </a:rPr>
              <a:t>This presentation is the intellectual property of the author. Contact nkornblu@montefiore.org for permission to reprint and/or distribute.</a:t>
            </a:r>
            <a:endParaRPr lang="en-US" dirty="0">
              <a:solidFill>
                <a:srgbClr val="FFFFFF"/>
              </a:solidFill>
            </a:endParaRPr>
          </a:p>
        </p:txBody>
      </p:sp>
      <p:grpSp>
        <p:nvGrpSpPr>
          <p:cNvPr id="3" name="Group 8"/>
          <p:cNvGrpSpPr/>
          <p:nvPr/>
        </p:nvGrpSpPr>
        <p:grpSpPr>
          <a:xfrm>
            <a:off x="2838450" y="950119"/>
            <a:ext cx="6572250" cy="489092"/>
            <a:chOff x="228600" y="123825"/>
            <a:chExt cx="8763000" cy="652122"/>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05800" y="152400"/>
              <a:ext cx="685800" cy="623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228600" y="123825"/>
              <a:ext cx="4038600" cy="284780"/>
            </a:xfrm>
            <a:prstGeom prst="rect">
              <a:avLst/>
            </a:prstGeom>
            <a:noFill/>
          </p:spPr>
          <p:txBody>
            <a:bodyPr wrap="square" rtlCol="0">
              <a:spAutoFit/>
            </a:bodyPr>
            <a:lstStyle/>
            <a:p>
              <a:pPr defTabSz="685800"/>
              <a:r>
                <a:rPr lang="en-US" sz="788" dirty="0">
                  <a:solidFill>
                    <a:srgbClr val="FFFFFF"/>
                  </a:solidFill>
                </a:rPr>
                <a:t>San Antonio Breast Cancer Symposium, December 6-10, 2016</a:t>
              </a:r>
            </a:p>
          </p:txBody>
        </p:sp>
      </p:grpSp>
      <p:pic>
        <p:nvPicPr>
          <p:cNvPr id="6" name="Picture 5"/>
          <p:cNvPicPr>
            <a:picLocks noChangeAspect="1"/>
          </p:cNvPicPr>
          <p:nvPr/>
        </p:nvPicPr>
        <p:blipFill>
          <a:blip r:embed="rId4" cstate="print"/>
          <a:stretch>
            <a:fillRect/>
          </a:stretch>
        </p:blipFill>
        <p:spPr>
          <a:xfrm>
            <a:off x="2667000" y="1463991"/>
            <a:ext cx="6858000" cy="4670111"/>
          </a:xfrm>
          <a:prstGeom prst="rect">
            <a:avLst/>
          </a:prstGeom>
        </p:spPr>
      </p:pic>
      <p:sp>
        <p:nvSpPr>
          <p:cNvPr id="9" name="TextBox 8"/>
          <p:cNvSpPr txBox="1"/>
          <p:nvPr/>
        </p:nvSpPr>
        <p:spPr>
          <a:xfrm>
            <a:off x="6567056" y="6096001"/>
            <a:ext cx="3422072" cy="276999"/>
          </a:xfrm>
          <a:prstGeom prst="rect">
            <a:avLst/>
          </a:prstGeom>
          <a:noFill/>
        </p:spPr>
        <p:txBody>
          <a:bodyPr wrap="square" rtlCol="0">
            <a:spAutoFit/>
          </a:bodyPr>
          <a:lstStyle/>
          <a:p>
            <a:pPr algn="r"/>
            <a:r>
              <a:rPr lang="en-US" sz="1200" dirty="0" err="1"/>
              <a:t>Kornblum</a:t>
            </a:r>
            <a:r>
              <a:rPr lang="en-US" sz="1200" dirty="0"/>
              <a:t> SABCS 2016, S1-02</a:t>
            </a:r>
          </a:p>
        </p:txBody>
      </p:sp>
    </p:spTree>
    <p:extLst>
      <p:ext uri="{BB962C8B-B14F-4D97-AF65-F5344CB8AC3E}">
        <p14:creationId xmlns:p14="http://schemas.microsoft.com/office/powerpoint/2010/main" xmlns="" val="11205805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b="0" dirty="0">
                <a:latin typeface="Arial" panose="020B0604020202020204" pitchFamily="34" charset="0"/>
                <a:cs typeface="Arial" panose="020B0604020202020204" pitchFamily="34" charset="0"/>
              </a:rPr>
              <a:t>Learning Objectives</a:t>
            </a:r>
          </a:p>
        </p:txBody>
      </p:sp>
      <p:sp>
        <p:nvSpPr>
          <p:cNvPr id="6" name="Content Placeholder 5"/>
          <p:cNvSpPr>
            <a:spLocks noGrp="1"/>
          </p:cNvSpPr>
          <p:nvPr>
            <p:ph idx="1"/>
          </p:nvPr>
        </p:nvSpPr>
        <p:spPr/>
        <p:txBody>
          <a:bodyPr/>
          <a:lstStyle/>
          <a:p>
            <a:pPr>
              <a:buClr>
                <a:srgbClr val="BCBCBC"/>
              </a:buClr>
            </a:pPr>
            <a:r>
              <a:rPr lang="en-US" sz="3200" dirty="0">
                <a:solidFill>
                  <a:srgbClr val="A6A6A6"/>
                </a:solidFill>
                <a:latin typeface="Arial" panose="020B0604020202020204" pitchFamily="34" charset="0"/>
                <a:cs typeface="Arial" panose="020B0604020202020204" pitchFamily="34" charset="0"/>
              </a:rPr>
              <a:t>Where we are</a:t>
            </a:r>
          </a:p>
          <a:p>
            <a:pPr>
              <a:buClr>
                <a:srgbClr val="BCBCBC"/>
              </a:buClr>
            </a:pPr>
            <a:r>
              <a:rPr lang="en-US" sz="3200" dirty="0">
                <a:solidFill>
                  <a:srgbClr val="A6A6A6"/>
                </a:solidFill>
                <a:latin typeface="Arial" panose="020B0604020202020204" pitchFamily="34" charset="0"/>
                <a:cs typeface="Arial" panose="020B0604020202020204" pitchFamily="34" charset="0"/>
              </a:rPr>
              <a:t>Fo</a:t>
            </a:r>
            <a:r>
              <a:rPr lang="en-US" sz="3200" dirty="0">
                <a:solidFill>
                  <a:srgbClr val="BCBCBC"/>
                </a:solidFill>
                <a:latin typeface="Arial" panose="020B0604020202020204" pitchFamily="34" charset="0"/>
                <a:cs typeface="Arial" panose="020B0604020202020204" pitchFamily="34" charset="0"/>
              </a:rPr>
              <a:t>cus</a:t>
            </a:r>
            <a:r>
              <a:rPr lang="en-US" sz="3200" dirty="0">
                <a:solidFill>
                  <a:srgbClr val="A6A6A6"/>
                </a:solidFill>
                <a:latin typeface="Arial" panose="020B0604020202020204" pitchFamily="34" charset="0"/>
                <a:cs typeface="Arial" panose="020B0604020202020204" pitchFamily="34" charset="0"/>
              </a:rPr>
              <a:t> on resistance mechanisms	</a:t>
            </a:r>
          </a:p>
          <a:p>
            <a:pPr lvl="1"/>
            <a:r>
              <a:rPr lang="en-US" sz="2800" dirty="0">
                <a:solidFill>
                  <a:srgbClr val="A6A6A6"/>
                </a:solidFill>
                <a:latin typeface="Arial" panose="020B0604020202020204" pitchFamily="34" charset="0"/>
                <a:cs typeface="Arial" panose="020B0604020202020204" pitchFamily="34" charset="0"/>
              </a:rPr>
              <a:t>ER mutations and implications</a:t>
            </a:r>
          </a:p>
          <a:p>
            <a:pPr lvl="1"/>
            <a:r>
              <a:rPr lang="en-US" sz="2800" dirty="0">
                <a:solidFill>
                  <a:srgbClr val="A6A6A6"/>
                </a:solidFill>
                <a:latin typeface="Arial" panose="020B0604020202020204" pitchFamily="34" charset="0"/>
                <a:cs typeface="Arial" panose="020B0604020202020204" pitchFamily="34" charset="0"/>
              </a:rPr>
              <a:t>CDK4/6 inhibitors</a:t>
            </a:r>
          </a:p>
          <a:p>
            <a:pPr lvl="1"/>
            <a:r>
              <a:rPr lang="en-US" sz="2800" dirty="0" err="1">
                <a:solidFill>
                  <a:srgbClr val="A6A6A6"/>
                </a:solidFill>
                <a:latin typeface="Arial" panose="020B0604020202020204" pitchFamily="34" charset="0"/>
                <a:cs typeface="Arial" panose="020B0604020202020204" pitchFamily="34" charset="0"/>
              </a:rPr>
              <a:t>mTOR</a:t>
            </a:r>
            <a:r>
              <a:rPr lang="en-US" sz="2800" dirty="0">
                <a:solidFill>
                  <a:srgbClr val="A6A6A6"/>
                </a:solidFill>
                <a:latin typeface="Arial" panose="020B0604020202020204" pitchFamily="34" charset="0"/>
                <a:cs typeface="Arial" panose="020B0604020202020204" pitchFamily="34" charset="0"/>
              </a:rPr>
              <a:t> inhibitors</a:t>
            </a:r>
          </a:p>
          <a:p>
            <a:pPr lvl="1"/>
            <a:r>
              <a:rPr lang="en-US" sz="2800" dirty="0">
                <a:latin typeface="Arial" panose="020B0604020202020204" pitchFamily="34" charset="0"/>
                <a:cs typeface="Arial" panose="020B0604020202020204" pitchFamily="34" charset="0"/>
              </a:rPr>
              <a:t>PI3K inhibitors</a:t>
            </a:r>
          </a:p>
        </p:txBody>
      </p:sp>
    </p:spTree>
    <p:extLst>
      <p:ext uri="{BB962C8B-B14F-4D97-AF65-F5344CB8AC3E}">
        <p14:creationId xmlns:p14="http://schemas.microsoft.com/office/powerpoint/2010/main" xmlns="" val="37906550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Content Placeholder 5"/>
          <p:cNvGraphicFramePr>
            <a:graphicFrameLocks noGrp="1"/>
          </p:cNvGraphicFramePr>
          <p:nvPr>
            <p:ph idx="1"/>
          </p:nvPr>
        </p:nvGraphicFramePr>
        <p:xfrm>
          <a:off x="1473201" y="1235086"/>
          <a:ext cx="9148763" cy="4964113"/>
        </p:xfrm>
        <a:graphic>
          <a:graphicData uri="http://schemas.openxmlformats.org/presentationml/2006/ole">
            <p:oleObj spid="_x0000_s1140" name="Worksheet" r:id="rId4" imgW="9143244" imgH="4961734" progId="">
              <p:embed/>
            </p:oleObj>
          </a:graphicData>
        </a:graphic>
      </p:graphicFrame>
      <p:sp>
        <p:nvSpPr>
          <p:cNvPr id="3" name="Title 1"/>
          <p:cNvSpPr>
            <a:spLocks noGrp="1"/>
          </p:cNvSpPr>
          <p:nvPr>
            <p:ph type="title"/>
          </p:nvPr>
        </p:nvSpPr>
        <p:spPr>
          <a:xfrm>
            <a:off x="1524000" y="424966"/>
            <a:ext cx="9144000" cy="606425"/>
          </a:xfrm>
        </p:spPr>
        <p:txBody>
          <a:bodyPr>
            <a:noAutofit/>
          </a:bodyPr>
          <a:lstStyle/>
          <a:p>
            <a:pPr>
              <a:defRPr/>
            </a:pPr>
            <a:r>
              <a:rPr lang="en-US" sz="3600" dirty="0">
                <a:latin typeface="Arial" panose="020B0604020202020204" pitchFamily="34" charset="0"/>
                <a:cs typeface="Arial" panose="020B0604020202020204" pitchFamily="34" charset="0"/>
              </a:rPr>
              <a:t>Distribution of Mutations in TCGA</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by Breast Caner Subtype</a:t>
            </a:r>
          </a:p>
        </p:txBody>
      </p:sp>
    </p:spTree>
    <p:extLst>
      <p:ext uri="{BB962C8B-B14F-4D97-AF65-F5344CB8AC3E}">
        <p14:creationId xmlns:p14="http://schemas.microsoft.com/office/powerpoint/2010/main" xmlns="" val="1443470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p:cNvSpPr>
            <a:spLocks noGrp="1"/>
          </p:cNvSpPr>
          <p:nvPr>
            <p:ph type="title"/>
          </p:nvPr>
        </p:nvSpPr>
        <p:spPr/>
        <p:txBody>
          <a:bodyPr/>
          <a:lstStyle/>
          <a:p>
            <a:pPr marL="182487"/>
            <a:r>
              <a:rPr lang="en-US" dirty="0">
                <a:latin typeface="Arial" charset="0"/>
                <a:ea typeface="MS PGothic" charset="0"/>
              </a:rPr>
              <a:t>FERGI Study Design – Part I</a:t>
            </a:r>
          </a:p>
        </p:txBody>
      </p:sp>
      <p:cxnSp>
        <p:nvCxnSpPr>
          <p:cNvPr id="34" name="Straight Arrow Connector 33"/>
          <p:cNvCxnSpPr/>
          <p:nvPr/>
        </p:nvCxnSpPr>
        <p:spPr bwMode="auto">
          <a:xfrm>
            <a:off x="7218367" y="4545013"/>
            <a:ext cx="184150" cy="0"/>
          </a:xfrm>
          <a:prstGeom prst="straightConnector1">
            <a:avLst/>
          </a:prstGeom>
          <a:solidFill>
            <a:schemeClr val="accent1"/>
          </a:solidFill>
          <a:ln w="9525" cap="flat" cmpd="sng" algn="ctr">
            <a:solidFill>
              <a:schemeClr val="bg1">
                <a:lumMod val="20000"/>
                <a:lumOff val="80000"/>
              </a:schemeClr>
            </a:solidFill>
            <a:prstDash val="solid"/>
            <a:round/>
            <a:headEnd type="none" w="med" len="med"/>
            <a:tailEnd type="triangle"/>
          </a:ln>
          <a:effectLst/>
        </p:spPr>
      </p:cxnSp>
      <p:sp>
        <p:nvSpPr>
          <p:cNvPr id="351235" name="AutoShape 6"/>
          <p:cNvSpPr>
            <a:spLocks noChangeArrowheads="1"/>
          </p:cNvSpPr>
          <p:nvPr/>
        </p:nvSpPr>
        <p:spPr bwMode="auto">
          <a:xfrm>
            <a:off x="1773238" y="1563692"/>
            <a:ext cx="2671762" cy="2209800"/>
          </a:xfrm>
          <a:prstGeom prst="roundRect">
            <a:avLst>
              <a:gd name="adj" fmla="val 16667"/>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44432" rIns="0" bIns="44432" anchor="ctr"/>
          <a:lstStyle/>
          <a:p>
            <a:pPr marL="171379" indent="-171379" fontAlgn="base">
              <a:spcBef>
                <a:spcPct val="0"/>
              </a:spcBef>
              <a:spcAft>
                <a:spcPct val="0"/>
              </a:spcAft>
              <a:buFont typeface="Arial" charset="0"/>
              <a:buChar char="•"/>
            </a:pPr>
            <a:r>
              <a:rPr lang="en-US" sz="1200">
                <a:solidFill>
                  <a:srgbClr val="000000"/>
                </a:solidFill>
                <a:latin typeface="Arial" charset="0"/>
                <a:ea typeface="ヒラギノ角ゴ ProN W6" charset="0"/>
                <a:cs typeface="ヒラギノ角ゴ ProN W6" charset="0"/>
                <a:sym typeface="Arial" charset="0"/>
              </a:rPr>
              <a:t>ER+, HER2-, postmenopausal women with advanced or MBC </a:t>
            </a:r>
          </a:p>
          <a:p>
            <a:pPr marL="171379" indent="-171379" fontAlgn="base">
              <a:spcBef>
                <a:spcPct val="0"/>
              </a:spcBef>
              <a:spcAft>
                <a:spcPct val="0"/>
              </a:spcAft>
              <a:buFont typeface="Arial" charset="0"/>
              <a:buChar char="•"/>
            </a:pPr>
            <a:r>
              <a:rPr lang="en-US" sz="1200">
                <a:solidFill>
                  <a:srgbClr val="000000"/>
                </a:solidFill>
                <a:latin typeface="Arial" charset="0"/>
                <a:ea typeface="ヒラギノ角ゴ ProN W6" charset="0"/>
                <a:cs typeface="ヒラギノ角ゴ ProN W6" charset="0"/>
                <a:sym typeface="Arial" charset="0"/>
              </a:rPr>
              <a:t>Prior aromatase inhibitor in adjuvant (PD&lt;6mo) or metastatic setting</a:t>
            </a:r>
          </a:p>
          <a:p>
            <a:pPr marL="171379" indent="-171379" fontAlgn="base">
              <a:spcBef>
                <a:spcPct val="0"/>
              </a:spcBef>
              <a:spcAft>
                <a:spcPct val="0"/>
              </a:spcAft>
              <a:buFont typeface="Arial" charset="0"/>
              <a:buChar char="•"/>
            </a:pPr>
            <a:r>
              <a:rPr lang="en-US" sz="1200">
                <a:solidFill>
                  <a:srgbClr val="000000"/>
                </a:solidFill>
                <a:latin typeface="Arial" charset="0"/>
                <a:ea typeface="ヒラギノ角ゴ ProN W6" charset="0"/>
                <a:cs typeface="ヒラギノ角ゴ ProN W6" charset="0"/>
                <a:sym typeface="Arial" charset="0"/>
              </a:rPr>
              <a:t>ECOG PS 0, 1</a:t>
            </a:r>
          </a:p>
          <a:p>
            <a:pPr marL="171379" indent="-171379" fontAlgn="base">
              <a:spcBef>
                <a:spcPct val="0"/>
              </a:spcBef>
              <a:spcAft>
                <a:spcPct val="0"/>
              </a:spcAft>
              <a:buFont typeface="Arial" charset="0"/>
              <a:buChar char="•"/>
            </a:pPr>
            <a:r>
              <a:rPr lang="en-US" sz="1200">
                <a:solidFill>
                  <a:srgbClr val="000000"/>
                </a:solidFill>
                <a:latin typeface="Arial" charset="0"/>
                <a:ea typeface="ヒラギノ角ゴ ProN W6" charset="0"/>
                <a:cs typeface="ヒラギノ角ゴ ProN W6" charset="0"/>
                <a:sym typeface="Arial" charset="0"/>
              </a:rPr>
              <a:t>No diabetic patients</a:t>
            </a:r>
          </a:p>
          <a:p>
            <a:pPr marL="171379" indent="-171379" fontAlgn="base">
              <a:spcBef>
                <a:spcPct val="0"/>
              </a:spcBef>
              <a:spcAft>
                <a:spcPct val="0"/>
              </a:spcAft>
              <a:buFont typeface="Arial" charset="0"/>
              <a:buChar char="•"/>
            </a:pPr>
            <a:r>
              <a:rPr lang="en-US" sz="1200">
                <a:solidFill>
                  <a:srgbClr val="000000"/>
                </a:solidFill>
                <a:latin typeface="Arial" charset="0"/>
                <a:ea typeface="ヒラギノ角ゴ ProN W6" charset="0"/>
                <a:cs typeface="ヒラギノ角ゴ ProN W6" charset="0"/>
                <a:sym typeface="Arial" charset="0"/>
              </a:rPr>
              <a:t>0-1 chemotherapy or ≤2 prior endocrine therapies</a:t>
            </a:r>
          </a:p>
        </p:txBody>
      </p:sp>
      <p:sp>
        <p:nvSpPr>
          <p:cNvPr id="22" name="AutoShape 9"/>
          <p:cNvSpPr>
            <a:spLocks noChangeArrowheads="1"/>
          </p:cNvSpPr>
          <p:nvPr/>
        </p:nvSpPr>
        <p:spPr bwMode="auto">
          <a:xfrm>
            <a:off x="5932492" y="1600200"/>
            <a:ext cx="2114550" cy="914400"/>
          </a:xfrm>
          <a:prstGeom prst="roundRect">
            <a:avLst>
              <a:gd name="adj" fmla="val 16667"/>
            </a:avLst>
          </a:prstGeom>
          <a:noFill/>
          <a:ln w="28575" cmpd="sng">
            <a:solidFill>
              <a:schemeClr val="tx1"/>
            </a:solidFill>
          </a:ln>
        </p:spPr>
        <p:txBody>
          <a:bodyPr lIns="17992" tIns="44432" rIns="17992" bIns="44432" anchor="ctr"/>
          <a:lstStyle/>
          <a:p>
            <a:pPr algn="ctr" defTabSz="891805">
              <a:defRPr/>
            </a:pPr>
            <a:r>
              <a:rPr lang="en-US" sz="1400" kern="0" dirty="0">
                <a:solidFill>
                  <a:srgbClr val="000000"/>
                </a:solidFill>
                <a:latin typeface="Arial" panose="020B0604020202020204" pitchFamily="34" charset="0"/>
                <a:ea typeface="MS PGothic" charset="0"/>
                <a:cs typeface="Arial" panose="020B0604020202020204" pitchFamily="34" charset="0"/>
              </a:rPr>
              <a:t>Fulvestrant</a:t>
            </a:r>
            <a:r>
              <a:rPr lang="en-US" sz="1400" kern="0" baseline="30000" dirty="0">
                <a:solidFill>
                  <a:srgbClr val="000000"/>
                </a:solidFill>
                <a:latin typeface="Arial" panose="020B0604020202020204" pitchFamily="34" charset="0"/>
                <a:ea typeface="MS PGothic" charset="0"/>
                <a:cs typeface="Arial" panose="020B0604020202020204" pitchFamily="34" charset="0"/>
              </a:rPr>
              <a:t> </a:t>
            </a:r>
            <a:r>
              <a:rPr lang="en-US" sz="1400" kern="0" dirty="0">
                <a:solidFill>
                  <a:srgbClr val="000000"/>
                </a:solidFill>
                <a:latin typeface="Arial" panose="020B0604020202020204" pitchFamily="34" charset="0"/>
                <a:ea typeface="MS PGothic" charset="0"/>
                <a:cs typeface="Arial" panose="020B0604020202020204" pitchFamily="34" charset="0"/>
              </a:rPr>
              <a:t>500mg</a:t>
            </a:r>
            <a:r>
              <a:rPr lang="en-US" sz="1400" kern="0" baseline="30000" dirty="0">
                <a:solidFill>
                  <a:srgbClr val="000000"/>
                </a:solidFill>
                <a:latin typeface="Arial" panose="020B0604020202020204" pitchFamily="34" charset="0"/>
                <a:ea typeface="MS PGothic" charset="0"/>
                <a:cs typeface="Arial" panose="020B0604020202020204" pitchFamily="34" charset="0"/>
              </a:rPr>
              <a:t>1</a:t>
            </a:r>
            <a:r>
              <a:rPr lang="en-US" sz="1400" kern="0" dirty="0">
                <a:solidFill>
                  <a:srgbClr val="000000"/>
                </a:solidFill>
                <a:latin typeface="Arial" panose="020B0604020202020204" pitchFamily="34" charset="0"/>
                <a:ea typeface="MS PGothic" charset="0"/>
                <a:cs typeface="Arial" panose="020B0604020202020204" pitchFamily="34" charset="0"/>
              </a:rPr>
              <a:t> +</a:t>
            </a:r>
          </a:p>
          <a:p>
            <a:pPr algn="ctr" defTabSz="891805">
              <a:defRPr/>
            </a:pPr>
            <a:r>
              <a:rPr lang="en-US" sz="1400" b="1" kern="0" dirty="0">
                <a:solidFill>
                  <a:srgbClr val="FF0000"/>
                </a:solidFill>
                <a:latin typeface="Arial" panose="020B0604020202020204" pitchFamily="34" charset="0"/>
                <a:ea typeface="MS PGothic" charset="0"/>
                <a:cs typeface="Arial" panose="020B0604020202020204" pitchFamily="34" charset="0"/>
              </a:rPr>
              <a:t>pictilisib (GDC-0941)</a:t>
            </a:r>
            <a:r>
              <a:rPr lang="en-US" sz="1400" kern="0" dirty="0">
                <a:solidFill>
                  <a:srgbClr val="000000"/>
                </a:solidFill>
                <a:latin typeface="Arial" panose="020B0604020202020204" pitchFamily="34" charset="0"/>
                <a:ea typeface="MS PGothic" charset="0"/>
                <a:cs typeface="Arial" panose="020B0604020202020204" pitchFamily="34" charset="0"/>
              </a:rPr>
              <a:t> </a:t>
            </a:r>
          </a:p>
          <a:p>
            <a:pPr algn="ctr" defTabSz="891805">
              <a:defRPr/>
            </a:pPr>
            <a:r>
              <a:rPr lang="en-US" sz="1400" kern="0" dirty="0">
                <a:solidFill>
                  <a:srgbClr val="000000"/>
                </a:solidFill>
                <a:latin typeface="Arial" panose="020B0604020202020204" pitchFamily="34" charset="0"/>
                <a:ea typeface="MS PGothic" charset="0"/>
                <a:cs typeface="Arial" panose="020B0604020202020204" pitchFamily="34" charset="0"/>
              </a:rPr>
              <a:t>340 mg QD</a:t>
            </a:r>
            <a:endParaRPr lang="en-GB" sz="1400" kern="0" dirty="0">
              <a:solidFill>
                <a:srgbClr val="000000"/>
              </a:solidFill>
              <a:latin typeface="Arial" panose="020B0604020202020204" pitchFamily="34" charset="0"/>
              <a:ea typeface="MS PGothic" charset="0"/>
              <a:cs typeface="Arial" panose="020B0604020202020204" pitchFamily="34" charset="0"/>
            </a:endParaRPr>
          </a:p>
        </p:txBody>
      </p:sp>
      <p:sp>
        <p:nvSpPr>
          <p:cNvPr id="25" name="Oval 14"/>
          <p:cNvSpPr>
            <a:spLocks noChangeArrowheads="1"/>
          </p:cNvSpPr>
          <p:nvPr/>
        </p:nvSpPr>
        <p:spPr bwMode="auto">
          <a:xfrm>
            <a:off x="4486275" y="2546353"/>
            <a:ext cx="446088" cy="430213"/>
          </a:xfrm>
          <a:prstGeom prst="ellipse">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91400" tIns="45702" rIns="91400" bIns="45702" anchor="ctr"/>
          <a:lstStyle/>
          <a:p>
            <a:pPr algn="ctr" defTabSz="914021">
              <a:defRPr/>
            </a:pPr>
            <a:r>
              <a:rPr lang="en-GB" sz="1600" kern="0" dirty="0">
                <a:solidFill>
                  <a:sysClr val="windowText" lastClr="000000"/>
                </a:solidFill>
                <a:latin typeface="Arial" panose="020B0604020202020204" pitchFamily="34" charset="0"/>
                <a:ea typeface="MS PGothic" charset="0"/>
                <a:cs typeface="Arial" panose="020B0604020202020204" pitchFamily="34" charset="0"/>
              </a:rPr>
              <a:t>R</a:t>
            </a:r>
          </a:p>
        </p:txBody>
      </p:sp>
      <p:cxnSp>
        <p:nvCxnSpPr>
          <p:cNvPr id="351238" name="AutoShape 23"/>
          <p:cNvCxnSpPr>
            <a:cxnSpLocks noChangeShapeType="1"/>
            <a:stCxn id="25" idx="6"/>
          </p:cNvCxnSpPr>
          <p:nvPr/>
        </p:nvCxnSpPr>
        <p:spPr bwMode="auto">
          <a:xfrm flipV="1">
            <a:off x="4932372" y="2244733"/>
            <a:ext cx="1000125" cy="517525"/>
          </a:xfrm>
          <a:prstGeom prst="straightConnector1">
            <a:avLst/>
          </a:prstGeom>
          <a:noFill/>
          <a:ln w="28575">
            <a:solidFill>
              <a:srgbClr val="000000"/>
            </a:solidFill>
            <a:round/>
            <a:headEnd/>
            <a:tailEnd type="triangle" w="lg" len="med"/>
          </a:ln>
          <a:extLst>
            <a:ext uri="{909E8E84-426E-40dd-AFC4-6F175D3DCCD1}">
              <a14:hiddenFill xmlns:a14="http://schemas.microsoft.com/office/drawing/2010/main" xmlns="">
                <a:noFill/>
              </a14:hiddenFill>
            </a:ext>
          </a:extLst>
        </p:spPr>
      </p:cxnSp>
      <p:cxnSp>
        <p:nvCxnSpPr>
          <p:cNvPr id="351239" name="AutoShape 24"/>
          <p:cNvCxnSpPr>
            <a:cxnSpLocks noChangeShapeType="1"/>
            <a:stCxn id="25" idx="6"/>
          </p:cNvCxnSpPr>
          <p:nvPr/>
        </p:nvCxnSpPr>
        <p:spPr bwMode="auto">
          <a:xfrm>
            <a:off x="4932372" y="2762251"/>
            <a:ext cx="1000125" cy="520700"/>
          </a:xfrm>
          <a:prstGeom prst="straightConnector1">
            <a:avLst/>
          </a:prstGeom>
          <a:noFill/>
          <a:ln w="28575">
            <a:solidFill>
              <a:srgbClr val="000000"/>
            </a:solidFill>
            <a:round/>
            <a:headEnd/>
            <a:tailEnd type="triangle" w="lg" len="med"/>
          </a:ln>
          <a:extLst>
            <a:ext uri="{909E8E84-426E-40dd-AFC4-6F175D3DCCD1}">
              <a14:hiddenFill xmlns:a14="http://schemas.microsoft.com/office/drawing/2010/main" xmlns="">
                <a:noFill/>
              </a14:hiddenFill>
            </a:ext>
          </a:extLst>
        </p:spPr>
      </p:cxnSp>
      <p:sp>
        <p:nvSpPr>
          <p:cNvPr id="35" name="AutoShape 6"/>
          <p:cNvSpPr>
            <a:spLocks noChangeArrowheads="1"/>
          </p:cNvSpPr>
          <p:nvPr/>
        </p:nvSpPr>
        <p:spPr bwMode="auto">
          <a:xfrm>
            <a:off x="8229604" y="1981210"/>
            <a:ext cx="577850" cy="428625"/>
          </a:xfrm>
          <a:prstGeom prst="roundRect">
            <a:avLst>
              <a:gd name="adj" fmla="val 16667"/>
            </a:avLst>
          </a:prstGeom>
          <a:noFill/>
          <a:ln w="28575">
            <a:solidFill>
              <a:schemeClr val="tx1"/>
            </a:solidFill>
            <a:round/>
            <a:headEnd/>
            <a:tailEnd/>
          </a:ln>
          <a:extLst/>
        </p:spPr>
        <p:txBody>
          <a:bodyPr lIns="0" tIns="44432" rIns="0" bIns="44432" anchor="ctr"/>
          <a:lstStyle/>
          <a:p>
            <a:pPr algn="ctr" defTabSz="891805">
              <a:tabLst>
                <a:tab pos="114252" algn="l"/>
                <a:tab pos="1142528" algn="ctr"/>
              </a:tabLst>
              <a:defRPr/>
            </a:pPr>
            <a:r>
              <a:rPr lang="en-GB" sz="1400" kern="0" dirty="0">
                <a:solidFill>
                  <a:sysClr val="windowText" lastClr="000000"/>
                </a:solidFill>
                <a:latin typeface="Arial" panose="020B0604020202020204" pitchFamily="34" charset="0"/>
                <a:ea typeface="MS PGothic" charset="0"/>
                <a:cs typeface="Arial" panose="020B0604020202020204" pitchFamily="34" charset="0"/>
              </a:rPr>
              <a:t>Treat to PD</a:t>
            </a:r>
            <a:r>
              <a:rPr lang="en-GB" sz="1400" kern="0" baseline="30000" dirty="0">
                <a:solidFill>
                  <a:sysClr val="windowText" lastClr="000000"/>
                </a:solidFill>
                <a:latin typeface="Arial" panose="020B0604020202020204" pitchFamily="34" charset="0"/>
                <a:ea typeface="MS PGothic" charset="0"/>
                <a:cs typeface="Arial" panose="020B0604020202020204" pitchFamily="34" charset="0"/>
              </a:rPr>
              <a:t>2</a:t>
            </a:r>
            <a:r>
              <a:rPr lang="en-GB" sz="1400" kern="0" dirty="0">
                <a:solidFill>
                  <a:sysClr val="windowText" lastClr="000000"/>
                </a:solidFill>
                <a:latin typeface="Arial" panose="020B0604020202020204" pitchFamily="34" charset="0"/>
                <a:ea typeface="MS PGothic" charset="0"/>
                <a:cs typeface="Arial" panose="020B0604020202020204" pitchFamily="34" charset="0"/>
              </a:rPr>
              <a:t> </a:t>
            </a:r>
          </a:p>
        </p:txBody>
      </p:sp>
      <p:cxnSp>
        <p:nvCxnSpPr>
          <p:cNvPr id="351241" name="Straight Arrow Connector 34"/>
          <p:cNvCxnSpPr>
            <a:cxnSpLocks noChangeShapeType="1"/>
            <a:endCxn id="35" idx="1"/>
          </p:cNvCxnSpPr>
          <p:nvPr/>
        </p:nvCxnSpPr>
        <p:spPr bwMode="auto">
          <a:xfrm>
            <a:off x="8047038" y="2193927"/>
            <a:ext cx="182562" cy="1588"/>
          </a:xfrm>
          <a:prstGeom prst="straightConnector1">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39" name="AutoShape 6"/>
          <p:cNvSpPr>
            <a:spLocks noChangeArrowheads="1"/>
          </p:cNvSpPr>
          <p:nvPr/>
        </p:nvSpPr>
        <p:spPr bwMode="auto">
          <a:xfrm>
            <a:off x="8245478" y="3001974"/>
            <a:ext cx="577850" cy="428625"/>
          </a:xfrm>
          <a:prstGeom prst="roundRect">
            <a:avLst>
              <a:gd name="adj" fmla="val 16667"/>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44432" rIns="0" bIns="44432" anchor="ctr"/>
          <a:lstStyle/>
          <a:p>
            <a:pPr algn="ctr" defTabSz="891805">
              <a:tabLst>
                <a:tab pos="114252" algn="l"/>
                <a:tab pos="1142528" algn="ctr"/>
              </a:tabLst>
              <a:defRPr/>
            </a:pPr>
            <a:r>
              <a:rPr lang="en-GB" sz="1400" kern="0" dirty="0">
                <a:solidFill>
                  <a:sysClr val="windowText" lastClr="000000"/>
                </a:solidFill>
                <a:latin typeface="Arial" panose="020B0604020202020204" pitchFamily="34" charset="0"/>
                <a:ea typeface="MS PGothic" charset="0"/>
                <a:cs typeface="Arial" panose="020B0604020202020204" pitchFamily="34" charset="0"/>
              </a:rPr>
              <a:t>Treat to PD</a:t>
            </a:r>
            <a:r>
              <a:rPr lang="en-GB" sz="1400" kern="0" baseline="30000" dirty="0">
                <a:solidFill>
                  <a:sysClr val="windowText" lastClr="000000"/>
                </a:solidFill>
                <a:latin typeface="Arial" panose="020B0604020202020204" pitchFamily="34" charset="0"/>
                <a:ea typeface="MS PGothic" charset="0"/>
                <a:cs typeface="Arial" panose="020B0604020202020204" pitchFamily="34" charset="0"/>
              </a:rPr>
              <a:t>2</a:t>
            </a:r>
            <a:r>
              <a:rPr lang="en-GB" sz="1400" kern="0" dirty="0">
                <a:solidFill>
                  <a:sysClr val="windowText" lastClr="000000"/>
                </a:solidFill>
                <a:latin typeface="Arial" panose="020B0604020202020204" pitchFamily="34" charset="0"/>
                <a:ea typeface="MS PGothic" charset="0"/>
                <a:cs typeface="Arial" panose="020B0604020202020204" pitchFamily="34" charset="0"/>
              </a:rPr>
              <a:t> </a:t>
            </a:r>
          </a:p>
        </p:txBody>
      </p:sp>
      <p:cxnSp>
        <p:nvCxnSpPr>
          <p:cNvPr id="351243" name="Straight Arrow Connector 38"/>
          <p:cNvCxnSpPr>
            <a:cxnSpLocks noChangeShapeType="1"/>
          </p:cNvCxnSpPr>
          <p:nvPr/>
        </p:nvCxnSpPr>
        <p:spPr bwMode="auto">
          <a:xfrm>
            <a:off x="8077209" y="3216275"/>
            <a:ext cx="168275" cy="0"/>
          </a:xfrm>
          <a:prstGeom prst="straightConnector1">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42" name="TextBox 1"/>
          <p:cNvSpPr txBox="1">
            <a:spLocks noChangeArrowheads="1"/>
          </p:cNvSpPr>
          <p:nvPr/>
        </p:nvSpPr>
        <p:spPr bwMode="auto">
          <a:xfrm>
            <a:off x="4398973" y="3073410"/>
            <a:ext cx="1392237" cy="2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defTabSz="914021">
              <a:defRPr/>
            </a:pPr>
            <a:r>
              <a:rPr lang="en-US" sz="1200" b="1" kern="0" dirty="0">
                <a:solidFill>
                  <a:srgbClr val="000000"/>
                </a:solidFill>
                <a:latin typeface="Arial" panose="020B0604020202020204" pitchFamily="34" charset="0"/>
                <a:cs typeface="Arial" panose="020B0604020202020204" pitchFamily="34" charset="0"/>
              </a:rPr>
              <a:t>N = 168</a:t>
            </a:r>
          </a:p>
        </p:txBody>
      </p:sp>
      <p:graphicFrame>
        <p:nvGraphicFramePr>
          <p:cNvPr id="48" name="Table 47"/>
          <p:cNvGraphicFramePr>
            <a:graphicFrameLocks noGrp="1"/>
          </p:cNvGraphicFramePr>
          <p:nvPr/>
        </p:nvGraphicFramePr>
        <p:xfrm>
          <a:off x="1981200" y="4106869"/>
          <a:ext cx="8166100" cy="922338"/>
        </p:xfrm>
        <a:graphic>
          <a:graphicData uri="http://schemas.openxmlformats.org/drawingml/2006/table">
            <a:tbl>
              <a:tblPr/>
              <a:tblGrid>
                <a:gridCol w="2901950">
                  <a:extLst>
                    <a:ext uri="{9D8B030D-6E8A-4147-A177-3AD203B41FA5}">
                      <a16:colId xmlns="" xmlns:a16="http://schemas.microsoft.com/office/drawing/2014/main" val="20000"/>
                    </a:ext>
                  </a:extLst>
                </a:gridCol>
                <a:gridCol w="2279650">
                  <a:extLst>
                    <a:ext uri="{9D8B030D-6E8A-4147-A177-3AD203B41FA5}">
                      <a16:colId xmlns="" xmlns:a16="http://schemas.microsoft.com/office/drawing/2014/main" val="20001"/>
                    </a:ext>
                  </a:extLst>
                </a:gridCol>
                <a:gridCol w="2984500">
                  <a:extLst>
                    <a:ext uri="{9D8B030D-6E8A-4147-A177-3AD203B41FA5}">
                      <a16:colId xmlns="" xmlns:a16="http://schemas.microsoft.com/office/drawing/2014/main" val="20002"/>
                    </a:ext>
                  </a:extLst>
                </a:gridCol>
              </a:tblGrid>
              <a:tr h="27463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MS PGothic" charset="0"/>
                          <a:cs typeface="Arial" charset="0"/>
                        </a:rPr>
                        <a:t>Stratification factors</a:t>
                      </a:r>
                      <a:endParaRPr kumimoji="0" lang="en-US" sz="1200" b="1" i="0" u="none" strike="noStrike" cap="none" normalizeH="0" baseline="0">
                        <a:ln>
                          <a:noFill/>
                        </a:ln>
                        <a:solidFill>
                          <a:schemeClr val="tx2"/>
                        </a:solidFill>
                        <a:effectLst/>
                        <a:latin typeface="Arial" charset="0"/>
                        <a:ea typeface="ヒラギノ角ゴ Pro W3" charset="0"/>
                        <a:cs typeface="ヒラギノ角ゴ Pro W3" charset="0"/>
                      </a:endParaRPr>
                    </a:p>
                  </a:txBody>
                  <a:tcPr marL="91461" marR="91461" marT="45700" marB="4570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B3D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MS PGothic" charset="0"/>
                          <a:cs typeface="Arial" charset="0"/>
                        </a:rPr>
                        <a:t>1° objective</a:t>
                      </a:r>
                      <a:endParaRPr kumimoji="0" lang="en-US" sz="1200" b="1" i="0" u="none" strike="noStrike" cap="none" normalizeH="0" baseline="0">
                        <a:ln>
                          <a:noFill/>
                        </a:ln>
                        <a:solidFill>
                          <a:schemeClr val="tx2"/>
                        </a:solidFill>
                        <a:effectLst/>
                        <a:latin typeface="Arial" charset="0"/>
                        <a:ea typeface="ヒラギノ角ゴ Pro W3" charset="0"/>
                        <a:cs typeface="ヒラギノ角ゴ Pro W3" charset="0"/>
                      </a:endParaRPr>
                    </a:p>
                  </a:txBody>
                  <a:tcPr marL="91461" marR="91461" marT="45700" marB="4570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B3D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MS PGothic" charset="0"/>
                          <a:cs typeface="Arial" charset="0"/>
                        </a:rPr>
                        <a:t>2° objectives</a:t>
                      </a:r>
                      <a:endParaRPr kumimoji="0" lang="en-US" sz="1200" b="1" i="0" u="none" strike="noStrike" cap="none" normalizeH="0" baseline="0">
                        <a:ln>
                          <a:noFill/>
                        </a:ln>
                        <a:solidFill>
                          <a:srgbClr val="FFFFFF"/>
                        </a:solidFill>
                        <a:effectLst/>
                        <a:latin typeface="Arial" charset="0"/>
                        <a:ea typeface="ヒラギノ角ゴ Pro W3" charset="0"/>
                        <a:cs typeface="ヒラギノ角ゴ Pro W3" charset="0"/>
                      </a:endParaRPr>
                    </a:p>
                  </a:txBody>
                  <a:tcPr marL="91461" marR="91461" marT="45700" marB="4570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B3D7"/>
                    </a:solidFill>
                  </a:tcPr>
                </a:tc>
                <a:extLst>
                  <a:ext uri="{0D108BD9-81ED-4DB2-BD59-A6C34878D82A}">
                    <a16:rowId xmlns="" xmlns:a16="http://schemas.microsoft.com/office/drawing/2014/main" val="10000"/>
                  </a:ext>
                </a:extLst>
              </a:tr>
              <a:tr h="647699">
                <a:tc>
                  <a:txBody>
                    <a:bodyPr/>
                    <a:lstStyle/>
                    <a:p>
                      <a:pPr marL="112713" marR="0" lvl="0" indent="-112713" algn="l" defTabSz="457200" rtl="0" eaLnBrk="1" fontAlgn="base" latinLnBrk="0" hangingPunct="1">
                        <a:lnSpc>
                          <a:spcPct val="100000"/>
                        </a:lnSpc>
                        <a:spcBef>
                          <a:spcPct val="0"/>
                        </a:spcBef>
                        <a:spcAft>
                          <a:spcPct val="0"/>
                        </a:spcAft>
                        <a:buClrTx/>
                        <a:buSzTx/>
                        <a:buFont typeface="Arial" charset="0"/>
                        <a:buChar char="•"/>
                        <a:tabLst/>
                      </a:pPr>
                      <a:r>
                        <a:rPr kumimoji="0" lang="en-US" sz="1200" b="0" i="1" u="none" strike="noStrike" cap="none" normalizeH="0" baseline="0">
                          <a:ln>
                            <a:noFill/>
                          </a:ln>
                          <a:solidFill>
                            <a:srgbClr val="000000"/>
                          </a:solidFill>
                          <a:effectLst/>
                          <a:latin typeface="Arial" charset="0"/>
                          <a:ea typeface="MS PGothic" charset="0"/>
                          <a:cs typeface="Arial" charset="0"/>
                        </a:rPr>
                        <a:t>PIK3CA</a:t>
                      </a:r>
                      <a:r>
                        <a:rPr kumimoji="0" lang="en-US" sz="1200" b="0" i="0" u="none" strike="noStrike" cap="none" normalizeH="0" baseline="0">
                          <a:ln>
                            <a:noFill/>
                          </a:ln>
                          <a:solidFill>
                            <a:srgbClr val="000000"/>
                          </a:solidFill>
                          <a:effectLst/>
                          <a:latin typeface="Arial" charset="0"/>
                          <a:ea typeface="MS PGothic" charset="0"/>
                          <a:cs typeface="Arial" charset="0"/>
                        </a:rPr>
                        <a:t>-MT and </a:t>
                      </a:r>
                      <a:r>
                        <a:rPr kumimoji="0" lang="en-US" sz="1200" b="0" i="1" u="none" strike="noStrike" cap="none" normalizeH="0" baseline="0">
                          <a:ln>
                            <a:noFill/>
                          </a:ln>
                          <a:solidFill>
                            <a:srgbClr val="000000"/>
                          </a:solidFill>
                          <a:effectLst/>
                          <a:latin typeface="Arial" charset="0"/>
                          <a:ea typeface="MS PGothic" charset="0"/>
                          <a:cs typeface="Arial" charset="0"/>
                        </a:rPr>
                        <a:t>PTEN</a:t>
                      </a:r>
                      <a:r>
                        <a:rPr kumimoji="0" lang="en-US" sz="1200" b="0" i="0" u="none" strike="noStrike" cap="none" normalizeH="0" baseline="0">
                          <a:ln>
                            <a:noFill/>
                          </a:ln>
                          <a:solidFill>
                            <a:srgbClr val="000000"/>
                          </a:solidFill>
                          <a:effectLst/>
                          <a:latin typeface="Arial" charset="0"/>
                          <a:ea typeface="MS PGothic" charset="0"/>
                          <a:cs typeface="Arial" charset="0"/>
                        </a:rPr>
                        <a:t> loss</a:t>
                      </a:r>
                      <a:r>
                        <a:rPr kumimoji="0" lang="en-US" sz="1200" b="0" i="0" u="none" strike="noStrike" cap="none" normalizeH="0" baseline="30000">
                          <a:ln>
                            <a:noFill/>
                          </a:ln>
                          <a:solidFill>
                            <a:srgbClr val="000000"/>
                          </a:solidFill>
                          <a:effectLst/>
                          <a:latin typeface="Arial" charset="0"/>
                          <a:ea typeface="MS PGothic" charset="0"/>
                          <a:cs typeface="Arial" charset="0"/>
                        </a:rPr>
                        <a:t>3</a:t>
                      </a:r>
                    </a:p>
                    <a:p>
                      <a:pPr marL="112713" marR="0" lvl="0" indent="-112713"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Measurable disease</a:t>
                      </a:r>
                    </a:p>
                    <a:p>
                      <a:pPr marL="112713" marR="0" lvl="0" indent="-112713"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1</a:t>
                      </a:r>
                      <a:r>
                        <a:rPr kumimoji="0" lang="en-US" sz="1200" b="0" i="0" u="none" strike="noStrike" cap="none" normalizeH="0" baseline="30000">
                          <a:ln>
                            <a:noFill/>
                          </a:ln>
                          <a:solidFill>
                            <a:srgbClr val="000000"/>
                          </a:solidFill>
                          <a:effectLst/>
                          <a:latin typeface="Arial" charset="0"/>
                          <a:ea typeface="MS PGothic" charset="0"/>
                          <a:cs typeface="Arial" charset="0"/>
                        </a:rPr>
                        <a:t>o</a:t>
                      </a:r>
                      <a:r>
                        <a:rPr kumimoji="0" lang="en-US" sz="1200" b="0" i="0" u="none" strike="noStrike" cap="none" normalizeH="0" baseline="0">
                          <a:ln>
                            <a:noFill/>
                          </a:ln>
                          <a:solidFill>
                            <a:srgbClr val="000000"/>
                          </a:solidFill>
                          <a:effectLst/>
                          <a:latin typeface="Arial" charset="0"/>
                          <a:ea typeface="MS PGothic" charset="0"/>
                          <a:cs typeface="Arial" charset="0"/>
                        </a:rPr>
                        <a:t> vs. 2</a:t>
                      </a:r>
                      <a:r>
                        <a:rPr kumimoji="0" lang="en-US" sz="1200" b="0" i="0" u="none" strike="noStrike" cap="none" normalizeH="0" baseline="30000">
                          <a:ln>
                            <a:noFill/>
                          </a:ln>
                          <a:solidFill>
                            <a:srgbClr val="000000"/>
                          </a:solidFill>
                          <a:effectLst/>
                          <a:latin typeface="Arial" charset="0"/>
                          <a:ea typeface="MS PGothic" charset="0"/>
                          <a:cs typeface="Arial" charset="0"/>
                        </a:rPr>
                        <a:t>o</a:t>
                      </a:r>
                      <a:r>
                        <a:rPr kumimoji="0" lang="en-US" sz="1200" b="0" i="0" u="none" strike="noStrike" cap="none" normalizeH="0" baseline="0">
                          <a:ln>
                            <a:noFill/>
                          </a:ln>
                          <a:solidFill>
                            <a:srgbClr val="000000"/>
                          </a:solidFill>
                          <a:effectLst/>
                          <a:latin typeface="Arial" charset="0"/>
                          <a:ea typeface="MS PGothic" charset="0"/>
                          <a:cs typeface="Arial" charset="0"/>
                        </a:rPr>
                        <a:t> resistance</a:t>
                      </a:r>
                      <a:r>
                        <a:rPr kumimoji="0" lang="en-US" sz="1200" b="0" i="0" u="none" strike="noStrike" cap="none" normalizeH="0" baseline="30000">
                          <a:ln>
                            <a:noFill/>
                          </a:ln>
                          <a:solidFill>
                            <a:srgbClr val="000000"/>
                          </a:solidFill>
                          <a:effectLst/>
                          <a:latin typeface="Arial" charset="0"/>
                          <a:ea typeface="MS PGothic" charset="0"/>
                          <a:cs typeface="Arial" charset="0"/>
                        </a:rPr>
                        <a:t>4</a:t>
                      </a:r>
                    </a:p>
                  </a:txBody>
                  <a:tcPr marL="91461" marR="91461"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111125" marR="0" lvl="0" indent="-111125"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PFS in the ITT</a:t>
                      </a:r>
                    </a:p>
                    <a:p>
                      <a:pPr marL="111125" marR="0" lvl="0" indent="-111125"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PFS in </a:t>
                      </a:r>
                      <a:r>
                        <a:rPr kumimoji="0" lang="en-US" sz="1200" b="0" i="1" u="none" strike="noStrike" cap="none" normalizeH="0" baseline="0">
                          <a:ln>
                            <a:noFill/>
                          </a:ln>
                          <a:solidFill>
                            <a:srgbClr val="000000"/>
                          </a:solidFill>
                          <a:effectLst/>
                          <a:latin typeface="Arial" charset="0"/>
                          <a:ea typeface="MS PGothic" charset="0"/>
                          <a:cs typeface="Arial" charset="0"/>
                        </a:rPr>
                        <a:t>PIK3CA</a:t>
                      </a:r>
                      <a:r>
                        <a:rPr kumimoji="0" lang="en-US" sz="1200" b="0" i="0" u="none" strike="noStrike" cap="none" normalizeH="0" baseline="0">
                          <a:ln>
                            <a:noFill/>
                          </a:ln>
                          <a:solidFill>
                            <a:srgbClr val="000000"/>
                          </a:solidFill>
                          <a:effectLst/>
                          <a:latin typeface="Arial" charset="0"/>
                          <a:ea typeface="MS PGothic" charset="0"/>
                          <a:cs typeface="Arial" charset="0"/>
                        </a:rPr>
                        <a:t>-MT pts</a:t>
                      </a:r>
                    </a:p>
                    <a:p>
                      <a:pPr marL="111125" marR="0" lvl="0" indent="-111125"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Safety </a:t>
                      </a:r>
                    </a:p>
                  </a:txBody>
                  <a:tcPr marL="91461" marR="91461"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111125" marR="0" lvl="0" indent="-111125"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Objective response rate</a:t>
                      </a:r>
                    </a:p>
                    <a:p>
                      <a:pPr marL="111125" marR="0" lvl="0" indent="-111125"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Duration of objective response</a:t>
                      </a:r>
                    </a:p>
                    <a:p>
                      <a:pPr marL="111125" marR="0" lvl="0" indent="-111125" algn="l" defTabSz="457200" rtl="0" eaLnBrk="1" fontAlgn="base" latinLnBrk="0" hangingPunct="1">
                        <a:lnSpc>
                          <a:spcPct val="100000"/>
                        </a:lnSpc>
                        <a:spcBef>
                          <a:spcPct val="0"/>
                        </a:spcBef>
                        <a:spcAft>
                          <a:spcPct val="0"/>
                        </a:spcAft>
                        <a:buClrTx/>
                        <a:buSzTx/>
                        <a:buFont typeface="Arial" charset="0"/>
                        <a:buChar char="•"/>
                        <a:tabLst/>
                      </a:pPr>
                      <a:r>
                        <a:rPr kumimoji="0" lang="en-US" sz="1200" b="0" i="0" u="none" strike="noStrike" cap="none" normalizeH="0" baseline="0">
                          <a:ln>
                            <a:noFill/>
                          </a:ln>
                          <a:solidFill>
                            <a:srgbClr val="000000"/>
                          </a:solidFill>
                          <a:effectLst/>
                          <a:latin typeface="Arial" charset="0"/>
                          <a:ea typeface="MS PGothic" charset="0"/>
                          <a:cs typeface="Arial" charset="0"/>
                        </a:rPr>
                        <a:t>PK</a:t>
                      </a:r>
                      <a:endParaRPr kumimoji="0" lang="en-US" sz="1200" b="0" i="0" u="none" strike="noStrike" cap="none" normalizeH="0" baseline="0">
                        <a:ln>
                          <a:noFill/>
                        </a:ln>
                        <a:solidFill>
                          <a:srgbClr val="000000"/>
                        </a:solidFill>
                        <a:effectLst/>
                        <a:latin typeface="Arial" charset="0"/>
                        <a:ea typeface="ヒラギノ角ゴ Pro W3" charset="0"/>
                        <a:cs typeface="ヒラギノ角ゴ Pro W3" charset="0"/>
                      </a:endParaRPr>
                    </a:p>
                  </a:txBody>
                  <a:tcPr marL="91461" marR="91461"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1"/>
                  </a:ext>
                </a:extLst>
              </a:tr>
            </a:tbl>
          </a:graphicData>
        </a:graphic>
      </p:graphicFrame>
      <p:cxnSp>
        <p:nvCxnSpPr>
          <p:cNvPr id="351259" name="Straight Arrow Connector 38"/>
          <p:cNvCxnSpPr>
            <a:cxnSpLocks noChangeShapeType="1"/>
            <a:stCxn id="39" idx="3"/>
            <a:endCxn id="37" idx="1"/>
          </p:cNvCxnSpPr>
          <p:nvPr/>
        </p:nvCxnSpPr>
        <p:spPr bwMode="auto">
          <a:xfrm flipV="1">
            <a:off x="8823338" y="3208349"/>
            <a:ext cx="771525" cy="7937"/>
          </a:xfrm>
          <a:prstGeom prst="straightConnector1">
            <a:avLst/>
          </a:prstGeom>
          <a:noFill/>
          <a:ln w="2540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37" name="AutoShape 9"/>
          <p:cNvSpPr>
            <a:spLocks noChangeArrowheads="1"/>
          </p:cNvSpPr>
          <p:nvPr/>
        </p:nvSpPr>
        <p:spPr bwMode="auto">
          <a:xfrm>
            <a:off x="9594850" y="2759081"/>
            <a:ext cx="996950" cy="898525"/>
          </a:xfrm>
          <a:prstGeom prst="roundRect">
            <a:avLst>
              <a:gd name="adj" fmla="val 16667"/>
            </a:avLst>
          </a:prstGeom>
          <a:noFill/>
          <a:ln w="28575" cmpd="sng">
            <a:solidFill>
              <a:schemeClr val="tx1"/>
            </a:solidFill>
          </a:ln>
        </p:spPr>
        <p:txBody>
          <a:bodyPr lIns="17992" tIns="44432" rIns="17992" bIns="44432" anchor="ctr"/>
          <a:lstStyle/>
          <a:p>
            <a:pPr algn="ctr" defTabSz="891805">
              <a:defRPr/>
            </a:pPr>
            <a:r>
              <a:rPr lang="en-US" sz="1400" b="1" kern="0" dirty="0">
                <a:solidFill>
                  <a:srgbClr val="FF0000"/>
                </a:solidFill>
                <a:latin typeface="Arial" panose="020B0604020202020204" pitchFamily="34" charset="0"/>
                <a:ea typeface="MS PGothic" charset="0"/>
                <a:cs typeface="Arial" panose="020B0604020202020204" pitchFamily="34" charset="0"/>
              </a:rPr>
              <a:t>pictilisib</a:t>
            </a:r>
            <a:r>
              <a:rPr lang="en-US" sz="1400" kern="0" dirty="0">
                <a:solidFill>
                  <a:srgbClr val="000000"/>
                </a:solidFill>
                <a:latin typeface="Arial" panose="020B0604020202020204" pitchFamily="34" charset="0"/>
                <a:ea typeface="MS PGothic" charset="0"/>
                <a:cs typeface="Arial" panose="020B0604020202020204" pitchFamily="34" charset="0"/>
              </a:rPr>
              <a:t> + fulvestrant</a:t>
            </a:r>
            <a:endParaRPr lang="en-GB" sz="1400" kern="0" dirty="0">
              <a:solidFill>
                <a:srgbClr val="000000"/>
              </a:solidFill>
              <a:latin typeface="Arial" panose="020B0604020202020204" pitchFamily="34" charset="0"/>
              <a:ea typeface="MS PGothic" charset="0"/>
              <a:cs typeface="Arial" panose="020B0604020202020204" pitchFamily="34" charset="0"/>
            </a:endParaRPr>
          </a:p>
        </p:txBody>
      </p:sp>
      <p:sp>
        <p:nvSpPr>
          <p:cNvPr id="10" name="Rectangle 9"/>
          <p:cNvSpPr/>
          <p:nvPr/>
        </p:nvSpPr>
        <p:spPr>
          <a:xfrm>
            <a:off x="8838877" y="2738437"/>
            <a:ext cx="586438" cy="461628"/>
          </a:xfrm>
          <a:prstGeom prst="rect">
            <a:avLst/>
          </a:prstGeom>
        </p:spPr>
        <p:txBody>
          <a:bodyPr wrap="none" lIns="91400" tIns="45702" rIns="91400" bIns="45702">
            <a:spAutoFit/>
          </a:bodyPr>
          <a:lstStyle/>
          <a:p>
            <a:pPr algn="ctr" defTabSz="891805">
              <a:tabLst>
                <a:tab pos="114252" algn="l"/>
                <a:tab pos="1142528" algn="ctr"/>
              </a:tabLst>
              <a:defRPr/>
            </a:pPr>
            <a:r>
              <a:rPr lang="en-GB" sz="1200" kern="0" dirty="0">
                <a:solidFill>
                  <a:sysClr val="windowText" lastClr="000000"/>
                </a:solidFill>
                <a:latin typeface="Arial" panose="020B0604020202020204" pitchFamily="34" charset="0"/>
                <a:ea typeface="MS PGothic" charset="0"/>
                <a:cs typeface="Arial" panose="020B0604020202020204" pitchFamily="34" charset="0"/>
              </a:rPr>
              <a:t>Cross</a:t>
            </a:r>
          </a:p>
          <a:p>
            <a:pPr algn="ctr" defTabSz="891805">
              <a:tabLst>
                <a:tab pos="114252" algn="l"/>
                <a:tab pos="1142528" algn="ctr"/>
              </a:tabLst>
              <a:defRPr/>
            </a:pPr>
            <a:r>
              <a:rPr lang="en-GB" sz="1200" kern="0" dirty="0">
                <a:solidFill>
                  <a:sysClr val="windowText" lastClr="000000"/>
                </a:solidFill>
                <a:latin typeface="Arial" panose="020B0604020202020204" pitchFamily="34" charset="0"/>
                <a:ea typeface="MS PGothic" charset="0"/>
                <a:cs typeface="Arial" panose="020B0604020202020204" pitchFamily="34" charset="0"/>
              </a:rPr>
              <a:t>Over</a:t>
            </a:r>
          </a:p>
        </p:txBody>
      </p:sp>
      <p:sp>
        <p:nvSpPr>
          <p:cNvPr id="351262" name="TextBox 22"/>
          <p:cNvSpPr txBox="1">
            <a:spLocks noChangeArrowheads="1"/>
          </p:cNvSpPr>
          <p:nvPr/>
        </p:nvSpPr>
        <p:spPr bwMode="auto">
          <a:xfrm>
            <a:off x="5108583" y="2608268"/>
            <a:ext cx="434165"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400">
                <a:solidFill>
                  <a:srgbClr val="000000"/>
                </a:solidFill>
                <a:latin typeface="Arial" charset="0"/>
                <a:cs typeface="Arial" charset="0"/>
              </a:rPr>
              <a:t>1:1</a:t>
            </a:r>
          </a:p>
        </p:txBody>
      </p:sp>
      <p:sp>
        <p:nvSpPr>
          <p:cNvPr id="351263" name="Rectangle 25"/>
          <p:cNvSpPr>
            <a:spLocks noChangeArrowheads="1"/>
          </p:cNvSpPr>
          <p:nvPr/>
        </p:nvSpPr>
        <p:spPr bwMode="auto">
          <a:xfrm>
            <a:off x="1676403" y="5864229"/>
            <a:ext cx="8712200"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p>
            <a:pPr marL="228506" lvl="1" indent="-228506" defTabSz="914021" fontAlgn="base">
              <a:spcBef>
                <a:spcPct val="0"/>
              </a:spcBef>
              <a:spcAft>
                <a:spcPct val="0"/>
              </a:spcAft>
              <a:buFont typeface="Arial" charset="0"/>
              <a:buChar char="•"/>
            </a:pPr>
            <a:r>
              <a:rPr lang="en-US" sz="1400">
                <a:solidFill>
                  <a:srgbClr val="000000"/>
                </a:solidFill>
                <a:latin typeface="Arial" charset="0"/>
                <a:ea typeface="MS PGothic" charset="0"/>
                <a:cs typeface="MS PGothic" charset="0"/>
              </a:rPr>
              <a:t>Median duration of follow up 17.5 months</a:t>
            </a:r>
          </a:p>
        </p:txBody>
      </p:sp>
      <p:sp>
        <p:nvSpPr>
          <p:cNvPr id="351264" name="Rectangle 1"/>
          <p:cNvSpPr>
            <a:spLocks noChangeArrowheads="1"/>
          </p:cNvSpPr>
          <p:nvPr/>
        </p:nvSpPr>
        <p:spPr bwMode="auto">
          <a:xfrm>
            <a:off x="1905002" y="5160967"/>
            <a:ext cx="8610600" cy="70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0" tIns="45702" rIns="91400" bIns="45702">
            <a:spAutoFit/>
          </a:bodyPr>
          <a:lstStyle/>
          <a:p>
            <a:pPr marL="63473" indent="-63473" defTabSz="914021" fontAlgn="base">
              <a:spcBef>
                <a:spcPct val="0"/>
              </a:spcBef>
              <a:spcAft>
                <a:spcPct val="0"/>
              </a:spcAft>
            </a:pPr>
            <a:r>
              <a:rPr lang="en-US" sz="1000" baseline="30000">
                <a:solidFill>
                  <a:srgbClr val="000000"/>
                </a:solidFill>
                <a:latin typeface="Arial" charset="0"/>
                <a:ea typeface="MS PGothic" charset="0"/>
                <a:cs typeface="Arial" charset="0"/>
              </a:rPr>
              <a:t>1 </a:t>
            </a:r>
            <a:r>
              <a:rPr lang="en-US" sz="1000">
                <a:solidFill>
                  <a:srgbClr val="000000"/>
                </a:solidFill>
                <a:latin typeface="Arial" charset="0"/>
                <a:ea typeface="MS PGothic" charset="0"/>
                <a:cs typeface="Arial" charset="0"/>
              </a:rPr>
              <a:t>Administered on D1 of each 28 day cycle and C1D15;    </a:t>
            </a:r>
            <a:r>
              <a:rPr lang="en-US" sz="1000" baseline="30000">
                <a:solidFill>
                  <a:srgbClr val="000000"/>
                </a:solidFill>
                <a:latin typeface="Arial" charset="0"/>
                <a:ea typeface="MS PGothic" charset="0"/>
                <a:cs typeface="Arial" charset="0"/>
              </a:rPr>
              <a:t>2 </a:t>
            </a:r>
            <a:r>
              <a:rPr lang="en-US" sz="1000">
                <a:solidFill>
                  <a:srgbClr val="000000"/>
                </a:solidFill>
                <a:latin typeface="Arial" charset="0"/>
                <a:ea typeface="MS PGothic" charset="0"/>
                <a:cs typeface="Arial" charset="0"/>
              </a:rPr>
              <a:t>Tumor assessments performed every 8 weeks;    </a:t>
            </a:r>
            <a:r>
              <a:rPr lang="en-US" sz="1000" baseline="30000">
                <a:solidFill>
                  <a:srgbClr val="000000"/>
                </a:solidFill>
                <a:latin typeface="Arial" charset="0"/>
                <a:ea typeface="MS PGothic" charset="0"/>
                <a:cs typeface="Arial" charset="0"/>
              </a:rPr>
              <a:t>3</a:t>
            </a:r>
            <a:r>
              <a:rPr lang="en-US" sz="1000">
                <a:solidFill>
                  <a:srgbClr val="000000"/>
                </a:solidFill>
                <a:latin typeface="Arial" charset="0"/>
                <a:ea typeface="MS PGothic" charset="0"/>
                <a:cs typeface="Arial" charset="0"/>
              </a:rPr>
              <a:t>Exons 9 and 20 in the codons encoding amino acids E542, E545, and H1047 were detected by RT-PCR;    </a:t>
            </a:r>
            <a:r>
              <a:rPr lang="en-US" sz="1000" baseline="30000">
                <a:solidFill>
                  <a:srgbClr val="000000"/>
                </a:solidFill>
                <a:latin typeface="Arial" charset="0"/>
                <a:ea typeface="MS PGothic" charset="0"/>
                <a:cs typeface="Arial" charset="0"/>
              </a:rPr>
              <a:t>4 </a:t>
            </a:r>
            <a:r>
              <a:rPr lang="en-US" sz="1000">
                <a:solidFill>
                  <a:srgbClr val="000000"/>
                </a:solidFill>
                <a:latin typeface="Arial" charset="0"/>
                <a:ea typeface="MS PGothic" charset="0"/>
                <a:cs typeface="Arial" charset="0"/>
              </a:rPr>
              <a:t>Disease relapse during or within 6 months of completing AI treatment in the adjuvant setting, or disease progression within 6 months of starting AI treatment in the metastatic setting. </a:t>
            </a:r>
            <a:r>
              <a:rPr lang="en-US" sz="1000" baseline="30000">
                <a:solidFill>
                  <a:srgbClr val="000000"/>
                </a:solidFill>
                <a:latin typeface="Arial" charset="0"/>
                <a:ea typeface="MS PGothic" charset="0"/>
                <a:cs typeface="Arial" charset="0"/>
              </a:rPr>
              <a:t>5</a:t>
            </a:r>
            <a:r>
              <a:rPr lang="en-US" sz="1000">
                <a:solidFill>
                  <a:srgbClr val="000000"/>
                </a:solidFill>
                <a:latin typeface="Arial" charset="0"/>
                <a:ea typeface="MS PGothic" charset="0"/>
                <a:cs typeface="Arial" charset="0"/>
              </a:rPr>
              <a:t> Data presented is with an additional year of follow up per-protocol primary analysis</a:t>
            </a:r>
            <a:endParaRPr lang="en-US">
              <a:solidFill>
                <a:srgbClr val="000000"/>
              </a:solidFill>
              <a:latin typeface="Arial" charset="0"/>
              <a:ea typeface="MS PGothic" charset="0"/>
              <a:cs typeface="Arial" charset="0"/>
            </a:endParaRPr>
          </a:p>
        </p:txBody>
      </p:sp>
      <p:sp>
        <p:nvSpPr>
          <p:cNvPr id="28" name="AutoShape 9"/>
          <p:cNvSpPr>
            <a:spLocks noChangeArrowheads="1"/>
          </p:cNvSpPr>
          <p:nvPr/>
        </p:nvSpPr>
        <p:spPr bwMode="auto">
          <a:xfrm>
            <a:off x="5957888" y="2841625"/>
            <a:ext cx="2114550" cy="914400"/>
          </a:xfrm>
          <a:prstGeom prst="roundRect">
            <a:avLst>
              <a:gd name="adj" fmla="val 16667"/>
            </a:avLst>
          </a:prstGeom>
          <a:solidFill>
            <a:schemeClr val="bg1"/>
          </a:solidFill>
          <a:ln w="28575" cmpd="sng">
            <a:solidFill>
              <a:schemeClr val="tx1">
                <a:lumMod val="95000"/>
                <a:lumOff val="5000"/>
              </a:schemeClr>
            </a:solidFill>
          </a:ln>
        </p:spPr>
        <p:txBody>
          <a:bodyPr lIns="17992" tIns="44432" rIns="17992" bIns="44432" anchor="ctr"/>
          <a:lstStyle/>
          <a:p>
            <a:pPr algn="ctr" defTabSz="891805">
              <a:defRPr/>
            </a:pPr>
            <a:r>
              <a:rPr lang="en-US" sz="1400" kern="0" dirty="0">
                <a:solidFill>
                  <a:srgbClr val="000000"/>
                </a:solidFill>
                <a:latin typeface="Arial" panose="020B0604020202020204" pitchFamily="34" charset="0"/>
                <a:ea typeface="MS PGothic" charset="0"/>
                <a:cs typeface="Arial" panose="020B0604020202020204" pitchFamily="34" charset="0"/>
              </a:rPr>
              <a:t>Fulvestrant 500 mg</a:t>
            </a:r>
            <a:r>
              <a:rPr lang="en-US" sz="1400" kern="0" baseline="30000" dirty="0">
                <a:solidFill>
                  <a:srgbClr val="000000"/>
                </a:solidFill>
                <a:latin typeface="Arial" panose="020B0604020202020204" pitchFamily="34" charset="0"/>
                <a:ea typeface="MS PGothic" charset="0"/>
                <a:cs typeface="Arial" panose="020B0604020202020204" pitchFamily="34" charset="0"/>
              </a:rPr>
              <a:t>1</a:t>
            </a:r>
            <a:r>
              <a:rPr lang="en-US" sz="1400" kern="0" dirty="0">
                <a:solidFill>
                  <a:srgbClr val="000000"/>
                </a:solidFill>
                <a:latin typeface="Arial" panose="020B0604020202020204" pitchFamily="34" charset="0"/>
                <a:ea typeface="MS PGothic" charset="0"/>
                <a:cs typeface="Arial" panose="020B0604020202020204" pitchFamily="34" charset="0"/>
              </a:rPr>
              <a:t> +</a:t>
            </a:r>
          </a:p>
          <a:p>
            <a:pPr algn="ctr" defTabSz="891805">
              <a:defRPr/>
            </a:pPr>
            <a:r>
              <a:rPr lang="en-US" sz="1400" kern="0" dirty="0">
                <a:solidFill>
                  <a:srgbClr val="000000"/>
                </a:solidFill>
                <a:latin typeface="Arial" panose="020B0604020202020204" pitchFamily="34" charset="0"/>
                <a:ea typeface="MS PGothic" charset="0"/>
                <a:cs typeface="Arial" panose="020B0604020202020204" pitchFamily="34" charset="0"/>
              </a:rPr>
              <a:t> </a:t>
            </a:r>
            <a:r>
              <a:rPr lang="en-US" sz="1400" b="1" kern="0" dirty="0">
                <a:solidFill>
                  <a:srgbClr val="00B050"/>
                </a:solidFill>
                <a:latin typeface="Arial" panose="020B0604020202020204" pitchFamily="34" charset="0"/>
                <a:ea typeface="MS PGothic" charset="0"/>
                <a:cs typeface="Arial" panose="020B0604020202020204" pitchFamily="34" charset="0"/>
              </a:rPr>
              <a:t>placebo</a:t>
            </a:r>
            <a:r>
              <a:rPr lang="en-US" sz="1400" b="1" kern="0" dirty="0">
                <a:solidFill>
                  <a:srgbClr val="000000"/>
                </a:solidFill>
                <a:latin typeface="Arial" panose="020B0604020202020204" pitchFamily="34" charset="0"/>
                <a:ea typeface="MS PGothic" charset="0"/>
                <a:cs typeface="Arial" panose="020B0604020202020204" pitchFamily="34" charset="0"/>
              </a:rPr>
              <a:t> </a:t>
            </a:r>
            <a:r>
              <a:rPr lang="en-US" sz="1400" kern="0" dirty="0">
                <a:solidFill>
                  <a:srgbClr val="000000"/>
                </a:solidFill>
                <a:latin typeface="Arial" panose="020B0604020202020204" pitchFamily="34" charset="0"/>
                <a:ea typeface="MS PGothic" charset="0"/>
                <a:cs typeface="Arial" panose="020B0604020202020204" pitchFamily="34" charset="0"/>
              </a:rPr>
              <a:t>QD</a:t>
            </a:r>
            <a:endParaRPr lang="en-GB" sz="1400" kern="0" dirty="0">
              <a:solidFill>
                <a:srgbClr val="000000"/>
              </a:solidFill>
              <a:latin typeface="Arial" panose="020B0604020202020204" pitchFamily="34" charset="0"/>
              <a:ea typeface="MS PGothic" charset="0"/>
              <a:cs typeface="Arial" panose="020B0604020202020204" pitchFamily="34" charset="0"/>
            </a:endParaRPr>
          </a:p>
        </p:txBody>
      </p:sp>
      <p:sp>
        <p:nvSpPr>
          <p:cNvPr id="35126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642" indent="-285630">
              <a:defRPr sz="2400">
                <a:solidFill>
                  <a:schemeClr val="tx1"/>
                </a:solidFill>
                <a:latin typeface="Calibri" charset="0"/>
                <a:ea typeface="MS PGothic" charset="0"/>
                <a:cs typeface="MS PGothic" charset="0"/>
              </a:defRPr>
            </a:lvl2pPr>
            <a:lvl3pPr marL="1142528" indent="-228506">
              <a:defRPr sz="2400">
                <a:solidFill>
                  <a:schemeClr val="tx1"/>
                </a:solidFill>
                <a:latin typeface="Calibri" charset="0"/>
                <a:ea typeface="MS PGothic" charset="0"/>
                <a:cs typeface="MS PGothic" charset="0"/>
              </a:defRPr>
            </a:lvl3pPr>
            <a:lvl4pPr marL="1599537" indent="-228506">
              <a:defRPr sz="2400">
                <a:solidFill>
                  <a:schemeClr val="tx1"/>
                </a:solidFill>
                <a:latin typeface="Calibri" charset="0"/>
                <a:ea typeface="MS PGothic" charset="0"/>
                <a:cs typeface="MS PGothic" charset="0"/>
              </a:defRPr>
            </a:lvl4pPr>
            <a:lvl5pPr marL="2056547" indent="-228506">
              <a:defRPr sz="2400">
                <a:solidFill>
                  <a:schemeClr val="tx1"/>
                </a:solidFill>
                <a:latin typeface="Calibri" charset="0"/>
                <a:ea typeface="MS PGothic" charset="0"/>
                <a:cs typeface="MS PGothic" charset="0"/>
              </a:defRPr>
            </a:lvl5pPr>
            <a:lvl6pPr marL="2513558" indent="-228506" eaLnBrk="0" fontAlgn="base" hangingPunct="0">
              <a:spcBef>
                <a:spcPct val="0"/>
              </a:spcBef>
              <a:spcAft>
                <a:spcPct val="0"/>
              </a:spcAft>
              <a:defRPr sz="2400">
                <a:solidFill>
                  <a:schemeClr val="tx1"/>
                </a:solidFill>
                <a:latin typeface="Calibri" charset="0"/>
                <a:ea typeface="MS PGothic" charset="0"/>
                <a:cs typeface="MS PGothic" charset="0"/>
              </a:defRPr>
            </a:lvl6pPr>
            <a:lvl7pPr marL="2970568" indent="-228506" eaLnBrk="0" fontAlgn="base" hangingPunct="0">
              <a:spcBef>
                <a:spcPct val="0"/>
              </a:spcBef>
              <a:spcAft>
                <a:spcPct val="0"/>
              </a:spcAft>
              <a:defRPr sz="2400">
                <a:solidFill>
                  <a:schemeClr val="tx1"/>
                </a:solidFill>
                <a:latin typeface="Calibri" charset="0"/>
                <a:ea typeface="MS PGothic" charset="0"/>
                <a:cs typeface="MS PGothic" charset="0"/>
              </a:defRPr>
            </a:lvl7pPr>
            <a:lvl8pPr marL="3427579" indent="-228506" eaLnBrk="0" fontAlgn="base" hangingPunct="0">
              <a:spcBef>
                <a:spcPct val="0"/>
              </a:spcBef>
              <a:spcAft>
                <a:spcPct val="0"/>
              </a:spcAft>
              <a:defRPr sz="2400">
                <a:solidFill>
                  <a:schemeClr val="tx1"/>
                </a:solidFill>
                <a:latin typeface="Calibri" charset="0"/>
                <a:ea typeface="MS PGothic" charset="0"/>
                <a:cs typeface="MS PGothic" charset="0"/>
              </a:defRPr>
            </a:lvl8pPr>
            <a:lvl9pPr marL="3884589" indent="-228506"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54047862-C2D5-0F49-8186-71DC3C577A1A}" type="slidenum">
              <a:rPr lang="en-US" sz="1600">
                <a:solidFill>
                  <a:srgbClr val="FFFFFF"/>
                </a:solidFill>
                <a:latin typeface="Arial" charset="0"/>
                <a:cs typeface="Arial" charset="0"/>
              </a:rPr>
              <a:pPr/>
              <a:t>49</a:t>
            </a:fld>
            <a:endParaRPr lang="en-US" sz="1600">
              <a:solidFill>
                <a:srgbClr val="FFFFFF"/>
              </a:solidFill>
              <a:latin typeface="Arial" charset="0"/>
              <a:cs typeface="Arial" charset="0"/>
            </a:endParaRPr>
          </a:p>
        </p:txBody>
      </p:sp>
      <p:sp>
        <p:nvSpPr>
          <p:cNvPr id="2" name="TextBox 1"/>
          <p:cNvSpPr txBox="1"/>
          <p:nvPr/>
        </p:nvSpPr>
        <p:spPr>
          <a:xfrm>
            <a:off x="6636328" y="6356357"/>
            <a:ext cx="3574473"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Krop</a:t>
            </a:r>
            <a:r>
              <a:rPr lang="en-US" sz="1200" dirty="0">
                <a:latin typeface="Arial" panose="020B0604020202020204" pitchFamily="34" charset="0"/>
                <a:cs typeface="Arial" panose="020B0604020202020204" pitchFamily="34" charset="0"/>
              </a:rPr>
              <a:t> SABCS 2014, S2-02</a:t>
            </a:r>
          </a:p>
        </p:txBody>
      </p:sp>
    </p:spTree>
    <p:extLst>
      <p:ext uri="{BB962C8B-B14F-4D97-AF65-F5344CB8AC3E}">
        <p14:creationId xmlns:p14="http://schemas.microsoft.com/office/powerpoint/2010/main" xmlns="" val="245641019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000090"/>
                </a:solidFill>
                <a:latin typeface="Arial" panose="020B0604020202020204" pitchFamily="34" charset="0"/>
                <a:cs typeface="Arial" panose="020B0604020202020204" pitchFamily="34" charset="0"/>
              </a:rPr>
              <a:t>Combatting Endocrine Resistance</a:t>
            </a:r>
            <a:endParaRPr lang="en-US" dirty="0">
              <a:solidFill>
                <a:srgbClr val="00009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85000" lnSpcReduction="20000"/>
          </a:bodyPr>
          <a:lstStyle/>
          <a:p>
            <a:pPr>
              <a:lnSpc>
                <a:spcPct val="120000"/>
              </a:lnSpc>
              <a:spcBef>
                <a:spcPts val="600"/>
              </a:spcBef>
            </a:pPr>
            <a:r>
              <a:rPr lang="en-US" b="0" dirty="0" smtClean="0">
                <a:latin typeface="Arial" panose="020B0604020202020204" pitchFamily="34" charset="0"/>
                <a:cs typeface="Arial" panose="020B0604020202020204" pitchFamily="34" charset="0"/>
              </a:rPr>
              <a:t>60%-70% of breast cancers are hormone receptor positive; current treatments aim to decrease estrogen levels or block the estrogen receptor</a:t>
            </a:r>
          </a:p>
          <a:p>
            <a:pPr>
              <a:lnSpc>
                <a:spcPct val="120000"/>
              </a:lnSpc>
              <a:spcBef>
                <a:spcPts val="600"/>
              </a:spcBef>
            </a:pPr>
            <a:r>
              <a:rPr lang="en-US" b="0" dirty="0" smtClean="0">
                <a:latin typeface="Arial" panose="020B0604020202020204" pitchFamily="34" charset="0"/>
                <a:cs typeface="Arial" panose="020B0604020202020204" pitchFamily="34" charset="0"/>
              </a:rPr>
              <a:t>Some cancers are refractory to such therapies initially (</a:t>
            </a:r>
            <a:r>
              <a:rPr lang="en-US" b="0" u="sng" dirty="0" smtClean="0">
                <a:latin typeface="Arial" panose="020B0604020202020204" pitchFamily="34" charset="0"/>
                <a:cs typeface="Arial" panose="020B0604020202020204" pitchFamily="34" charset="0"/>
              </a:rPr>
              <a:t>de novo resistance</a:t>
            </a:r>
            <a:r>
              <a:rPr lang="en-US" b="0" dirty="0" smtClean="0">
                <a:latin typeface="Arial" panose="020B0604020202020204" pitchFamily="34" charset="0"/>
                <a:cs typeface="Arial" panose="020B0604020202020204" pitchFamily="34" charset="0"/>
              </a:rPr>
              <a:t>), and unfortunately others become resistant over time (</a:t>
            </a:r>
            <a:r>
              <a:rPr lang="en-US" b="0" u="sng" dirty="0" smtClean="0">
                <a:latin typeface="Arial" panose="020B0604020202020204" pitchFamily="34" charset="0"/>
                <a:cs typeface="Arial" panose="020B0604020202020204" pitchFamily="34" charset="0"/>
              </a:rPr>
              <a:t>acquired resistance</a:t>
            </a:r>
            <a:r>
              <a:rPr lang="en-US" b="0" dirty="0" smtClean="0">
                <a:latin typeface="Arial" panose="020B0604020202020204" pitchFamily="34" charset="0"/>
                <a:cs typeface="Arial" panose="020B0604020202020204" pitchFamily="34" charset="0"/>
              </a:rPr>
              <a:t>)</a:t>
            </a:r>
          </a:p>
          <a:p>
            <a:pPr>
              <a:lnSpc>
                <a:spcPct val="120000"/>
              </a:lnSpc>
              <a:spcBef>
                <a:spcPts val="600"/>
              </a:spcBef>
            </a:pPr>
            <a:r>
              <a:rPr lang="en-US" b="0" dirty="0" smtClean="0">
                <a:latin typeface="Arial" panose="020B0604020202020204" pitchFamily="34" charset="0"/>
                <a:cs typeface="Arial" panose="020B0604020202020204" pitchFamily="34" charset="0"/>
              </a:rPr>
              <a:t>Resistance to estrogen deprivation involves activation of growth factor pathways to bypass endocrine dependence</a:t>
            </a:r>
          </a:p>
          <a:p>
            <a:pPr>
              <a:lnSpc>
                <a:spcPct val="120000"/>
              </a:lnSpc>
              <a:spcBef>
                <a:spcPts val="600"/>
              </a:spcBef>
            </a:pPr>
            <a:r>
              <a:rPr lang="en-US" b="0" dirty="0" smtClean="0">
                <a:latin typeface="Arial" panose="020B0604020202020204" pitchFamily="34" charset="0"/>
                <a:cs typeface="Arial" panose="020B0604020202020204" pitchFamily="34" charset="0"/>
              </a:rPr>
              <a:t>Novel therapeutics are needed to combat endocrine therapy resistance</a:t>
            </a:r>
          </a:p>
          <a:p>
            <a:pPr>
              <a:lnSpc>
                <a:spcPct val="120000"/>
              </a:lnSpc>
              <a:spcBef>
                <a:spcPts val="600"/>
              </a:spcBef>
            </a:pPr>
            <a:endParaRPr lang="en-US" b="0" dirty="0" smtClean="0">
              <a:latin typeface="Arial" panose="020B0604020202020204" pitchFamily="34" charset="0"/>
              <a:cs typeface="Arial" panose="020B0604020202020204" pitchFamily="34" charset="0"/>
            </a:endParaRPr>
          </a:p>
          <a:p>
            <a:pPr>
              <a:lnSpc>
                <a:spcPct val="120000"/>
              </a:lnSpc>
              <a:spcBef>
                <a:spcPts val="600"/>
              </a:spcBef>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351284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p:txBody>
          <a:bodyPr>
            <a:noAutofit/>
          </a:bodyPr>
          <a:lstStyle/>
          <a:p>
            <a:pPr marL="182487"/>
            <a:r>
              <a:rPr lang="en-US" sz="3200" dirty="0">
                <a:latin typeface="Arial" charset="0"/>
                <a:ea typeface="MS PGothic" charset="0"/>
              </a:rPr>
              <a:t>Progression-Free Survival Based on </a:t>
            </a:r>
            <a:br>
              <a:rPr lang="en-US" sz="3200" dirty="0">
                <a:latin typeface="Arial" charset="0"/>
                <a:ea typeface="MS PGothic" charset="0"/>
              </a:rPr>
            </a:br>
            <a:r>
              <a:rPr lang="en-US" sz="3200" dirty="0">
                <a:latin typeface="Arial" charset="0"/>
                <a:ea typeface="MS PGothic" charset="0"/>
              </a:rPr>
              <a:t>Tumor </a:t>
            </a:r>
            <a:r>
              <a:rPr lang="en-US" sz="3200" i="1" dirty="0">
                <a:latin typeface="Arial" charset="0"/>
                <a:ea typeface="MS PGothic" charset="0"/>
              </a:rPr>
              <a:t>PIK3CA</a:t>
            </a:r>
            <a:r>
              <a:rPr lang="en-US" sz="3200" dirty="0">
                <a:latin typeface="Arial" charset="0"/>
                <a:ea typeface="MS PGothic" charset="0"/>
              </a:rPr>
              <a:t> Mutation Status </a:t>
            </a:r>
            <a:endParaRPr lang="en-US" sz="1400" dirty="0">
              <a:latin typeface="Arial" charset="0"/>
              <a:ea typeface="MS PGothic" charset="0"/>
            </a:endParaRPr>
          </a:p>
        </p:txBody>
      </p:sp>
      <p:sp>
        <p:nvSpPr>
          <p:cNvPr id="35533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642" indent="-285630">
              <a:defRPr sz="2400">
                <a:solidFill>
                  <a:schemeClr val="tx1"/>
                </a:solidFill>
                <a:latin typeface="Calibri" charset="0"/>
                <a:ea typeface="MS PGothic" charset="0"/>
                <a:cs typeface="MS PGothic" charset="0"/>
              </a:defRPr>
            </a:lvl2pPr>
            <a:lvl3pPr marL="1142528" indent="-228506">
              <a:defRPr sz="2400">
                <a:solidFill>
                  <a:schemeClr val="tx1"/>
                </a:solidFill>
                <a:latin typeface="Calibri" charset="0"/>
                <a:ea typeface="MS PGothic" charset="0"/>
                <a:cs typeface="MS PGothic" charset="0"/>
              </a:defRPr>
            </a:lvl3pPr>
            <a:lvl4pPr marL="1599537" indent="-228506">
              <a:defRPr sz="2400">
                <a:solidFill>
                  <a:schemeClr val="tx1"/>
                </a:solidFill>
                <a:latin typeface="Calibri" charset="0"/>
                <a:ea typeface="MS PGothic" charset="0"/>
                <a:cs typeface="MS PGothic" charset="0"/>
              </a:defRPr>
            </a:lvl4pPr>
            <a:lvl5pPr marL="2056547" indent="-228506">
              <a:defRPr sz="2400">
                <a:solidFill>
                  <a:schemeClr val="tx1"/>
                </a:solidFill>
                <a:latin typeface="Calibri" charset="0"/>
                <a:ea typeface="MS PGothic" charset="0"/>
                <a:cs typeface="MS PGothic" charset="0"/>
              </a:defRPr>
            </a:lvl5pPr>
            <a:lvl6pPr marL="2513558" indent="-228506" eaLnBrk="0" fontAlgn="base" hangingPunct="0">
              <a:spcBef>
                <a:spcPct val="0"/>
              </a:spcBef>
              <a:spcAft>
                <a:spcPct val="0"/>
              </a:spcAft>
              <a:defRPr sz="2400">
                <a:solidFill>
                  <a:schemeClr val="tx1"/>
                </a:solidFill>
                <a:latin typeface="Calibri" charset="0"/>
                <a:ea typeface="MS PGothic" charset="0"/>
                <a:cs typeface="MS PGothic" charset="0"/>
              </a:defRPr>
            </a:lvl6pPr>
            <a:lvl7pPr marL="2970568" indent="-228506" eaLnBrk="0" fontAlgn="base" hangingPunct="0">
              <a:spcBef>
                <a:spcPct val="0"/>
              </a:spcBef>
              <a:spcAft>
                <a:spcPct val="0"/>
              </a:spcAft>
              <a:defRPr sz="2400">
                <a:solidFill>
                  <a:schemeClr val="tx1"/>
                </a:solidFill>
                <a:latin typeface="Calibri" charset="0"/>
                <a:ea typeface="MS PGothic" charset="0"/>
                <a:cs typeface="MS PGothic" charset="0"/>
              </a:defRPr>
            </a:lvl7pPr>
            <a:lvl8pPr marL="3427579" indent="-228506" eaLnBrk="0" fontAlgn="base" hangingPunct="0">
              <a:spcBef>
                <a:spcPct val="0"/>
              </a:spcBef>
              <a:spcAft>
                <a:spcPct val="0"/>
              </a:spcAft>
              <a:defRPr sz="2400">
                <a:solidFill>
                  <a:schemeClr val="tx1"/>
                </a:solidFill>
                <a:latin typeface="Calibri" charset="0"/>
                <a:ea typeface="MS PGothic" charset="0"/>
                <a:cs typeface="MS PGothic" charset="0"/>
              </a:defRPr>
            </a:lvl8pPr>
            <a:lvl9pPr marL="3884589" indent="-228506"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86ADD5A5-4798-6349-BA31-CB8EA68E6938}" type="slidenum">
              <a:rPr lang="en-US" sz="1600">
                <a:solidFill>
                  <a:srgbClr val="FFFFFF"/>
                </a:solidFill>
                <a:latin typeface="Arial" charset="0"/>
                <a:cs typeface="Arial" charset="0"/>
              </a:rPr>
              <a:pPr/>
              <a:t>50</a:t>
            </a:fld>
            <a:endParaRPr lang="en-US" sz="1600">
              <a:solidFill>
                <a:srgbClr val="FFFFFF"/>
              </a:solidFill>
              <a:latin typeface="Arial" charset="0"/>
              <a:cs typeface="Arial" charset="0"/>
            </a:endParaRPr>
          </a:p>
        </p:txBody>
      </p:sp>
      <p:sp>
        <p:nvSpPr>
          <p:cNvPr id="355331" name="TextBox 1"/>
          <p:cNvSpPr txBox="1">
            <a:spLocks noChangeArrowheads="1"/>
          </p:cNvSpPr>
          <p:nvPr/>
        </p:nvSpPr>
        <p:spPr bwMode="auto">
          <a:xfrm>
            <a:off x="2971801" y="1905005"/>
            <a:ext cx="2338415"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400" i="1">
                <a:solidFill>
                  <a:srgbClr val="000000"/>
                </a:solidFill>
                <a:latin typeface="Arial" charset="0"/>
                <a:cs typeface="Arial" charset="0"/>
              </a:rPr>
              <a:t>PIK3CA</a:t>
            </a:r>
            <a:r>
              <a:rPr lang="en-US" sz="1400">
                <a:solidFill>
                  <a:srgbClr val="000000"/>
                </a:solidFill>
                <a:latin typeface="Arial" charset="0"/>
                <a:cs typeface="Arial" charset="0"/>
              </a:rPr>
              <a:t>-Mutant Population</a:t>
            </a:r>
          </a:p>
        </p:txBody>
      </p:sp>
      <p:sp>
        <p:nvSpPr>
          <p:cNvPr id="355332" name="TextBox 2"/>
          <p:cNvSpPr txBox="1">
            <a:spLocks noChangeArrowheads="1"/>
          </p:cNvSpPr>
          <p:nvPr/>
        </p:nvSpPr>
        <p:spPr bwMode="auto">
          <a:xfrm>
            <a:off x="7078664" y="1905005"/>
            <a:ext cx="2697313"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pPr>
            <a:r>
              <a:rPr lang="en-US" sz="1400" i="1">
                <a:solidFill>
                  <a:srgbClr val="000000"/>
                </a:solidFill>
                <a:latin typeface="Arial" charset="0"/>
                <a:cs typeface="Arial" charset="0"/>
              </a:rPr>
              <a:t>PIK3CA</a:t>
            </a:r>
            <a:r>
              <a:rPr lang="en-US" sz="1400">
                <a:solidFill>
                  <a:srgbClr val="000000"/>
                </a:solidFill>
                <a:latin typeface="Arial" charset="0"/>
                <a:cs typeface="Arial" charset="0"/>
              </a:rPr>
              <a:t> “Wild-Type” Population</a:t>
            </a:r>
          </a:p>
        </p:txBody>
      </p:sp>
      <p:sp>
        <p:nvSpPr>
          <p:cNvPr id="355333" name="TextBox 7"/>
          <p:cNvSpPr txBox="1">
            <a:spLocks noChangeArrowheads="1"/>
          </p:cNvSpPr>
          <p:nvPr/>
        </p:nvSpPr>
        <p:spPr bwMode="auto">
          <a:xfrm>
            <a:off x="1981200" y="5376868"/>
            <a:ext cx="7417334" cy="30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0" tIns="45702" rIns="91400" bIns="45702">
            <a:spAutoFit/>
          </a:bodyPr>
          <a:lstStyle>
            <a:lvl1pPr marL="285750" indent="-28575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021" fontAlgn="base">
              <a:spcBef>
                <a:spcPct val="0"/>
              </a:spcBef>
              <a:spcAft>
                <a:spcPct val="0"/>
              </a:spcAft>
              <a:buFont typeface="Arial" charset="0"/>
              <a:buChar char="•"/>
            </a:pPr>
            <a:r>
              <a:rPr lang="en-US" sz="1400">
                <a:solidFill>
                  <a:srgbClr val="000000"/>
                </a:solidFill>
                <a:latin typeface="Arial" charset="0"/>
                <a:cs typeface="Arial" charset="0"/>
              </a:rPr>
              <a:t>PIK3CA mutation status does not predict benefit of the addition of pictilisib to fulvestrant</a:t>
            </a:r>
          </a:p>
        </p:txBody>
      </p:sp>
      <p:pic>
        <p:nvPicPr>
          <p:cNvPr id="355334"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2286004"/>
            <a:ext cx="43497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5"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003938" y="2286006"/>
            <a:ext cx="4664075"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6636328" y="6356357"/>
            <a:ext cx="3574473"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Krop</a:t>
            </a:r>
            <a:r>
              <a:rPr lang="en-US" sz="1200" dirty="0">
                <a:latin typeface="Arial" panose="020B0604020202020204" pitchFamily="34" charset="0"/>
                <a:cs typeface="Arial" panose="020B0604020202020204" pitchFamily="34" charset="0"/>
              </a:rPr>
              <a:t> SABCS 2014, S2-02</a:t>
            </a:r>
          </a:p>
        </p:txBody>
      </p:sp>
    </p:spTree>
    <p:extLst>
      <p:ext uri="{BB962C8B-B14F-4D97-AF65-F5344CB8AC3E}">
        <p14:creationId xmlns:p14="http://schemas.microsoft.com/office/powerpoint/2010/main" xmlns="" val="27097928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818" y="569968"/>
            <a:ext cx="7979474" cy="1143480"/>
          </a:xfrm>
        </p:spPr>
        <p:txBody>
          <a:bodyPr/>
          <a:lstStyle/>
          <a:p>
            <a:r>
              <a:rPr lang="en-US" sz="3200" dirty="0">
                <a:solidFill>
                  <a:srgbClr val="003465"/>
                </a:solidFill>
                <a:latin typeface="Arial" panose="020B0604020202020204" pitchFamily="34" charset="0"/>
                <a:cs typeface="Arial" panose="020B0604020202020204" pitchFamily="34" charset="0"/>
              </a:rPr>
              <a:t>Emerging Role of Liquid Biopsy in MBC</a:t>
            </a:r>
          </a:p>
        </p:txBody>
      </p:sp>
      <p:sp>
        <p:nvSpPr>
          <p:cNvPr id="3" name="Content Placeholder 2"/>
          <p:cNvSpPr>
            <a:spLocks noGrp="1"/>
          </p:cNvSpPr>
          <p:nvPr>
            <p:ph idx="1"/>
          </p:nvPr>
        </p:nvSpPr>
        <p:spPr/>
        <p:txBody>
          <a:bodyPr/>
          <a:lstStyle/>
          <a:p>
            <a:r>
              <a:rPr lang="en-US" sz="3000" dirty="0">
                <a:latin typeface="Arial" panose="020B0604020202020204" pitchFamily="34" charset="0"/>
                <a:cs typeface="Arial" panose="020B0604020202020204" pitchFamily="34" charset="0"/>
              </a:rPr>
              <a:t>Prognostic and Predictive value</a:t>
            </a:r>
          </a:p>
          <a:p>
            <a:r>
              <a:rPr lang="en-US" sz="3000" dirty="0">
                <a:latin typeface="Arial" panose="020B0604020202020204" pitchFamily="34" charset="0"/>
                <a:cs typeface="Arial" panose="020B0604020202020204" pitchFamily="34" charset="0"/>
              </a:rPr>
              <a:t>Driver and actionable mutations</a:t>
            </a:r>
          </a:p>
          <a:p>
            <a:r>
              <a:rPr lang="en-US" sz="3000" dirty="0">
                <a:latin typeface="Arial" panose="020B0604020202020204" pitchFamily="34" charset="0"/>
                <a:cs typeface="Arial" panose="020B0604020202020204" pitchFamily="34" charset="0"/>
              </a:rPr>
              <a:t>Tumor Heterogeneity</a:t>
            </a:r>
          </a:p>
          <a:p>
            <a:pPr marL="0" indent="0">
              <a:buNone/>
            </a:pPr>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435832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3962502"/>
            <a:ext cx="5920854" cy="950065"/>
          </a:xfrm>
        </p:spPr>
        <p:txBody>
          <a:bodyPr/>
          <a:lstStyle/>
          <a:p>
            <a:pPr marL="241300" lvl="1" indent="-241300">
              <a:spcBef>
                <a:spcPts val="1200"/>
              </a:spcBef>
              <a:buFont typeface="Arial" pitchFamily="34" charset="0"/>
              <a:buChar char="•"/>
            </a:pPr>
            <a:r>
              <a:rPr lang="en-US" altLang="en-US" sz="1200" dirty="0">
                <a:latin typeface="Arial" panose="020B0604020202020204" pitchFamily="34" charset="0"/>
                <a:cs typeface="Arial" panose="020B0604020202020204" pitchFamily="34" charset="0"/>
              </a:rPr>
              <a:t>Tumor assessments were performed every 6 weeks</a:t>
            </a:r>
          </a:p>
          <a:p>
            <a:pPr marL="241300" lvl="1" indent="-241300">
              <a:spcBef>
                <a:spcPts val="1200"/>
              </a:spcBef>
              <a:buFont typeface="Arial" pitchFamily="34" charset="0"/>
              <a:buChar char="•"/>
            </a:pPr>
            <a:r>
              <a:rPr lang="en-GB" sz="1200" dirty="0">
                <a:latin typeface="Arial" panose="020B0604020202020204" pitchFamily="34" charset="0"/>
                <a:cs typeface="Arial" panose="020B0604020202020204" pitchFamily="34" charset="0"/>
              </a:rPr>
              <a:t>90% power to detect a 33% risk reduction in PFS (disease progression or death) at one-sided </a:t>
            </a:r>
            <a:r>
              <a:rPr lang="en-US" altLang="en-US" sz="1200" dirty="0">
                <a:latin typeface="Arial" panose="020B0604020202020204" pitchFamily="34" charset="0"/>
                <a:cs typeface="Arial" panose="020B0604020202020204" pitchFamily="34" charset="0"/>
              </a:rPr>
              <a:t>α=0.025</a:t>
            </a:r>
            <a:r>
              <a:rPr lang="en-GB" sz="1200" dirty="0">
                <a:latin typeface="Arial" panose="020B0604020202020204" pitchFamily="34" charset="0"/>
                <a:cs typeface="Arial" panose="020B0604020202020204" pitchFamily="34" charset="0"/>
              </a:rPr>
              <a:t>, based on the observation of 313 PFS events</a:t>
            </a:r>
          </a:p>
        </p:txBody>
      </p:sp>
      <p:sp>
        <p:nvSpPr>
          <p:cNvPr id="3" name="Title 2"/>
          <p:cNvSpPr>
            <a:spLocks noGrp="1"/>
          </p:cNvSpPr>
          <p:nvPr>
            <p:ph type="title"/>
          </p:nvPr>
        </p:nvSpPr>
        <p:spPr/>
        <p:txBody>
          <a:bodyPr>
            <a:normAutofit/>
          </a:bodyPr>
          <a:lstStyle/>
          <a:p>
            <a:r>
              <a:rPr lang="en-US" altLang="ja-JP" dirty="0">
                <a:latin typeface="Arial" panose="020B0604020202020204" pitchFamily="34" charset="0"/>
                <a:cs typeface="Arial" panose="020B0604020202020204" pitchFamily="34" charset="0"/>
              </a:rPr>
              <a:t>BELLE-3 Study Design and Endpoints</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4145430" y="2604736"/>
            <a:ext cx="1404157" cy="636072"/>
          </a:xfrm>
          <a:prstGeom prst="rect">
            <a:avLst/>
          </a:prstGeom>
        </p:spPr>
        <p:txBody>
          <a:bodyPr wrap="square" lIns="0" tIns="0" rIns="0" bIns="0">
            <a:spAutoFit/>
          </a:bodyPr>
          <a:lstStyle/>
          <a:p>
            <a:pPr algn="ctr" defTabSz="685800">
              <a:spcAft>
                <a:spcPts val="450"/>
              </a:spcAft>
              <a:defRPr/>
            </a:pPr>
            <a:r>
              <a:rPr lang="en-US" sz="1100" b="1" kern="0" dirty="0">
                <a:solidFill>
                  <a:srgbClr val="1F497D">
                    <a:lumMod val="50000"/>
                  </a:srgbClr>
                </a:solidFill>
                <a:latin typeface="Arial" panose="020B0604020202020204" pitchFamily="34" charset="0"/>
                <a:cs typeface="Arial" panose="020B0604020202020204" pitchFamily="34" charset="0"/>
              </a:rPr>
              <a:t>Randomization (2:1)</a:t>
            </a:r>
            <a:endParaRPr lang="en-US" sz="1100" kern="0" dirty="0">
              <a:solidFill>
                <a:srgbClr val="1F497D">
                  <a:lumMod val="50000"/>
                </a:srgbClr>
              </a:solidFill>
              <a:latin typeface="Arial" panose="020B0604020202020204" pitchFamily="34" charset="0"/>
              <a:cs typeface="Arial" panose="020B0604020202020204" pitchFamily="34" charset="0"/>
            </a:endParaRPr>
          </a:p>
          <a:p>
            <a:pPr algn="ctr" defTabSz="685800">
              <a:spcBef>
                <a:spcPts val="450"/>
              </a:spcBef>
              <a:spcAft>
                <a:spcPts val="450"/>
              </a:spcAft>
              <a:defRPr/>
            </a:pPr>
            <a:r>
              <a:rPr lang="en-US" sz="1100" i="1" kern="0" dirty="0">
                <a:solidFill>
                  <a:srgbClr val="1F497D">
                    <a:lumMod val="50000"/>
                  </a:srgbClr>
                </a:solidFill>
                <a:latin typeface="Arial" panose="020B0604020202020204" pitchFamily="34" charset="0"/>
                <a:cs typeface="Arial" panose="020B0604020202020204" pitchFamily="34" charset="0"/>
              </a:rPr>
              <a:t>Stratified by visceral disease status</a:t>
            </a:r>
            <a:endParaRPr lang="en-US" altLang="en-US" sz="1100" i="1" kern="0" dirty="0">
              <a:solidFill>
                <a:srgbClr val="1F497D">
                  <a:lumMod val="50000"/>
                </a:srgbClr>
              </a:solidFill>
              <a:latin typeface="Arial" panose="020B0604020202020204" pitchFamily="34" charset="0"/>
              <a:cs typeface="Arial" panose="020B0604020202020204" pitchFamily="34" charset="0"/>
            </a:endParaRPr>
          </a:p>
        </p:txBody>
      </p:sp>
      <p:sp>
        <p:nvSpPr>
          <p:cNvPr id="6" name="Rounded Rectangle 5"/>
          <p:cNvSpPr/>
          <p:nvPr/>
        </p:nvSpPr>
        <p:spPr>
          <a:xfrm>
            <a:off x="5758655" y="1944033"/>
            <a:ext cx="1906170" cy="828000"/>
          </a:xfrm>
          <a:prstGeom prst="roundRect">
            <a:avLst/>
          </a:prstGeom>
          <a:solidFill>
            <a:schemeClr val="tx2"/>
          </a:solidFill>
          <a:ln w="25400" cap="flat" cmpd="sng" algn="ctr">
            <a:noFill/>
            <a:prstDash val="solid"/>
          </a:ln>
          <a:effectLst/>
        </p:spPr>
        <p:txBody>
          <a:bodyPr lIns="8100" tIns="36000" rIns="8100" bIns="36000" rtlCol="0" anchor="ctr"/>
          <a:lstStyle/>
          <a:p>
            <a:pPr algn="ctr">
              <a:defRPr/>
            </a:pPr>
            <a:r>
              <a:rPr lang="en-US" sz="1200" kern="0" dirty="0">
                <a:solidFill>
                  <a:prstClr val="white"/>
                </a:solidFill>
                <a:latin typeface="Arial" panose="020B0604020202020204" pitchFamily="34" charset="0"/>
                <a:cs typeface="Arial" panose="020B0604020202020204" pitchFamily="34" charset="0"/>
              </a:rPr>
              <a:t>Buparlisib </a:t>
            </a:r>
            <a:r>
              <a:rPr lang="en-US" sz="1100" kern="0" dirty="0">
                <a:solidFill>
                  <a:prstClr val="white"/>
                </a:solidFill>
                <a:latin typeface="Arial" panose="020B0604020202020204" pitchFamily="34" charset="0"/>
                <a:cs typeface="Arial" panose="020B0604020202020204" pitchFamily="34" charset="0"/>
              </a:rPr>
              <a:t>(100 mg/day) </a:t>
            </a:r>
            <a:r>
              <a:rPr lang="en-US" sz="1200" kern="0" dirty="0">
                <a:solidFill>
                  <a:prstClr val="white"/>
                </a:solidFill>
                <a:latin typeface="Arial" panose="020B0604020202020204" pitchFamily="34" charset="0"/>
                <a:cs typeface="Arial" panose="020B0604020202020204" pitchFamily="34" charset="0"/>
              </a:rPr>
              <a:t/>
            </a:r>
            <a:br>
              <a:rPr lang="en-US" sz="1200" kern="0" dirty="0">
                <a:solidFill>
                  <a:prstClr val="white"/>
                </a:solidFill>
                <a:latin typeface="Arial" panose="020B0604020202020204" pitchFamily="34" charset="0"/>
                <a:cs typeface="Arial" panose="020B0604020202020204" pitchFamily="34" charset="0"/>
              </a:rPr>
            </a:br>
            <a:r>
              <a:rPr lang="en-US" sz="1200" kern="0" dirty="0">
                <a:solidFill>
                  <a:prstClr val="white"/>
                </a:solidFill>
                <a:latin typeface="Arial" panose="020B0604020202020204" pitchFamily="34" charset="0"/>
                <a:cs typeface="Arial" panose="020B0604020202020204" pitchFamily="34" charset="0"/>
              </a:rPr>
              <a:t>+ fulvestrant </a:t>
            </a:r>
            <a:r>
              <a:rPr lang="en-US" sz="1100" kern="0" dirty="0">
                <a:solidFill>
                  <a:prstClr val="white"/>
                </a:solidFill>
                <a:latin typeface="Arial" panose="020B0604020202020204" pitchFamily="34" charset="0"/>
                <a:cs typeface="Arial" panose="020B0604020202020204" pitchFamily="34" charset="0"/>
              </a:rPr>
              <a:t>(500 mg)</a:t>
            </a:r>
            <a:endParaRPr lang="en-US" sz="1100" kern="0" baseline="30000" dirty="0">
              <a:solidFill>
                <a:prstClr val="white"/>
              </a:solidFill>
              <a:latin typeface="Arial" panose="020B0604020202020204" pitchFamily="34" charset="0"/>
              <a:cs typeface="Arial" panose="020B0604020202020204" pitchFamily="34" charset="0"/>
            </a:endParaRPr>
          </a:p>
          <a:p>
            <a:pPr algn="ctr">
              <a:defRPr/>
            </a:pPr>
            <a:r>
              <a:rPr lang="en-US" sz="1200" kern="0" dirty="0">
                <a:solidFill>
                  <a:prstClr val="white"/>
                </a:solidFill>
                <a:latin typeface="Arial" panose="020B0604020202020204" pitchFamily="34" charset="0"/>
                <a:cs typeface="Arial" panose="020B0604020202020204" pitchFamily="34" charset="0"/>
              </a:rPr>
              <a:t>n=289 </a:t>
            </a:r>
            <a:endParaRPr lang="en-US" altLang="en-US" sz="1200" kern="0" baseline="30000" dirty="0">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758655" y="2887797"/>
            <a:ext cx="1906170" cy="828000"/>
          </a:xfrm>
          <a:prstGeom prst="roundRect">
            <a:avLst/>
          </a:prstGeom>
          <a:solidFill>
            <a:schemeClr val="accent6"/>
          </a:solidFill>
          <a:ln w="25400" cap="flat" cmpd="sng" algn="ctr">
            <a:noFill/>
            <a:prstDash val="solid"/>
          </a:ln>
          <a:effectLst/>
        </p:spPr>
        <p:txBody>
          <a:bodyPr lIns="8100" tIns="36000" rIns="8100" bIns="36000" rtlCol="0" anchor="ctr"/>
          <a:lstStyle/>
          <a:p>
            <a:pPr algn="ctr">
              <a:defRPr/>
            </a:pPr>
            <a:r>
              <a:rPr lang="en-US" sz="1200" kern="0" dirty="0">
                <a:solidFill>
                  <a:prstClr val="white"/>
                </a:solidFill>
                <a:latin typeface="Arial" panose="020B0604020202020204" pitchFamily="34" charset="0"/>
                <a:cs typeface="Arial" panose="020B0604020202020204" pitchFamily="34" charset="0"/>
              </a:rPr>
              <a:t>Placebo</a:t>
            </a:r>
            <a:br>
              <a:rPr lang="en-US" sz="1200" kern="0" dirty="0">
                <a:solidFill>
                  <a:prstClr val="white"/>
                </a:solidFill>
                <a:latin typeface="Arial" panose="020B0604020202020204" pitchFamily="34" charset="0"/>
                <a:cs typeface="Arial" panose="020B0604020202020204" pitchFamily="34" charset="0"/>
              </a:rPr>
            </a:br>
            <a:r>
              <a:rPr lang="en-US" sz="1200" kern="0" dirty="0">
                <a:solidFill>
                  <a:prstClr val="white"/>
                </a:solidFill>
                <a:latin typeface="Arial" panose="020B0604020202020204" pitchFamily="34" charset="0"/>
                <a:cs typeface="Arial" panose="020B0604020202020204" pitchFamily="34" charset="0"/>
              </a:rPr>
              <a:t> + fulvestrant </a:t>
            </a:r>
            <a:r>
              <a:rPr lang="en-US" sz="1100" kern="0" dirty="0">
                <a:solidFill>
                  <a:prstClr val="white"/>
                </a:solidFill>
                <a:latin typeface="Arial" panose="020B0604020202020204" pitchFamily="34" charset="0"/>
                <a:cs typeface="Arial" panose="020B0604020202020204" pitchFamily="34" charset="0"/>
              </a:rPr>
              <a:t>(500 mg)</a:t>
            </a:r>
            <a:endParaRPr lang="en-US" sz="1100" kern="0" baseline="30000" dirty="0">
              <a:solidFill>
                <a:prstClr val="white"/>
              </a:solidFill>
              <a:latin typeface="Arial" panose="020B0604020202020204" pitchFamily="34" charset="0"/>
              <a:cs typeface="Arial" panose="020B0604020202020204" pitchFamily="34" charset="0"/>
            </a:endParaRPr>
          </a:p>
          <a:p>
            <a:pPr algn="ctr">
              <a:defRPr/>
            </a:pPr>
            <a:r>
              <a:rPr lang="en-US" sz="1200" kern="0" dirty="0">
                <a:solidFill>
                  <a:prstClr val="white"/>
                </a:solidFill>
                <a:latin typeface="Arial" panose="020B0604020202020204" pitchFamily="34" charset="0"/>
                <a:cs typeface="Arial" panose="020B0604020202020204" pitchFamily="34" charset="0"/>
              </a:rPr>
              <a:t>n=143</a:t>
            </a:r>
            <a:endParaRPr lang="en-US" altLang="en-US" sz="1200" kern="0" baseline="30000" dirty="0">
              <a:solidFill>
                <a:prstClr val="white"/>
              </a:solidFill>
              <a:latin typeface="Arial" panose="020B0604020202020204" pitchFamily="34" charset="0"/>
              <a:cs typeface="Arial" panose="020B0604020202020204" pitchFamily="34" charset="0"/>
            </a:endParaRPr>
          </a:p>
        </p:txBody>
      </p:sp>
      <p:sp>
        <p:nvSpPr>
          <p:cNvPr id="8" name="AutoShape 33"/>
          <p:cNvSpPr>
            <a:spLocks noChangeArrowheads="1"/>
          </p:cNvSpPr>
          <p:nvPr/>
        </p:nvSpPr>
        <p:spPr bwMode="auto">
          <a:xfrm>
            <a:off x="7836804" y="1944033"/>
            <a:ext cx="2643096" cy="3064642"/>
          </a:xfrm>
          <a:prstGeom prst="roundRect">
            <a:avLst>
              <a:gd name="adj" fmla="val 10880"/>
            </a:avLst>
          </a:prstGeom>
          <a:solidFill>
            <a:schemeClr val="bg1">
              <a:lumMod val="85000"/>
            </a:schemeClr>
          </a:solidFill>
          <a:ln w="127000" cmpd="thinThick">
            <a:noFill/>
            <a:round/>
            <a:headEnd/>
            <a:tailEnd/>
          </a:ln>
        </p:spPr>
        <p:txBody>
          <a:bodyPr lIns="90000" rIns="0" anchor="ctr"/>
          <a:lstStyle/>
          <a:p>
            <a:pPr marL="194072" indent="-128588" defTabSz="685800">
              <a:spcBef>
                <a:spcPts val="450"/>
              </a:spcBef>
              <a:defRPr/>
            </a:pPr>
            <a:r>
              <a:rPr lang="en-US" sz="1200" b="1" kern="0" dirty="0">
                <a:solidFill>
                  <a:srgbClr val="1F497D">
                    <a:lumMod val="50000"/>
                  </a:srgbClr>
                </a:solidFill>
                <a:latin typeface="Arial" panose="020B0604020202020204" pitchFamily="34" charset="0"/>
                <a:ea typeface="ＭＳ Ｐゴシック" charset="0"/>
                <a:cs typeface="Arial" panose="020B0604020202020204" pitchFamily="34" charset="0"/>
              </a:rPr>
              <a:t>Primary endpoint</a:t>
            </a:r>
          </a:p>
          <a:p>
            <a:pPr marL="194072" indent="-128588" defTabSz="685800">
              <a:buFont typeface="Arial" charset="0"/>
              <a:buChar char="•"/>
              <a:defRPr/>
            </a:pP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PFS (locally assessed per RECIST v1.1)</a:t>
            </a:r>
          </a:p>
          <a:p>
            <a:pPr marL="194072" indent="-128588" defTabSz="685800">
              <a:spcBef>
                <a:spcPts val="450"/>
              </a:spcBef>
              <a:defRPr/>
            </a:pPr>
            <a:r>
              <a:rPr lang="en-US" sz="1200" b="1" kern="0" dirty="0">
                <a:solidFill>
                  <a:srgbClr val="1F497D">
                    <a:lumMod val="50000"/>
                  </a:srgbClr>
                </a:solidFill>
                <a:latin typeface="Arial" panose="020B0604020202020204" pitchFamily="34" charset="0"/>
                <a:ea typeface="ＭＳ Ｐゴシック" charset="0"/>
                <a:cs typeface="Arial" panose="020B0604020202020204" pitchFamily="34" charset="0"/>
              </a:rPr>
              <a:t>Key secondary endpoint</a:t>
            </a:r>
          </a:p>
          <a:p>
            <a:pPr marL="194072" indent="-128588" defTabSz="685800">
              <a:buFont typeface="Arial" charset="0"/>
              <a:buChar char="•"/>
              <a:defRPr/>
            </a:pP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OS</a:t>
            </a:r>
          </a:p>
          <a:p>
            <a:pPr marL="194072" indent="-128588" defTabSz="685800">
              <a:spcBef>
                <a:spcPts val="450"/>
              </a:spcBef>
              <a:defRPr/>
            </a:pPr>
            <a:r>
              <a:rPr lang="en-US" sz="1200" b="1" kern="0" dirty="0">
                <a:solidFill>
                  <a:srgbClr val="1F497D">
                    <a:lumMod val="50000"/>
                  </a:srgbClr>
                </a:solidFill>
                <a:latin typeface="Arial" panose="020B0604020202020204" pitchFamily="34" charset="0"/>
                <a:ea typeface="ＭＳ Ｐゴシック" charset="0"/>
                <a:cs typeface="Arial" panose="020B0604020202020204" pitchFamily="34" charset="0"/>
              </a:rPr>
              <a:t>Other secondary endpoints</a:t>
            </a:r>
          </a:p>
          <a:p>
            <a:pPr marL="179388" indent="-93663">
              <a:spcAft>
                <a:spcPts val="300"/>
              </a:spcAft>
              <a:buFont typeface="Arial" panose="020B0604020202020204" pitchFamily="34" charset="0"/>
              <a:buChar char="•"/>
              <a:defRPr/>
            </a:pPr>
            <a:r>
              <a:rPr lang="en-US" sz="1200" dirty="0">
                <a:solidFill>
                  <a:srgbClr val="1F497D">
                    <a:lumMod val="50000"/>
                  </a:srgbClr>
                </a:solidFill>
                <a:latin typeface="Arial" panose="020B0604020202020204" pitchFamily="34" charset="0"/>
                <a:cs typeface="Arial" panose="020B0604020202020204" pitchFamily="34" charset="0"/>
              </a:rPr>
              <a:t>PFS by </a:t>
            </a:r>
            <a:r>
              <a:rPr lang="en-US" sz="1200" i="1" dirty="0">
                <a:solidFill>
                  <a:srgbClr val="1F497D">
                    <a:lumMod val="50000"/>
                  </a:srgbClr>
                </a:solidFill>
                <a:latin typeface="Arial" panose="020B0604020202020204" pitchFamily="34" charset="0"/>
                <a:cs typeface="Arial" panose="020B0604020202020204" pitchFamily="34" charset="0"/>
              </a:rPr>
              <a:t>PIK3CA</a:t>
            </a:r>
            <a:r>
              <a:rPr lang="en-US" sz="1200" dirty="0">
                <a:solidFill>
                  <a:srgbClr val="1F497D">
                    <a:lumMod val="50000"/>
                  </a:srgbClr>
                </a:solidFill>
                <a:latin typeface="Arial" panose="020B0604020202020204" pitchFamily="34" charset="0"/>
                <a:cs typeface="Arial" panose="020B0604020202020204" pitchFamily="34" charset="0"/>
              </a:rPr>
              <a:t> status (ctDNA)</a:t>
            </a:r>
          </a:p>
          <a:p>
            <a:pPr marL="179388" indent="-93663">
              <a:spcAft>
                <a:spcPts val="300"/>
              </a:spcAft>
              <a:buFont typeface="Arial" panose="020B0604020202020204" pitchFamily="34" charset="0"/>
              <a:buChar char="•"/>
              <a:defRPr/>
            </a:pPr>
            <a:r>
              <a:rPr lang="en-US" sz="1200" dirty="0">
                <a:solidFill>
                  <a:srgbClr val="1F497D">
                    <a:lumMod val="50000"/>
                  </a:srgbClr>
                </a:solidFill>
                <a:latin typeface="Arial" panose="020B0604020202020204" pitchFamily="34" charset="0"/>
                <a:cs typeface="Arial" panose="020B0604020202020204" pitchFamily="34" charset="0"/>
              </a:rPr>
              <a:t>OS by </a:t>
            </a:r>
            <a:r>
              <a:rPr lang="en-US" sz="1200" i="1" dirty="0">
                <a:solidFill>
                  <a:srgbClr val="1F497D">
                    <a:lumMod val="50000"/>
                  </a:srgbClr>
                </a:solidFill>
                <a:latin typeface="Arial" panose="020B0604020202020204" pitchFamily="34" charset="0"/>
                <a:cs typeface="Arial" panose="020B0604020202020204" pitchFamily="34" charset="0"/>
              </a:rPr>
              <a:t>PIK3CA</a:t>
            </a:r>
            <a:r>
              <a:rPr lang="en-US" sz="1200" dirty="0">
                <a:solidFill>
                  <a:srgbClr val="1F497D">
                    <a:lumMod val="50000"/>
                  </a:srgbClr>
                </a:solidFill>
                <a:latin typeface="Arial" panose="020B0604020202020204" pitchFamily="34" charset="0"/>
                <a:cs typeface="Arial" panose="020B0604020202020204" pitchFamily="34" charset="0"/>
              </a:rPr>
              <a:t> status (ctDNA)</a:t>
            </a:r>
          </a:p>
          <a:p>
            <a:pPr marL="179388" indent="-93663">
              <a:spcAft>
                <a:spcPts val="300"/>
              </a:spcAft>
              <a:buFont typeface="Arial" panose="020B0604020202020204" pitchFamily="34" charset="0"/>
              <a:buChar char="•"/>
              <a:defRPr/>
            </a:pPr>
            <a:r>
              <a:rPr lang="en-US" sz="1200" dirty="0">
                <a:solidFill>
                  <a:srgbClr val="1F497D">
                    <a:lumMod val="50000"/>
                  </a:srgbClr>
                </a:solidFill>
                <a:latin typeface="Arial" panose="020B0604020202020204" pitchFamily="34" charset="0"/>
                <a:cs typeface="Arial" panose="020B0604020202020204" pitchFamily="34" charset="0"/>
              </a:rPr>
              <a:t>ORR and CBR in the full population and by </a:t>
            </a:r>
            <a:r>
              <a:rPr lang="en-US" sz="1200" i="1" dirty="0">
                <a:solidFill>
                  <a:srgbClr val="1F497D">
                    <a:lumMod val="50000"/>
                  </a:srgbClr>
                </a:solidFill>
                <a:latin typeface="Arial" panose="020B0604020202020204" pitchFamily="34" charset="0"/>
                <a:cs typeface="Arial" panose="020B0604020202020204" pitchFamily="34" charset="0"/>
              </a:rPr>
              <a:t>PIK3CA</a:t>
            </a:r>
            <a:r>
              <a:rPr lang="en-US" sz="1200" dirty="0">
                <a:solidFill>
                  <a:srgbClr val="1F497D">
                    <a:lumMod val="50000"/>
                  </a:srgbClr>
                </a:solidFill>
                <a:latin typeface="Arial" panose="020B0604020202020204" pitchFamily="34" charset="0"/>
                <a:cs typeface="Arial" panose="020B0604020202020204" pitchFamily="34" charset="0"/>
              </a:rPr>
              <a:t> status (ctDNA)</a:t>
            </a:r>
          </a:p>
          <a:p>
            <a:pPr marL="179388" indent="-93663">
              <a:spcAft>
                <a:spcPts val="300"/>
              </a:spcAft>
              <a:buFont typeface="Arial" panose="020B0604020202020204" pitchFamily="34" charset="0"/>
              <a:buChar char="•"/>
              <a:defRPr/>
            </a:pPr>
            <a:r>
              <a:rPr lang="en-US" sz="1200" dirty="0">
                <a:solidFill>
                  <a:srgbClr val="1F497D">
                    <a:lumMod val="50000"/>
                  </a:srgbClr>
                </a:solidFill>
                <a:latin typeface="Arial" panose="020B0604020202020204" pitchFamily="34" charset="0"/>
                <a:cs typeface="Arial" panose="020B0604020202020204" pitchFamily="34" charset="0"/>
              </a:rPr>
              <a:t>Safety, pharmacokinetics, quality of life</a:t>
            </a:r>
          </a:p>
        </p:txBody>
      </p:sp>
      <p:sp>
        <p:nvSpPr>
          <p:cNvPr id="9" name="Rounded Rectangle 8"/>
          <p:cNvSpPr/>
          <p:nvPr/>
        </p:nvSpPr>
        <p:spPr>
          <a:xfrm>
            <a:off x="1783082" y="1944035"/>
            <a:ext cx="2369821" cy="1763713"/>
          </a:xfrm>
          <a:prstGeom prst="roundRect">
            <a:avLst>
              <a:gd name="adj" fmla="val 11028"/>
            </a:avLst>
          </a:prstGeom>
          <a:solidFill>
            <a:schemeClr val="tx2">
              <a:lumMod val="20000"/>
              <a:lumOff val="80000"/>
            </a:schemeClr>
          </a:solidFill>
          <a:ln w="25400" cap="flat" cmpd="sng" algn="ctr">
            <a:noFill/>
            <a:prstDash val="solid"/>
          </a:ln>
          <a:effectLst/>
        </p:spPr>
        <p:txBody>
          <a:bodyPr lIns="13716" rtlCol="0" anchor="ctr"/>
          <a:lstStyle/>
          <a:p>
            <a:pPr marL="137160" indent="-137160" defTabSz="342900">
              <a:spcAft>
                <a:spcPts val="300"/>
              </a:spcAft>
              <a:buFont typeface="Arial" panose="020B0604020202020204" pitchFamily="34" charset="0"/>
              <a:buChar char="•"/>
              <a:defRPr/>
            </a:pP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Postmenopausal women with HR+/HER2–, </a:t>
            </a:r>
            <a:r>
              <a:rPr lang="en-US" sz="1200" b="1" u="sng" kern="0" dirty="0">
                <a:solidFill>
                  <a:srgbClr val="1F497D">
                    <a:lumMod val="50000"/>
                  </a:srgbClr>
                </a:solidFill>
                <a:latin typeface="Arial" panose="020B0604020202020204" pitchFamily="34" charset="0"/>
                <a:ea typeface="ＭＳ Ｐゴシック" charset="0"/>
                <a:cs typeface="Arial" panose="020B0604020202020204" pitchFamily="34" charset="0"/>
              </a:rPr>
              <a:t>AI-pretreated</a:t>
            </a: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 locally advanced or metastatic breast cancer </a:t>
            </a:r>
          </a:p>
          <a:p>
            <a:pPr marL="137160" indent="-137160" defTabSz="342900">
              <a:spcAft>
                <a:spcPts val="300"/>
              </a:spcAft>
              <a:buFont typeface="Arial" panose="020B0604020202020204" pitchFamily="34" charset="0"/>
              <a:buChar char="•"/>
              <a:defRPr/>
            </a:pP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Progression on or after an </a:t>
            </a:r>
            <a:r>
              <a:rPr lang="en-US" sz="1200" b="1" u="sng" kern="0" dirty="0">
                <a:solidFill>
                  <a:srgbClr val="1F497D">
                    <a:lumMod val="50000"/>
                  </a:srgbClr>
                </a:solidFill>
                <a:latin typeface="Arial" panose="020B0604020202020204" pitchFamily="34" charset="0"/>
                <a:ea typeface="ＭＳ Ｐゴシック" charset="0"/>
                <a:cs typeface="Arial" panose="020B0604020202020204" pitchFamily="34" charset="0"/>
              </a:rPr>
              <a:t>mTOR inhibitor </a:t>
            </a: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as last line </a:t>
            </a:r>
            <a:b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b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of treatment</a:t>
            </a:r>
          </a:p>
          <a:p>
            <a:pPr marL="137160" indent="-137160" defTabSz="342900">
              <a:spcAft>
                <a:spcPts val="300"/>
              </a:spcAft>
              <a:buFont typeface="Arial" panose="020B0604020202020204" pitchFamily="34" charset="0"/>
              <a:buChar char="•"/>
              <a:defRPr/>
            </a:pPr>
            <a:r>
              <a:rPr lang="en-US" sz="1200" kern="0" dirty="0">
                <a:solidFill>
                  <a:srgbClr val="1F497D">
                    <a:lumMod val="50000"/>
                  </a:srgbClr>
                </a:solidFill>
                <a:latin typeface="Arial" panose="020B0604020202020204" pitchFamily="34" charset="0"/>
                <a:ea typeface="ＭＳ Ｐゴシック" charset="0"/>
                <a:cs typeface="Arial" panose="020B0604020202020204" pitchFamily="34" charset="0"/>
              </a:rPr>
              <a:t>N=432</a:t>
            </a:r>
          </a:p>
        </p:txBody>
      </p:sp>
      <p:cxnSp>
        <p:nvCxnSpPr>
          <p:cNvPr id="10" name="Elbow Connector 9"/>
          <p:cNvCxnSpPr>
            <a:stCxn id="6" idx="1"/>
            <a:endCxn id="7" idx="1"/>
          </p:cNvCxnSpPr>
          <p:nvPr/>
        </p:nvCxnSpPr>
        <p:spPr>
          <a:xfrm rot="10800000" flipV="1">
            <a:off x="5758655" y="2358033"/>
            <a:ext cx="12700" cy="943764"/>
          </a:xfrm>
          <a:prstGeom prst="bentConnector3">
            <a:avLst>
              <a:gd name="adj1" fmla="val 180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152901" y="2825889"/>
            <a:ext cx="139668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 Placeholder 9"/>
          <p:cNvSpPr>
            <a:spLocks noGrp="1"/>
          </p:cNvSpPr>
          <p:nvPr>
            <p:ph type="body" sz="quarter" idx="16"/>
          </p:nvPr>
        </p:nvSpPr>
        <p:spPr>
          <a:xfrm>
            <a:off x="1629853" y="5471364"/>
            <a:ext cx="9038149" cy="353174"/>
          </a:xfrm>
        </p:spPr>
        <p:txBody>
          <a:bodyPr wrap="square">
            <a:spAutoFit/>
          </a:bodyPr>
          <a:lstStyle/>
          <a:p>
            <a:r>
              <a:rPr lang="en-US" kern="0" dirty="0">
                <a:latin typeface="Arial" panose="020B0604020202020204" pitchFamily="34" charset="0"/>
                <a:cs typeface="Arial" panose="020B0604020202020204" pitchFamily="34" charset="0"/>
              </a:rPr>
              <a:t>AI, aromatase inhibitor; CBR, clinical benefit rate; ctDNA, circulating tumor DNA; HER2–, human epidermal growth factor receptor 2-negative; HR+, hormone receptor-positive; </a:t>
            </a:r>
            <a:br>
              <a:rPr lang="en-US" kern="0"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mTOR, mammalian target of rapamycin; ORR, overall response rate; OS, overall survival; PFS, progression-free survival; RECIST, Response Evaluation Criteria In Solid Tumors.</a:t>
            </a:r>
            <a:br>
              <a:rPr lang="en-US" kern="0"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BELLE-3: ClinicalTrials.gov NCT01633060. </a:t>
            </a:r>
          </a:p>
        </p:txBody>
      </p:sp>
      <p:sp>
        <p:nvSpPr>
          <p:cNvPr id="4" name="TextBox 3"/>
          <p:cNvSpPr txBox="1"/>
          <p:nvPr/>
        </p:nvSpPr>
        <p:spPr>
          <a:xfrm>
            <a:off x="6444296" y="6337652"/>
            <a:ext cx="3766504"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DiLeo</a:t>
            </a:r>
            <a:r>
              <a:rPr lang="en-US" sz="1200" dirty="0">
                <a:latin typeface="Arial" panose="020B0604020202020204" pitchFamily="34" charset="0"/>
                <a:cs typeface="Arial" panose="020B0604020202020204" pitchFamily="34" charset="0"/>
              </a:rPr>
              <a:t> A, SABCS 2016, S4-07</a:t>
            </a:r>
          </a:p>
        </p:txBody>
      </p:sp>
    </p:spTree>
    <p:extLst>
      <p:ext uri="{BB962C8B-B14F-4D97-AF65-F5344CB8AC3E}">
        <p14:creationId xmlns:p14="http://schemas.microsoft.com/office/powerpoint/2010/main" xmlns="" val="1253183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1676400" y="5045799"/>
            <a:ext cx="8839200" cy="441201"/>
          </a:xfrm>
        </p:spPr>
        <p:txBody>
          <a:bodyPr>
            <a:normAutofit fontScale="92500" lnSpcReduction="10000"/>
          </a:bodyPr>
          <a:lstStyle/>
          <a:p>
            <a:r>
              <a:rPr lang="en-US" sz="1200" dirty="0">
                <a:latin typeface="Arial" panose="020B0604020202020204" pitchFamily="34" charset="0"/>
                <a:cs typeface="Arial" panose="020B0604020202020204" pitchFamily="34" charset="0"/>
              </a:rPr>
              <a:t>PFS results by independent central review were consistent with local assessment:</a:t>
            </a:r>
          </a:p>
          <a:p>
            <a:pPr lvl="1"/>
            <a:r>
              <a:rPr lang="en-US" sz="1200" dirty="0">
                <a:latin typeface="Arial" panose="020B0604020202020204" pitchFamily="34" charset="0"/>
                <a:cs typeface="Arial" panose="020B0604020202020204" pitchFamily="34" charset="0"/>
              </a:rPr>
              <a:t>HR 0.57 (95% CI: 0.44–0.74; one-sided p&lt;0.001)</a:t>
            </a:r>
            <a:endParaRPr lang="en-US" sz="11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997687" y="396377"/>
            <a:ext cx="8229600" cy="1143000"/>
          </a:xfrm>
        </p:spPr>
        <p:txBody>
          <a:bodyPr>
            <a:normAutofit fontScale="90000"/>
          </a:bodyPr>
          <a:lstStyle/>
          <a:p>
            <a:r>
              <a:rPr lang="en-US" altLang="ja-JP" dirty="0">
                <a:latin typeface="Arial" panose="020B0604020202020204" pitchFamily="34" charset="0"/>
                <a:cs typeface="Arial" panose="020B0604020202020204" pitchFamily="34" charset="0"/>
              </a:rPr>
              <a:t>Progression-free Survival per Investigator Assessment </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(Primary Endpoint)</a:t>
            </a:r>
            <a:endParaRPr lang="en-US" dirty="0">
              <a:latin typeface="Arial" panose="020B0604020202020204" pitchFamily="34" charset="0"/>
              <a:cs typeface="Arial" panose="020B0604020202020204" pitchFamily="34" charset="0"/>
            </a:endParaRPr>
          </a:p>
        </p:txBody>
      </p:sp>
      <p:sp>
        <p:nvSpPr>
          <p:cNvPr id="17" name="Text Placeholder 16"/>
          <p:cNvSpPr>
            <a:spLocks noGrp="1"/>
          </p:cNvSpPr>
          <p:nvPr>
            <p:ph type="body" sz="quarter" idx="16"/>
          </p:nvPr>
        </p:nvSpPr>
        <p:spPr>
          <a:xfrm>
            <a:off x="1629851" y="5706815"/>
            <a:ext cx="1994136" cy="117725"/>
          </a:xfrm>
        </p:spPr>
        <p:txBody>
          <a:bodyPr/>
          <a:lstStyle/>
          <a:p>
            <a:r>
              <a:rPr lang="en-US" dirty="0">
                <a:latin typeface="Arial" panose="020B0604020202020204" pitchFamily="34" charset="0"/>
                <a:cs typeface="Arial" panose="020B0604020202020204" pitchFamily="34" charset="0"/>
              </a:rPr>
              <a:t>CI, confidence interval; HR, hazard ratio.</a:t>
            </a:r>
          </a:p>
        </p:txBody>
      </p:sp>
      <p:sp>
        <p:nvSpPr>
          <p:cNvPr id="8" name="Text Box 9"/>
          <p:cNvSpPr txBox="1">
            <a:spLocks noChangeArrowheads="1"/>
          </p:cNvSpPr>
          <p:nvPr/>
        </p:nvSpPr>
        <p:spPr bwMode="auto">
          <a:xfrm>
            <a:off x="3917863" y="3012202"/>
            <a:ext cx="121347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b="1" u="sng">
                <a:solidFill>
                  <a:schemeClr val="bg1"/>
                </a:solidFill>
                <a:latin typeface="Arial" panose="020B0604020202020204" pitchFamily="34" charset="0"/>
              </a:defRPr>
            </a:lvl1pPr>
            <a:lvl2pPr marL="742950" indent="-285750" eaLnBrk="0" hangingPunct="0">
              <a:defRPr b="1" u="sng">
                <a:solidFill>
                  <a:schemeClr val="bg1"/>
                </a:solidFill>
                <a:latin typeface="Arial" panose="020B0604020202020204" pitchFamily="34" charset="0"/>
              </a:defRPr>
            </a:lvl2pPr>
            <a:lvl3pPr marL="1143000" indent="-228600" eaLnBrk="0" hangingPunct="0">
              <a:defRPr b="1" u="sng">
                <a:solidFill>
                  <a:schemeClr val="bg1"/>
                </a:solidFill>
                <a:latin typeface="Arial" panose="020B0604020202020204" pitchFamily="34" charset="0"/>
              </a:defRPr>
            </a:lvl3pPr>
            <a:lvl4pPr marL="1600200" indent="-228600" eaLnBrk="0" hangingPunct="0">
              <a:defRPr b="1" u="sng">
                <a:solidFill>
                  <a:schemeClr val="bg1"/>
                </a:solidFill>
                <a:latin typeface="Arial" panose="020B0604020202020204" pitchFamily="34" charset="0"/>
              </a:defRPr>
            </a:lvl4pPr>
            <a:lvl5pPr marL="2057400" indent="-228600" eaLnBrk="0" hangingPunct="0">
              <a:defRPr b="1" u="sng">
                <a:solidFill>
                  <a:schemeClr val="bg1"/>
                </a:solidFill>
                <a:latin typeface="Arial" panose="020B0604020202020204" pitchFamily="34" charset="0"/>
              </a:defRPr>
            </a:lvl5pPr>
            <a:lvl6pPr marL="2514600" indent="-228600" eaLnBrk="0" fontAlgn="base" hangingPunct="0">
              <a:spcBef>
                <a:spcPct val="0"/>
              </a:spcBef>
              <a:spcAft>
                <a:spcPct val="0"/>
              </a:spcAft>
              <a:defRPr b="1" u="sng">
                <a:solidFill>
                  <a:schemeClr val="bg1"/>
                </a:solidFill>
                <a:latin typeface="Arial" panose="020B0604020202020204" pitchFamily="34" charset="0"/>
              </a:defRPr>
            </a:lvl6pPr>
            <a:lvl7pPr marL="2971800" indent="-228600" eaLnBrk="0" fontAlgn="base" hangingPunct="0">
              <a:spcBef>
                <a:spcPct val="0"/>
              </a:spcBef>
              <a:spcAft>
                <a:spcPct val="0"/>
              </a:spcAft>
              <a:defRPr b="1" u="sng">
                <a:solidFill>
                  <a:schemeClr val="bg1"/>
                </a:solidFill>
                <a:latin typeface="Arial" panose="020B0604020202020204" pitchFamily="34" charset="0"/>
              </a:defRPr>
            </a:lvl7pPr>
            <a:lvl8pPr marL="3429000" indent="-228600" eaLnBrk="0" fontAlgn="base" hangingPunct="0">
              <a:spcBef>
                <a:spcPct val="0"/>
              </a:spcBef>
              <a:spcAft>
                <a:spcPct val="0"/>
              </a:spcAft>
              <a:defRPr b="1" u="sng">
                <a:solidFill>
                  <a:schemeClr val="bg1"/>
                </a:solidFill>
                <a:latin typeface="Arial" panose="020B0604020202020204" pitchFamily="34" charset="0"/>
              </a:defRPr>
            </a:lvl8pPr>
            <a:lvl9pPr marL="3886200" indent="-228600" eaLnBrk="0" fontAlgn="base" hangingPunct="0">
              <a:spcBef>
                <a:spcPct val="0"/>
              </a:spcBef>
              <a:spcAft>
                <a:spcPct val="0"/>
              </a:spcAft>
              <a:defRPr b="1" u="sng">
                <a:solidFill>
                  <a:schemeClr val="bg1"/>
                </a:solidFill>
                <a:latin typeface="Arial" panose="020B0604020202020204" pitchFamily="34" charset="0"/>
              </a:defRPr>
            </a:lvl9pPr>
          </a:lstStyle>
          <a:p>
            <a:pPr defTabSz="685800" eaLnBrk="1" hangingPunct="1"/>
            <a:r>
              <a:rPr lang="en-US" altLang="en-US" sz="1100" u="none" kern="0" dirty="0">
                <a:solidFill>
                  <a:srgbClr val="1F497D">
                    <a:lumMod val="50000"/>
                  </a:srgbClr>
                </a:solidFill>
                <a:cs typeface="Arial" panose="020B0604020202020204" pitchFamily="34" charset="0"/>
              </a:rPr>
              <a:t>6-month PFS rate:</a:t>
            </a:r>
          </a:p>
          <a:p>
            <a:pPr defTabSz="685800" eaLnBrk="1" hangingPunct="1"/>
            <a:r>
              <a:rPr lang="en-US" altLang="en-US" sz="1100" u="none" kern="0" dirty="0">
                <a:solidFill>
                  <a:srgbClr val="1F497D">
                    <a:lumMod val="50000"/>
                  </a:srgbClr>
                </a:solidFill>
                <a:cs typeface="Arial" panose="020B0604020202020204" pitchFamily="34" charset="0"/>
              </a:rPr>
              <a:t>31% vs. 20%</a:t>
            </a:r>
          </a:p>
        </p:txBody>
      </p:sp>
      <p:grpSp>
        <p:nvGrpSpPr>
          <p:cNvPr id="100" name="Group 99"/>
          <p:cNvGrpSpPr/>
          <p:nvPr/>
        </p:nvGrpSpPr>
        <p:grpSpPr>
          <a:xfrm>
            <a:off x="2517932" y="2140222"/>
            <a:ext cx="3866234" cy="2208224"/>
            <a:chOff x="9671050" y="1298575"/>
            <a:chExt cx="2990850" cy="2273300"/>
          </a:xfrm>
          <a:solidFill>
            <a:schemeClr val="accent6"/>
          </a:solidFill>
        </p:grpSpPr>
        <p:sp>
          <p:nvSpPr>
            <p:cNvPr id="147" name="Freeform 53"/>
            <p:cNvSpPr>
              <a:spLocks/>
            </p:cNvSpPr>
            <p:nvPr/>
          </p:nvSpPr>
          <p:spPr bwMode="auto">
            <a:xfrm>
              <a:off x="9671050" y="1298575"/>
              <a:ext cx="2978150" cy="2273300"/>
            </a:xfrm>
            <a:custGeom>
              <a:avLst/>
              <a:gdLst>
                <a:gd name="T0" fmla="*/ 38 w 1876"/>
                <a:gd name="T1" fmla="*/ 0 h 1432"/>
                <a:gd name="T2" fmla="*/ 95 w 1876"/>
                <a:gd name="T3" fmla="*/ 3 h 1432"/>
                <a:gd name="T4" fmla="*/ 114 w 1876"/>
                <a:gd name="T5" fmla="*/ 9 h 1432"/>
                <a:gd name="T6" fmla="*/ 128 w 1876"/>
                <a:gd name="T7" fmla="*/ 39 h 1432"/>
                <a:gd name="T8" fmla="*/ 141 w 1876"/>
                <a:gd name="T9" fmla="*/ 59 h 1432"/>
                <a:gd name="T10" fmla="*/ 158 w 1876"/>
                <a:gd name="T11" fmla="*/ 86 h 1432"/>
                <a:gd name="T12" fmla="*/ 180 w 1876"/>
                <a:gd name="T13" fmla="*/ 129 h 1432"/>
                <a:gd name="T14" fmla="*/ 189 w 1876"/>
                <a:gd name="T15" fmla="*/ 221 h 1432"/>
                <a:gd name="T16" fmla="*/ 195 w 1876"/>
                <a:gd name="T17" fmla="*/ 469 h 1432"/>
                <a:gd name="T18" fmla="*/ 201 w 1876"/>
                <a:gd name="T19" fmla="*/ 569 h 1432"/>
                <a:gd name="T20" fmla="*/ 218 w 1876"/>
                <a:gd name="T21" fmla="*/ 642 h 1432"/>
                <a:gd name="T22" fmla="*/ 224 w 1876"/>
                <a:gd name="T23" fmla="*/ 662 h 1432"/>
                <a:gd name="T24" fmla="*/ 240 w 1876"/>
                <a:gd name="T25" fmla="*/ 695 h 1432"/>
                <a:gd name="T26" fmla="*/ 267 w 1876"/>
                <a:gd name="T27" fmla="*/ 727 h 1432"/>
                <a:gd name="T28" fmla="*/ 342 w 1876"/>
                <a:gd name="T29" fmla="*/ 739 h 1432"/>
                <a:gd name="T30" fmla="*/ 351 w 1876"/>
                <a:gd name="T31" fmla="*/ 753 h 1432"/>
                <a:gd name="T32" fmla="*/ 360 w 1876"/>
                <a:gd name="T33" fmla="*/ 816 h 1432"/>
                <a:gd name="T34" fmla="*/ 371 w 1876"/>
                <a:gd name="T35" fmla="*/ 847 h 1432"/>
                <a:gd name="T36" fmla="*/ 386 w 1876"/>
                <a:gd name="T37" fmla="*/ 847 h 1432"/>
                <a:gd name="T38" fmla="*/ 410 w 1876"/>
                <a:gd name="T39" fmla="*/ 892 h 1432"/>
                <a:gd name="T40" fmla="*/ 429 w 1876"/>
                <a:gd name="T41" fmla="*/ 901 h 1432"/>
                <a:gd name="T42" fmla="*/ 444 w 1876"/>
                <a:gd name="T43" fmla="*/ 908 h 1432"/>
                <a:gd name="T44" fmla="*/ 468 w 1876"/>
                <a:gd name="T45" fmla="*/ 917 h 1432"/>
                <a:gd name="T46" fmla="*/ 494 w 1876"/>
                <a:gd name="T47" fmla="*/ 945 h 1432"/>
                <a:gd name="T48" fmla="*/ 522 w 1876"/>
                <a:gd name="T49" fmla="*/ 962 h 1432"/>
                <a:gd name="T50" fmla="*/ 531 w 1876"/>
                <a:gd name="T51" fmla="*/ 980 h 1432"/>
                <a:gd name="T52" fmla="*/ 567 w 1876"/>
                <a:gd name="T53" fmla="*/ 1033 h 1432"/>
                <a:gd name="T54" fmla="*/ 617 w 1876"/>
                <a:gd name="T55" fmla="*/ 1044 h 1432"/>
                <a:gd name="T56" fmla="*/ 634 w 1876"/>
                <a:gd name="T57" fmla="*/ 1060 h 1432"/>
                <a:gd name="T58" fmla="*/ 746 w 1876"/>
                <a:gd name="T59" fmla="*/ 1075 h 1432"/>
                <a:gd name="T60" fmla="*/ 751 w 1876"/>
                <a:gd name="T61" fmla="*/ 1125 h 1432"/>
                <a:gd name="T62" fmla="*/ 757 w 1876"/>
                <a:gd name="T63" fmla="*/ 1133 h 1432"/>
                <a:gd name="T64" fmla="*/ 779 w 1876"/>
                <a:gd name="T65" fmla="*/ 1139 h 1432"/>
                <a:gd name="T66" fmla="*/ 800 w 1876"/>
                <a:gd name="T67" fmla="*/ 1145 h 1432"/>
                <a:gd name="T68" fmla="*/ 893 w 1876"/>
                <a:gd name="T69" fmla="*/ 1157 h 1432"/>
                <a:gd name="T70" fmla="*/ 916 w 1876"/>
                <a:gd name="T71" fmla="*/ 1184 h 1432"/>
                <a:gd name="T72" fmla="*/ 920 w 1876"/>
                <a:gd name="T73" fmla="*/ 1196 h 1432"/>
                <a:gd name="T74" fmla="*/ 943 w 1876"/>
                <a:gd name="T75" fmla="*/ 1219 h 1432"/>
                <a:gd name="T76" fmla="*/ 949 w 1876"/>
                <a:gd name="T77" fmla="*/ 1225 h 1432"/>
                <a:gd name="T78" fmla="*/ 1021 w 1876"/>
                <a:gd name="T79" fmla="*/ 1241 h 1432"/>
                <a:gd name="T80" fmla="*/ 1112 w 1876"/>
                <a:gd name="T81" fmla="*/ 1251 h 1432"/>
                <a:gd name="T82" fmla="*/ 1139 w 1876"/>
                <a:gd name="T83" fmla="*/ 1256 h 1432"/>
                <a:gd name="T84" fmla="*/ 1291 w 1876"/>
                <a:gd name="T85" fmla="*/ 1268 h 1432"/>
                <a:gd name="T86" fmla="*/ 1345 w 1876"/>
                <a:gd name="T87" fmla="*/ 1298 h 1432"/>
                <a:gd name="T88" fmla="*/ 1494 w 1876"/>
                <a:gd name="T89" fmla="*/ 1314 h 1432"/>
                <a:gd name="T90" fmla="*/ 1504 w 1876"/>
                <a:gd name="T91" fmla="*/ 1335 h 1432"/>
                <a:gd name="T92" fmla="*/ 1704 w 1876"/>
                <a:gd name="T93" fmla="*/ 1335 h 1432"/>
                <a:gd name="T94" fmla="*/ 1809 w 1876"/>
                <a:gd name="T95" fmla="*/ 1356 h 1432"/>
                <a:gd name="T96" fmla="*/ 1869 w 1876"/>
                <a:gd name="T97" fmla="*/ 1386 h 1432"/>
                <a:gd name="T98" fmla="*/ 1876 w 1876"/>
                <a:gd name="T99" fmla="*/ 1432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6" h="1432">
                  <a:moveTo>
                    <a:pt x="0" y="0"/>
                  </a:moveTo>
                  <a:lnTo>
                    <a:pt x="38" y="0"/>
                  </a:lnTo>
                  <a:lnTo>
                    <a:pt x="38" y="3"/>
                  </a:lnTo>
                  <a:lnTo>
                    <a:pt x="95" y="3"/>
                  </a:lnTo>
                  <a:lnTo>
                    <a:pt x="95" y="9"/>
                  </a:lnTo>
                  <a:lnTo>
                    <a:pt x="114" y="9"/>
                  </a:lnTo>
                  <a:lnTo>
                    <a:pt x="114" y="39"/>
                  </a:lnTo>
                  <a:lnTo>
                    <a:pt x="128" y="39"/>
                  </a:lnTo>
                  <a:lnTo>
                    <a:pt x="128" y="59"/>
                  </a:lnTo>
                  <a:lnTo>
                    <a:pt x="141" y="59"/>
                  </a:lnTo>
                  <a:lnTo>
                    <a:pt x="141" y="86"/>
                  </a:lnTo>
                  <a:lnTo>
                    <a:pt x="158" y="86"/>
                  </a:lnTo>
                  <a:lnTo>
                    <a:pt x="158" y="129"/>
                  </a:lnTo>
                  <a:lnTo>
                    <a:pt x="180" y="129"/>
                  </a:lnTo>
                  <a:lnTo>
                    <a:pt x="180" y="221"/>
                  </a:lnTo>
                  <a:lnTo>
                    <a:pt x="189" y="221"/>
                  </a:lnTo>
                  <a:lnTo>
                    <a:pt x="189" y="469"/>
                  </a:lnTo>
                  <a:lnTo>
                    <a:pt x="195" y="469"/>
                  </a:lnTo>
                  <a:lnTo>
                    <a:pt x="195" y="569"/>
                  </a:lnTo>
                  <a:lnTo>
                    <a:pt x="201" y="569"/>
                  </a:lnTo>
                  <a:lnTo>
                    <a:pt x="201" y="642"/>
                  </a:lnTo>
                  <a:lnTo>
                    <a:pt x="218" y="642"/>
                  </a:lnTo>
                  <a:lnTo>
                    <a:pt x="218" y="662"/>
                  </a:lnTo>
                  <a:lnTo>
                    <a:pt x="224" y="662"/>
                  </a:lnTo>
                  <a:lnTo>
                    <a:pt x="224" y="695"/>
                  </a:lnTo>
                  <a:lnTo>
                    <a:pt x="240" y="695"/>
                  </a:lnTo>
                  <a:lnTo>
                    <a:pt x="240" y="727"/>
                  </a:lnTo>
                  <a:lnTo>
                    <a:pt x="267" y="727"/>
                  </a:lnTo>
                  <a:lnTo>
                    <a:pt x="267" y="739"/>
                  </a:lnTo>
                  <a:lnTo>
                    <a:pt x="342" y="739"/>
                  </a:lnTo>
                  <a:lnTo>
                    <a:pt x="342" y="753"/>
                  </a:lnTo>
                  <a:lnTo>
                    <a:pt x="351" y="753"/>
                  </a:lnTo>
                  <a:lnTo>
                    <a:pt x="360" y="753"/>
                  </a:lnTo>
                  <a:lnTo>
                    <a:pt x="360" y="816"/>
                  </a:lnTo>
                  <a:lnTo>
                    <a:pt x="371" y="816"/>
                  </a:lnTo>
                  <a:lnTo>
                    <a:pt x="371" y="847"/>
                  </a:lnTo>
                  <a:lnTo>
                    <a:pt x="383" y="847"/>
                  </a:lnTo>
                  <a:lnTo>
                    <a:pt x="386" y="847"/>
                  </a:lnTo>
                  <a:lnTo>
                    <a:pt x="386" y="892"/>
                  </a:lnTo>
                  <a:lnTo>
                    <a:pt x="410" y="892"/>
                  </a:lnTo>
                  <a:lnTo>
                    <a:pt x="429" y="892"/>
                  </a:lnTo>
                  <a:lnTo>
                    <a:pt x="429" y="901"/>
                  </a:lnTo>
                  <a:lnTo>
                    <a:pt x="444" y="901"/>
                  </a:lnTo>
                  <a:lnTo>
                    <a:pt x="444" y="908"/>
                  </a:lnTo>
                  <a:lnTo>
                    <a:pt x="468" y="908"/>
                  </a:lnTo>
                  <a:lnTo>
                    <a:pt x="468" y="917"/>
                  </a:lnTo>
                  <a:lnTo>
                    <a:pt x="494" y="917"/>
                  </a:lnTo>
                  <a:lnTo>
                    <a:pt x="494" y="945"/>
                  </a:lnTo>
                  <a:lnTo>
                    <a:pt x="522" y="945"/>
                  </a:lnTo>
                  <a:lnTo>
                    <a:pt x="522" y="962"/>
                  </a:lnTo>
                  <a:lnTo>
                    <a:pt x="531" y="962"/>
                  </a:lnTo>
                  <a:lnTo>
                    <a:pt x="531" y="980"/>
                  </a:lnTo>
                  <a:lnTo>
                    <a:pt x="567" y="980"/>
                  </a:lnTo>
                  <a:lnTo>
                    <a:pt x="567" y="1033"/>
                  </a:lnTo>
                  <a:lnTo>
                    <a:pt x="617" y="1033"/>
                  </a:lnTo>
                  <a:lnTo>
                    <a:pt x="617" y="1044"/>
                  </a:lnTo>
                  <a:lnTo>
                    <a:pt x="634" y="1044"/>
                  </a:lnTo>
                  <a:lnTo>
                    <a:pt x="634" y="1060"/>
                  </a:lnTo>
                  <a:lnTo>
                    <a:pt x="746" y="1060"/>
                  </a:lnTo>
                  <a:lnTo>
                    <a:pt x="746" y="1075"/>
                  </a:lnTo>
                  <a:lnTo>
                    <a:pt x="751" y="1075"/>
                  </a:lnTo>
                  <a:lnTo>
                    <a:pt x="751" y="1125"/>
                  </a:lnTo>
                  <a:lnTo>
                    <a:pt x="757" y="1125"/>
                  </a:lnTo>
                  <a:lnTo>
                    <a:pt x="757" y="1133"/>
                  </a:lnTo>
                  <a:lnTo>
                    <a:pt x="779" y="1133"/>
                  </a:lnTo>
                  <a:lnTo>
                    <a:pt x="779" y="1139"/>
                  </a:lnTo>
                  <a:lnTo>
                    <a:pt x="800" y="1139"/>
                  </a:lnTo>
                  <a:lnTo>
                    <a:pt x="800" y="1145"/>
                  </a:lnTo>
                  <a:lnTo>
                    <a:pt x="893" y="1145"/>
                  </a:lnTo>
                  <a:lnTo>
                    <a:pt x="893" y="1157"/>
                  </a:lnTo>
                  <a:lnTo>
                    <a:pt x="916" y="1157"/>
                  </a:lnTo>
                  <a:lnTo>
                    <a:pt x="916" y="1184"/>
                  </a:lnTo>
                  <a:lnTo>
                    <a:pt x="920" y="1184"/>
                  </a:lnTo>
                  <a:lnTo>
                    <a:pt x="920" y="1196"/>
                  </a:lnTo>
                  <a:lnTo>
                    <a:pt x="943" y="1196"/>
                  </a:lnTo>
                  <a:lnTo>
                    <a:pt x="943" y="1219"/>
                  </a:lnTo>
                  <a:lnTo>
                    <a:pt x="949" y="1219"/>
                  </a:lnTo>
                  <a:lnTo>
                    <a:pt x="949" y="1225"/>
                  </a:lnTo>
                  <a:lnTo>
                    <a:pt x="1021" y="1225"/>
                  </a:lnTo>
                  <a:lnTo>
                    <a:pt x="1021" y="1241"/>
                  </a:lnTo>
                  <a:lnTo>
                    <a:pt x="1112" y="1241"/>
                  </a:lnTo>
                  <a:lnTo>
                    <a:pt x="1112" y="1251"/>
                  </a:lnTo>
                  <a:lnTo>
                    <a:pt x="1139" y="1251"/>
                  </a:lnTo>
                  <a:lnTo>
                    <a:pt x="1139" y="1256"/>
                  </a:lnTo>
                  <a:lnTo>
                    <a:pt x="1291" y="1256"/>
                  </a:lnTo>
                  <a:lnTo>
                    <a:pt x="1291" y="1268"/>
                  </a:lnTo>
                  <a:lnTo>
                    <a:pt x="1345" y="1268"/>
                  </a:lnTo>
                  <a:lnTo>
                    <a:pt x="1345" y="1298"/>
                  </a:lnTo>
                  <a:lnTo>
                    <a:pt x="1494" y="1298"/>
                  </a:lnTo>
                  <a:lnTo>
                    <a:pt x="1494" y="1314"/>
                  </a:lnTo>
                  <a:lnTo>
                    <a:pt x="1504" y="1314"/>
                  </a:lnTo>
                  <a:lnTo>
                    <a:pt x="1504" y="1335"/>
                  </a:lnTo>
                  <a:lnTo>
                    <a:pt x="1639" y="1335"/>
                  </a:lnTo>
                  <a:lnTo>
                    <a:pt x="1704" y="1335"/>
                  </a:lnTo>
                  <a:lnTo>
                    <a:pt x="1704" y="1356"/>
                  </a:lnTo>
                  <a:lnTo>
                    <a:pt x="1809" y="1356"/>
                  </a:lnTo>
                  <a:lnTo>
                    <a:pt x="1809" y="1386"/>
                  </a:lnTo>
                  <a:lnTo>
                    <a:pt x="1869" y="1386"/>
                  </a:lnTo>
                  <a:lnTo>
                    <a:pt x="1876" y="1386"/>
                  </a:lnTo>
                  <a:lnTo>
                    <a:pt x="1876" y="1432"/>
                  </a:lnTo>
                </a:path>
              </a:pathLst>
            </a:custGeom>
            <a:noFill/>
            <a:ln w="25400" cap="sq">
              <a:solidFill>
                <a:schemeClr val="accent6"/>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8" name="Freeform 54"/>
            <p:cNvSpPr>
              <a:spLocks/>
            </p:cNvSpPr>
            <p:nvPr/>
          </p:nvSpPr>
          <p:spPr bwMode="auto">
            <a:xfrm>
              <a:off x="9845675" y="1349375"/>
              <a:ext cx="68263" cy="58737"/>
            </a:xfrm>
            <a:custGeom>
              <a:avLst/>
              <a:gdLst>
                <a:gd name="T0" fmla="*/ 21 w 43"/>
                <a:gd name="T1" fmla="*/ 0 h 37"/>
                <a:gd name="T2" fmla="*/ 43 w 43"/>
                <a:gd name="T3" fmla="*/ 37 h 37"/>
                <a:gd name="T4" fmla="*/ 0 w 43"/>
                <a:gd name="T5" fmla="*/ 37 h 37"/>
                <a:gd name="T6" fmla="*/ 21 w 43"/>
                <a:gd name="T7" fmla="*/ 0 h 37"/>
              </a:gdLst>
              <a:ahLst/>
              <a:cxnLst>
                <a:cxn ang="0">
                  <a:pos x="T0" y="T1"/>
                </a:cxn>
                <a:cxn ang="0">
                  <a:pos x="T2" y="T3"/>
                </a:cxn>
                <a:cxn ang="0">
                  <a:pos x="T4" y="T5"/>
                </a:cxn>
                <a:cxn ang="0">
                  <a:pos x="T6" y="T7"/>
                </a:cxn>
              </a:cxnLst>
              <a:rect l="0" t="0" r="r" b="b"/>
              <a:pathLst>
                <a:path w="43" h="37">
                  <a:moveTo>
                    <a:pt x="21" y="0"/>
                  </a:moveTo>
                  <a:lnTo>
                    <a:pt x="43" y="37"/>
                  </a:lnTo>
                  <a:lnTo>
                    <a:pt x="0" y="37"/>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9" name="Freeform 55"/>
            <p:cNvSpPr>
              <a:spLocks/>
            </p:cNvSpPr>
            <p:nvPr/>
          </p:nvSpPr>
          <p:spPr bwMode="auto">
            <a:xfrm>
              <a:off x="9947275" y="2000250"/>
              <a:ext cx="69850" cy="60325"/>
            </a:xfrm>
            <a:custGeom>
              <a:avLst/>
              <a:gdLst>
                <a:gd name="T0" fmla="*/ 23 w 44"/>
                <a:gd name="T1" fmla="*/ 0 h 38"/>
                <a:gd name="T2" fmla="*/ 44 w 44"/>
                <a:gd name="T3" fmla="*/ 38 h 38"/>
                <a:gd name="T4" fmla="*/ 0 w 44"/>
                <a:gd name="T5" fmla="*/ 38 h 38"/>
                <a:gd name="T6" fmla="*/ 23 w 44"/>
                <a:gd name="T7" fmla="*/ 0 h 38"/>
              </a:gdLst>
              <a:ahLst/>
              <a:cxnLst>
                <a:cxn ang="0">
                  <a:pos x="T0" y="T1"/>
                </a:cxn>
                <a:cxn ang="0">
                  <a:pos x="T2" y="T3"/>
                </a:cxn>
                <a:cxn ang="0">
                  <a:pos x="T4" y="T5"/>
                </a:cxn>
                <a:cxn ang="0">
                  <a:pos x="T6" y="T7"/>
                </a:cxn>
              </a:cxnLst>
              <a:rect l="0" t="0" r="r" b="b"/>
              <a:pathLst>
                <a:path w="44" h="38">
                  <a:moveTo>
                    <a:pt x="23" y="0"/>
                  </a:moveTo>
                  <a:lnTo>
                    <a:pt x="44" y="38"/>
                  </a:lnTo>
                  <a:lnTo>
                    <a:pt x="0" y="38"/>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0" name="Freeform 56"/>
            <p:cNvSpPr>
              <a:spLocks/>
            </p:cNvSpPr>
            <p:nvPr/>
          </p:nvSpPr>
          <p:spPr bwMode="auto">
            <a:xfrm>
              <a:off x="9947275" y="2154238"/>
              <a:ext cx="69850" cy="60325"/>
            </a:xfrm>
            <a:custGeom>
              <a:avLst/>
              <a:gdLst>
                <a:gd name="T0" fmla="*/ 23 w 44"/>
                <a:gd name="T1" fmla="*/ 0 h 38"/>
                <a:gd name="T2" fmla="*/ 44 w 44"/>
                <a:gd name="T3" fmla="*/ 38 h 38"/>
                <a:gd name="T4" fmla="*/ 0 w 44"/>
                <a:gd name="T5" fmla="*/ 38 h 38"/>
                <a:gd name="T6" fmla="*/ 23 w 44"/>
                <a:gd name="T7" fmla="*/ 0 h 38"/>
              </a:gdLst>
              <a:ahLst/>
              <a:cxnLst>
                <a:cxn ang="0">
                  <a:pos x="T0" y="T1"/>
                </a:cxn>
                <a:cxn ang="0">
                  <a:pos x="T2" y="T3"/>
                </a:cxn>
                <a:cxn ang="0">
                  <a:pos x="T4" y="T5"/>
                </a:cxn>
                <a:cxn ang="0">
                  <a:pos x="T6" y="T7"/>
                </a:cxn>
              </a:cxnLst>
              <a:rect l="0" t="0" r="r" b="b"/>
              <a:pathLst>
                <a:path w="44" h="38">
                  <a:moveTo>
                    <a:pt x="23" y="0"/>
                  </a:moveTo>
                  <a:lnTo>
                    <a:pt x="44" y="38"/>
                  </a:lnTo>
                  <a:lnTo>
                    <a:pt x="0" y="38"/>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1" name="Freeform 57"/>
            <p:cNvSpPr>
              <a:spLocks/>
            </p:cNvSpPr>
            <p:nvPr/>
          </p:nvSpPr>
          <p:spPr bwMode="auto">
            <a:xfrm>
              <a:off x="9990138" y="2344738"/>
              <a:ext cx="69850" cy="58737"/>
            </a:xfrm>
            <a:custGeom>
              <a:avLst/>
              <a:gdLst>
                <a:gd name="T0" fmla="*/ 23 w 44"/>
                <a:gd name="T1" fmla="*/ 0 h 37"/>
                <a:gd name="T2" fmla="*/ 44 w 44"/>
                <a:gd name="T3" fmla="*/ 37 h 37"/>
                <a:gd name="T4" fmla="*/ 0 w 44"/>
                <a:gd name="T5" fmla="*/ 37 h 37"/>
                <a:gd name="T6" fmla="*/ 23 w 44"/>
                <a:gd name="T7" fmla="*/ 0 h 37"/>
              </a:gdLst>
              <a:ahLst/>
              <a:cxnLst>
                <a:cxn ang="0">
                  <a:pos x="T0" y="T1"/>
                </a:cxn>
                <a:cxn ang="0">
                  <a:pos x="T2" y="T3"/>
                </a:cxn>
                <a:cxn ang="0">
                  <a:pos x="T4" y="T5"/>
                </a:cxn>
                <a:cxn ang="0">
                  <a:pos x="T6" y="T7"/>
                </a:cxn>
              </a:cxnLst>
              <a:rect l="0" t="0" r="r" b="b"/>
              <a:pathLst>
                <a:path w="44" h="37">
                  <a:moveTo>
                    <a:pt x="23" y="0"/>
                  </a:moveTo>
                  <a:lnTo>
                    <a:pt x="44" y="37"/>
                  </a:lnTo>
                  <a:lnTo>
                    <a:pt x="0" y="37"/>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2" name="Freeform 58"/>
            <p:cNvSpPr>
              <a:spLocks/>
            </p:cNvSpPr>
            <p:nvPr/>
          </p:nvSpPr>
          <p:spPr bwMode="auto">
            <a:xfrm>
              <a:off x="10075863" y="2432050"/>
              <a:ext cx="69850" cy="61912"/>
            </a:xfrm>
            <a:custGeom>
              <a:avLst/>
              <a:gdLst>
                <a:gd name="T0" fmla="*/ 23 w 44"/>
                <a:gd name="T1" fmla="*/ 0 h 39"/>
                <a:gd name="T2" fmla="*/ 44 w 44"/>
                <a:gd name="T3" fmla="*/ 39 h 39"/>
                <a:gd name="T4" fmla="*/ 0 w 44"/>
                <a:gd name="T5" fmla="*/ 39 h 39"/>
                <a:gd name="T6" fmla="*/ 23 w 44"/>
                <a:gd name="T7" fmla="*/ 0 h 39"/>
              </a:gdLst>
              <a:ahLst/>
              <a:cxnLst>
                <a:cxn ang="0">
                  <a:pos x="T0" y="T1"/>
                </a:cxn>
                <a:cxn ang="0">
                  <a:pos x="T2" y="T3"/>
                </a:cxn>
                <a:cxn ang="0">
                  <a:pos x="T4" y="T5"/>
                </a:cxn>
                <a:cxn ang="0">
                  <a:pos x="T6" y="T7"/>
                </a:cxn>
              </a:cxnLst>
              <a:rect l="0" t="0" r="r" b="b"/>
              <a:pathLst>
                <a:path w="44" h="39">
                  <a:moveTo>
                    <a:pt x="23" y="0"/>
                  </a:moveTo>
                  <a:lnTo>
                    <a:pt x="44" y="39"/>
                  </a:lnTo>
                  <a:lnTo>
                    <a:pt x="0" y="39"/>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3" name="Freeform 59"/>
            <p:cNvSpPr>
              <a:spLocks/>
            </p:cNvSpPr>
            <p:nvPr/>
          </p:nvSpPr>
          <p:spPr bwMode="auto">
            <a:xfrm>
              <a:off x="10209213" y="2513013"/>
              <a:ext cx="69850" cy="58737"/>
            </a:xfrm>
            <a:custGeom>
              <a:avLst/>
              <a:gdLst>
                <a:gd name="T0" fmla="*/ 21 w 44"/>
                <a:gd name="T1" fmla="*/ 0 h 37"/>
                <a:gd name="T2" fmla="*/ 44 w 44"/>
                <a:gd name="T3" fmla="*/ 37 h 37"/>
                <a:gd name="T4" fmla="*/ 0 w 44"/>
                <a:gd name="T5" fmla="*/ 37 h 37"/>
                <a:gd name="T6" fmla="*/ 21 w 44"/>
                <a:gd name="T7" fmla="*/ 0 h 37"/>
              </a:gdLst>
              <a:ahLst/>
              <a:cxnLst>
                <a:cxn ang="0">
                  <a:pos x="T0" y="T1"/>
                </a:cxn>
                <a:cxn ang="0">
                  <a:pos x="T2" y="T3"/>
                </a:cxn>
                <a:cxn ang="0">
                  <a:pos x="T4" y="T5"/>
                </a:cxn>
                <a:cxn ang="0">
                  <a:pos x="T6" y="T7"/>
                </a:cxn>
              </a:cxnLst>
              <a:rect l="0" t="0" r="r" b="b"/>
              <a:pathLst>
                <a:path w="44" h="37">
                  <a:moveTo>
                    <a:pt x="21" y="0"/>
                  </a:moveTo>
                  <a:lnTo>
                    <a:pt x="44" y="37"/>
                  </a:lnTo>
                  <a:lnTo>
                    <a:pt x="0" y="37"/>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4" name="Freeform 60"/>
            <p:cNvSpPr>
              <a:spLocks/>
            </p:cNvSpPr>
            <p:nvPr/>
          </p:nvSpPr>
          <p:spPr bwMode="auto">
            <a:xfrm>
              <a:off x="10223500" y="2555875"/>
              <a:ext cx="71438" cy="58737"/>
            </a:xfrm>
            <a:custGeom>
              <a:avLst/>
              <a:gdLst>
                <a:gd name="T0" fmla="*/ 23 w 45"/>
                <a:gd name="T1" fmla="*/ 0 h 37"/>
                <a:gd name="T2" fmla="*/ 45 w 45"/>
                <a:gd name="T3" fmla="*/ 37 h 37"/>
                <a:gd name="T4" fmla="*/ 0 w 45"/>
                <a:gd name="T5" fmla="*/ 37 h 37"/>
                <a:gd name="T6" fmla="*/ 23 w 45"/>
                <a:gd name="T7" fmla="*/ 0 h 37"/>
              </a:gdLst>
              <a:ahLst/>
              <a:cxnLst>
                <a:cxn ang="0">
                  <a:pos x="T0" y="T1"/>
                </a:cxn>
                <a:cxn ang="0">
                  <a:pos x="T2" y="T3"/>
                </a:cxn>
                <a:cxn ang="0">
                  <a:pos x="T4" y="T5"/>
                </a:cxn>
                <a:cxn ang="0">
                  <a:pos x="T6" y="T7"/>
                </a:cxn>
              </a:cxnLst>
              <a:rect l="0" t="0" r="r" b="b"/>
              <a:pathLst>
                <a:path w="45" h="37">
                  <a:moveTo>
                    <a:pt x="23" y="0"/>
                  </a:moveTo>
                  <a:lnTo>
                    <a:pt x="45" y="37"/>
                  </a:lnTo>
                  <a:lnTo>
                    <a:pt x="0" y="37"/>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5" name="Freeform 61"/>
            <p:cNvSpPr>
              <a:spLocks/>
            </p:cNvSpPr>
            <p:nvPr/>
          </p:nvSpPr>
          <p:spPr bwMode="auto">
            <a:xfrm>
              <a:off x="10252075" y="2667000"/>
              <a:ext cx="69850" cy="58737"/>
            </a:xfrm>
            <a:custGeom>
              <a:avLst/>
              <a:gdLst>
                <a:gd name="T0" fmla="*/ 21 w 44"/>
                <a:gd name="T1" fmla="*/ 0 h 37"/>
                <a:gd name="T2" fmla="*/ 44 w 44"/>
                <a:gd name="T3" fmla="*/ 37 h 37"/>
                <a:gd name="T4" fmla="*/ 0 w 44"/>
                <a:gd name="T5" fmla="*/ 37 h 37"/>
                <a:gd name="T6" fmla="*/ 21 w 44"/>
                <a:gd name="T7" fmla="*/ 0 h 37"/>
              </a:gdLst>
              <a:ahLst/>
              <a:cxnLst>
                <a:cxn ang="0">
                  <a:pos x="T0" y="T1"/>
                </a:cxn>
                <a:cxn ang="0">
                  <a:pos x="T2" y="T3"/>
                </a:cxn>
                <a:cxn ang="0">
                  <a:pos x="T4" y="T5"/>
                </a:cxn>
                <a:cxn ang="0">
                  <a:pos x="T6" y="T7"/>
                </a:cxn>
              </a:cxnLst>
              <a:rect l="0" t="0" r="r" b="b"/>
              <a:pathLst>
                <a:path w="44" h="37">
                  <a:moveTo>
                    <a:pt x="21" y="0"/>
                  </a:moveTo>
                  <a:lnTo>
                    <a:pt x="44" y="37"/>
                  </a:lnTo>
                  <a:lnTo>
                    <a:pt x="0" y="37"/>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6" name="Freeform 62"/>
            <p:cNvSpPr>
              <a:spLocks/>
            </p:cNvSpPr>
            <p:nvPr/>
          </p:nvSpPr>
          <p:spPr bwMode="auto">
            <a:xfrm>
              <a:off x="10285413" y="2686050"/>
              <a:ext cx="69850" cy="58737"/>
            </a:xfrm>
            <a:custGeom>
              <a:avLst/>
              <a:gdLst>
                <a:gd name="T0" fmla="*/ 23 w 44"/>
                <a:gd name="T1" fmla="*/ 0 h 37"/>
                <a:gd name="T2" fmla="*/ 44 w 44"/>
                <a:gd name="T3" fmla="*/ 37 h 37"/>
                <a:gd name="T4" fmla="*/ 0 w 44"/>
                <a:gd name="T5" fmla="*/ 37 h 37"/>
                <a:gd name="T6" fmla="*/ 23 w 44"/>
                <a:gd name="T7" fmla="*/ 0 h 37"/>
              </a:gdLst>
              <a:ahLst/>
              <a:cxnLst>
                <a:cxn ang="0">
                  <a:pos x="T0" y="T1"/>
                </a:cxn>
                <a:cxn ang="0">
                  <a:pos x="T2" y="T3"/>
                </a:cxn>
                <a:cxn ang="0">
                  <a:pos x="T4" y="T5"/>
                </a:cxn>
                <a:cxn ang="0">
                  <a:pos x="T6" y="T7"/>
                </a:cxn>
              </a:cxnLst>
              <a:rect l="0" t="0" r="r" b="b"/>
              <a:pathLst>
                <a:path w="44" h="37">
                  <a:moveTo>
                    <a:pt x="23" y="0"/>
                  </a:moveTo>
                  <a:lnTo>
                    <a:pt x="44" y="37"/>
                  </a:lnTo>
                  <a:lnTo>
                    <a:pt x="0" y="37"/>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7" name="Freeform 63"/>
            <p:cNvSpPr>
              <a:spLocks/>
            </p:cNvSpPr>
            <p:nvPr/>
          </p:nvSpPr>
          <p:spPr bwMode="auto">
            <a:xfrm>
              <a:off x="10488613" y="2806700"/>
              <a:ext cx="68263" cy="58737"/>
            </a:xfrm>
            <a:custGeom>
              <a:avLst/>
              <a:gdLst>
                <a:gd name="T0" fmla="*/ 22 w 43"/>
                <a:gd name="T1" fmla="*/ 0 h 37"/>
                <a:gd name="T2" fmla="*/ 43 w 43"/>
                <a:gd name="T3" fmla="*/ 37 h 37"/>
                <a:gd name="T4" fmla="*/ 0 w 43"/>
                <a:gd name="T5" fmla="*/ 37 h 37"/>
                <a:gd name="T6" fmla="*/ 22 w 43"/>
                <a:gd name="T7" fmla="*/ 0 h 37"/>
              </a:gdLst>
              <a:ahLst/>
              <a:cxnLst>
                <a:cxn ang="0">
                  <a:pos x="T0" y="T1"/>
                </a:cxn>
                <a:cxn ang="0">
                  <a:pos x="T2" y="T3"/>
                </a:cxn>
                <a:cxn ang="0">
                  <a:pos x="T4" y="T5"/>
                </a:cxn>
                <a:cxn ang="0">
                  <a:pos x="T6" y="T7"/>
                </a:cxn>
              </a:cxnLst>
              <a:rect l="0" t="0" r="r" b="b"/>
              <a:pathLst>
                <a:path w="43" h="37">
                  <a:moveTo>
                    <a:pt x="22" y="0"/>
                  </a:moveTo>
                  <a:lnTo>
                    <a:pt x="43" y="37"/>
                  </a:lnTo>
                  <a:lnTo>
                    <a:pt x="0" y="37"/>
                  </a:lnTo>
                  <a:lnTo>
                    <a:pt x="22"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8" name="Freeform 64"/>
            <p:cNvSpPr>
              <a:spLocks/>
            </p:cNvSpPr>
            <p:nvPr/>
          </p:nvSpPr>
          <p:spPr bwMode="auto">
            <a:xfrm>
              <a:off x="10531475" y="2825750"/>
              <a:ext cx="68263" cy="61912"/>
            </a:xfrm>
            <a:custGeom>
              <a:avLst/>
              <a:gdLst>
                <a:gd name="T0" fmla="*/ 21 w 43"/>
                <a:gd name="T1" fmla="*/ 0 h 39"/>
                <a:gd name="T2" fmla="*/ 43 w 43"/>
                <a:gd name="T3" fmla="*/ 39 h 39"/>
                <a:gd name="T4" fmla="*/ 0 w 43"/>
                <a:gd name="T5" fmla="*/ 39 h 39"/>
                <a:gd name="T6" fmla="*/ 21 w 43"/>
                <a:gd name="T7" fmla="*/ 0 h 39"/>
              </a:gdLst>
              <a:ahLst/>
              <a:cxnLst>
                <a:cxn ang="0">
                  <a:pos x="T0" y="T1"/>
                </a:cxn>
                <a:cxn ang="0">
                  <a:pos x="T2" y="T3"/>
                </a:cxn>
                <a:cxn ang="0">
                  <a:pos x="T4" y="T5"/>
                </a:cxn>
                <a:cxn ang="0">
                  <a:pos x="T6" y="T7"/>
                </a:cxn>
              </a:cxnLst>
              <a:rect l="0" t="0" r="r" b="b"/>
              <a:pathLst>
                <a:path w="43" h="39">
                  <a:moveTo>
                    <a:pt x="21" y="0"/>
                  </a:moveTo>
                  <a:lnTo>
                    <a:pt x="43" y="39"/>
                  </a:lnTo>
                  <a:lnTo>
                    <a:pt x="0" y="39"/>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59" name="Freeform 65"/>
            <p:cNvSpPr>
              <a:spLocks/>
            </p:cNvSpPr>
            <p:nvPr/>
          </p:nvSpPr>
          <p:spPr bwMode="auto">
            <a:xfrm>
              <a:off x="10655300" y="2947988"/>
              <a:ext cx="69850" cy="60325"/>
            </a:xfrm>
            <a:custGeom>
              <a:avLst/>
              <a:gdLst>
                <a:gd name="T0" fmla="*/ 21 w 44"/>
                <a:gd name="T1" fmla="*/ 0 h 38"/>
                <a:gd name="T2" fmla="*/ 44 w 44"/>
                <a:gd name="T3" fmla="*/ 38 h 38"/>
                <a:gd name="T4" fmla="*/ 0 w 44"/>
                <a:gd name="T5" fmla="*/ 38 h 38"/>
                <a:gd name="T6" fmla="*/ 21 w 44"/>
                <a:gd name="T7" fmla="*/ 0 h 38"/>
              </a:gdLst>
              <a:ahLst/>
              <a:cxnLst>
                <a:cxn ang="0">
                  <a:pos x="T0" y="T1"/>
                </a:cxn>
                <a:cxn ang="0">
                  <a:pos x="T2" y="T3"/>
                </a:cxn>
                <a:cxn ang="0">
                  <a:pos x="T4" y="T5"/>
                </a:cxn>
                <a:cxn ang="0">
                  <a:pos x="T6" y="T7"/>
                </a:cxn>
              </a:cxnLst>
              <a:rect l="0" t="0" r="r" b="b"/>
              <a:pathLst>
                <a:path w="44" h="38">
                  <a:moveTo>
                    <a:pt x="21" y="0"/>
                  </a:moveTo>
                  <a:lnTo>
                    <a:pt x="44" y="38"/>
                  </a:lnTo>
                  <a:lnTo>
                    <a:pt x="0" y="38"/>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60" name="Freeform 66"/>
            <p:cNvSpPr>
              <a:spLocks/>
            </p:cNvSpPr>
            <p:nvPr/>
          </p:nvSpPr>
          <p:spPr bwMode="auto">
            <a:xfrm>
              <a:off x="11396663" y="3240088"/>
              <a:ext cx="68263" cy="58737"/>
            </a:xfrm>
            <a:custGeom>
              <a:avLst/>
              <a:gdLst>
                <a:gd name="T0" fmla="*/ 21 w 43"/>
                <a:gd name="T1" fmla="*/ 0 h 37"/>
                <a:gd name="T2" fmla="*/ 43 w 43"/>
                <a:gd name="T3" fmla="*/ 37 h 37"/>
                <a:gd name="T4" fmla="*/ 0 w 43"/>
                <a:gd name="T5" fmla="*/ 37 h 37"/>
                <a:gd name="T6" fmla="*/ 21 w 43"/>
                <a:gd name="T7" fmla="*/ 0 h 37"/>
              </a:gdLst>
              <a:ahLst/>
              <a:cxnLst>
                <a:cxn ang="0">
                  <a:pos x="T0" y="T1"/>
                </a:cxn>
                <a:cxn ang="0">
                  <a:pos x="T2" y="T3"/>
                </a:cxn>
                <a:cxn ang="0">
                  <a:pos x="T4" y="T5"/>
                </a:cxn>
                <a:cxn ang="0">
                  <a:pos x="T6" y="T7"/>
                </a:cxn>
              </a:cxnLst>
              <a:rect l="0" t="0" r="r" b="b"/>
              <a:pathLst>
                <a:path w="43" h="37">
                  <a:moveTo>
                    <a:pt x="21" y="0"/>
                  </a:moveTo>
                  <a:lnTo>
                    <a:pt x="43" y="37"/>
                  </a:lnTo>
                  <a:lnTo>
                    <a:pt x="0" y="37"/>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61" name="Freeform 67"/>
            <p:cNvSpPr>
              <a:spLocks/>
            </p:cNvSpPr>
            <p:nvPr/>
          </p:nvSpPr>
          <p:spPr bwMode="auto">
            <a:xfrm>
              <a:off x="11776075" y="3306763"/>
              <a:ext cx="68263" cy="61912"/>
            </a:xfrm>
            <a:custGeom>
              <a:avLst/>
              <a:gdLst>
                <a:gd name="T0" fmla="*/ 22 w 43"/>
                <a:gd name="T1" fmla="*/ 0 h 39"/>
                <a:gd name="T2" fmla="*/ 43 w 43"/>
                <a:gd name="T3" fmla="*/ 39 h 39"/>
                <a:gd name="T4" fmla="*/ 0 w 43"/>
                <a:gd name="T5" fmla="*/ 39 h 39"/>
                <a:gd name="T6" fmla="*/ 22 w 43"/>
                <a:gd name="T7" fmla="*/ 0 h 39"/>
              </a:gdLst>
              <a:ahLst/>
              <a:cxnLst>
                <a:cxn ang="0">
                  <a:pos x="T0" y="T1"/>
                </a:cxn>
                <a:cxn ang="0">
                  <a:pos x="T2" y="T3"/>
                </a:cxn>
                <a:cxn ang="0">
                  <a:pos x="T4" y="T5"/>
                </a:cxn>
                <a:cxn ang="0">
                  <a:pos x="T6" y="T7"/>
                </a:cxn>
              </a:cxnLst>
              <a:rect l="0" t="0" r="r" b="b"/>
              <a:pathLst>
                <a:path w="43" h="39">
                  <a:moveTo>
                    <a:pt x="22" y="0"/>
                  </a:moveTo>
                  <a:lnTo>
                    <a:pt x="43" y="39"/>
                  </a:lnTo>
                  <a:lnTo>
                    <a:pt x="0" y="39"/>
                  </a:lnTo>
                  <a:lnTo>
                    <a:pt x="22"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62" name="Freeform 68"/>
            <p:cNvSpPr>
              <a:spLocks/>
            </p:cNvSpPr>
            <p:nvPr/>
          </p:nvSpPr>
          <p:spPr bwMode="auto">
            <a:xfrm>
              <a:off x="12020550" y="3384550"/>
              <a:ext cx="69850" cy="58737"/>
            </a:xfrm>
            <a:custGeom>
              <a:avLst/>
              <a:gdLst>
                <a:gd name="T0" fmla="*/ 23 w 44"/>
                <a:gd name="T1" fmla="*/ 0 h 37"/>
                <a:gd name="T2" fmla="*/ 44 w 44"/>
                <a:gd name="T3" fmla="*/ 37 h 37"/>
                <a:gd name="T4" fmla="*/ 0 w 44"/>
                <a:gd name="T5" fmla="*/ 37 h 37"/>
                <a:gd name="T6" fmla="*/ 23 w 44"/>
                <a:gd name="T7" fmla="*/ 0 h 37"/>
              </a:gdLst>
              <a:ahLst/>
              <a:cxnLst>
                <a:cxn ang="0">
                  <a:pos x="T0" y="T1"/>
                </a:cxn>
                <a:cxn ang="0">
                  <a:pos x="T2" y="T3"/>
                </a:cxn>
                <a:cxn ang="0">
                  <a:pos x="T4" y="T5"/>
                </a:cxn>
                <a:cxn ang="0">
                  <a:pos x="T6" y="T7"/>
                </a:cxn>
              </a:cxnLst>
              <a:rect l="0" t="0" r="r" b="b"/>
              <a:pathLst>
                <a:path w="44" h="37">
                  <a:moveTo>
                    <a:pt x="23" y="0"/>
                  </a:moveTo>
                  <a:lnTo>
                    <a:pt x="44" y="37"/>
                  </a:lnTo>
                  <a:lnTo>
                    <a:pt x="0" y="37"/>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63" name="Freeform 69"/>
            <p:cNvSpPr>
              <a:spLocks/>
            </p:cNvSpPr>
            <p:nvPr/>
          </p:nvSpPr>
          <p:spPr bwMode="auto">
            <a:xfrm>
              <a:off x="12220575" y="3384550"/>
              <a:ext cx="69850" cy="58737"/>
            </a:xfrm>
            <a:custGeom>
              <a:avLst/>
              <a:gdLst>
                <a:gd name="T0" fmla="*/ 21 w 44"/>
                <a:gd name="T1" fmla="*/ 0 h 37"/>
                <a:gd name="T2" fmla="*/ 44 w 44"/>
                <a:gd name="T3" fmla="*/ 37 h 37"/>
                <a:gd name="T4" fmla="*/ 0 w 44"/>
                <a:gd name="T5" fmla="*/ 37 h 37"/>
                <a:gd name="T6" fmla="*/ 21 w 44"/>
                <a:gd name="T7" fmla="*/ 0 h 37"/>
              </a:gdLst>
              <a:ahLst/>
              <a:cxnLst>
                <a:cxn ang="0">
                  <a:pos x="T0" y="T1"/>
                </a:cxn>
                <a:cxn ang="0">
                  <a:pos x="T2" y="T3"/>
                </a:cxn>
                <a:cxn ang="0">
                  <a:pos x="T4" y="T5"/>
                </a:cxn>
                <a:cxn ang="0">
                  <a:pos x="T6" y="T7"/>
                </a:cxn>
              </a:cxnLst>
              <a:rect l="0" t="0" r="r" b="b"/>
              <a:pathLst>
                <a:path w="44" h="37">
                  <a:moveTo>
                    <a:pt x="21" y="0"/>
                  </a:moveTo>
                  <a:lnTo>
                    <a:pt x="44" y="37"/>
                  </a:lnTo>
                  <a:lnTo>
                    <a:pt x="0" y="37"/>
                  </a:lnTo>
                  <a:lnTo>
                    <a:pt x="21"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64" name="Freeform 70"/>
            <p:cNvSpPr>
              <a:spLocks/>
            </p:cNvSpPr>
            <p:nvPr/>
          </p:nvSpPr>
          <p:spPr bwMode="auto">
            <a:xfrm>
              <a:off x="12592050" y="3462338"/>
              <a:ext cx="69850" cy="60325"/>
            </a:xfrm>
            <a:custGeom>
              <a:avLst/>
              <a:gdLst>
                <a:gd name="T0" fmla="*/ 23 w 44"/>
                <a:gd name="T1" fmla="*/ 0 h 38"/>
                <a:gd name="T2" fmla="*/ 44 w 44"/>
                <a:gd name="T3" fmla="*/ 38 h 38"/>
                <a:gd name="T4" fmla="*/ 0 w 44"/>
                <a:gd name="T5" fmla="*/ 38 h 38"/>
                <a:gd name="T6" fmla="*/ 23 w 44"/>
                <a:gd name="T7" fmla="*/ 0 h 38"/>
              </a:gdLst>
              <a:ahLst/>
              <a:cxnLst>
                <a:cxn ang="0">
                  <a:pos x="T0" y="T1"/>
                </a:cxn>
                <a:cxn ang="0">
                  <a:pos x="T2" y="T3"/>
                </a:cxn>
                <a:cxn ang="0">
                  <a:pos x="T4" y="T5"/>
                </a:cxn>
                <a:cxn ang="0">
                  <a:pos x="T6" y="T7"/>
                </a:cxn>
              </a:cxnLst>
              <a:rect l="0" t="0" r="r" b="b"/>
              <a:pathLst>
                <a:path w="44" h="38">
                  <a:moveTo>
                    <a:pt x="23" y="0"/>
                  </a:moveTo>
                  <a:lnTo>
                    <a:pt x="44" y="38"/>
                  </a:lnTo>
                  <a:lnTo>
                    <a:pt x="0" y="38"/>
                  </a:lnTo>
                  <a:lnTo>
                    <a:pt x="23" y="0"/>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grpSp>
      <p:grpSp>
        <p:nvGrpSpPr>
          <p:cNvPr id="101" name="Group 100"/>
          <p:cNvGrpSpPr/>
          <p:nvPr/>
        </p:nvGrpSpPr>
        <p:grpSpPr>
          <a:xfrm>
            <a:off x="2485107" y="2112748"/>
            <a:ext cx="7430382" cy="2139242"/>
            <a:chOff x="9369425" y="1270000"/>
            <a:chExt cx="5743575" cy="2212975"/>
          </a:xfrm>
        </p:grpSpPr>
        <p:sp>
          <p:nvSpPr>
            <p:cNvPr id="102" name="Freeform 5"/>
            <p:cNvSpPr>
              <a:spLocks/>
            </p:cNvSpPr>
            <p:nvPr/>
          </p:nvSpPr>
          <p:spPr bwMode="auto">
            <a:xfrm>
              <a:off x="9394825" y="1298575"/>
              <a:ext cx="5711825" cy="2159000"/>
            </a:xfrm>
            <a:custGeom>
              <a:avLst/>
              <a:gdLst>
                <a:gd name="T0" fmla="*/ 38 w 3598"/>
                <a:gd name="T1" fmla="*/ 3 h 1360"/>
                <a:gd name="T2" fmla="*/ 126 w 3598"/>
                <a:gd name="T3" fmla="*/ 9 h 1360"/>
                <a:gd name="T4" fmla="*/ 156 w 3598"/>
                <a:gd name="T5" fmla="*/ 33 h 1360"/>
                <a:gd name="T6" fmla="*/ 179 w 3598"/>
                <a:gd name="T7" fmla="*/ 78 h 1360"/>
                <a:gd name="T8" fmla="*/ 189 w 3598"/>
                <a:gd name="T9" fmla="*/ 349 h 1360"/>
                <a:gd name="T10" fmla="*/ 213 w 3598"/>
                <a:gd name="T11" fmla="*/ 412 h 1360"/>
                <a:gd name="T12" fmla="*/ 224 w 3598"/>
                <a:gd name="T13" fmla="*/ 440 h 1360"/>
                <a:gd name="T14" fmla="*/ 245 w 3598"/>
                <a:gd name="T15" fmla="*/ 452 h 1360"/>
                <a:gd name="T16" fmla="*/ 251 w 3598"/>
                <a:gd name="T17" fmla="*/ 467 h 1360"/>
                <a:gd name="T18" fmla="*/ 261 w 3598"/>
                <a:gd name="T19" fmla="*/ 472 h 1360"/>
                <a:gd name="T20" fmla="*/ 266 w 3598"/>
                <a:gd name="T21" fmla="*/ 487 h 1360"/>
                <a:gd name="T22" fmla="*/ 282 w 3598"/>
                <a:gd name="T23" fmla="*/ 491 h 1360"/>
                <a:gd name="T24" fmla="*/ 293 w 3598"/>
                <a:gd name="T25" fmla="*/ 521 h 1360"/>
                <a:gd name="T26" fmla="*/ 342 w 3598"/>
                <a:gd name="T27" fmla="*/ 526 h 1360"/>
                <a:gd name="T28" fmla="*/ 348 w 3598"/>
                <a:gd name="T29" fmla="*/ 536 h 1360"/>
                <a:gd name="T30" fmla="*/ 369 w 3598"/>
                <a:gd name="T31" fmla="*/ 554 h 1360"/>
                <a:gd name="T32" fmla="*/ 380 w 3598"/>
                <a:gd name="T33" fmla="*/ 641 h 1360"/>
                <a:gd name="T34" fmla="*/ 408 w 3598"/>
                <a:gd name="T35" fmla="*/ 656 h 1360"/>
                <a:gd name="T36" fmla="*/ 414 w 3598"/>
                <a:gd name="T37" fmla="*/ 677 h 1360"/>
                <a:gd name="T38" fmla="*/ 446 w 3598"/>
                <a:gd name="T39" fmla="*/ 686 h 1360"/>
                <a:gd name="T40" fmla="*/ 461 w 3598"/>
                <a:gd name="T41" fmla="*/ 701 h 1360"/>
                <a:gd name="T42" fmla="*/ 506 w 3598"/>
                <a:gd name="T43" fmla="*/ 707 h 1360"/>
                <a:gd name="T44" fmla="*/ 552 w 3598"/>
                <a:gd name="T45" fmla="*/ 734 h 1360"/>
                <a:gd name="T46" fmla="*/ 576 w 3598"/>
                <a:gd name="T47" fmla="*/ 822 h 1360"/>
                <a:gd name="T48" fmla="*/ 618 w 3598"/>
                <a:gd name="T49" fmla="*/ 868 h 1360"/>
                <a:gd name="T50" fmla="*/ 691 w 3598"/>
                <a:gd name="T51" fmla="*/ 877 h 1360"/>
                <a:gd name="T52" fmla="*/ 718 w 3598"/>
                <a:gd name="T53" fmla="*/ 913 h 1360"/>
                <a:gd name="T54" fmla="*/ 742 w 3598"/>
                <a:gd name="T55" fmla="*/ 930 h 1360"/>
                <a:gd name="T56" fmla="*/ 756 w 3598"/>
                <a:gd name="T57" fmla="*/ 970 h 1360"/>
                <a:gd name="T58" fmla="*/ 811 w 3598"/>
                <a:gd name="T59" fmla="*/ 985 h 1360"/>
                <a:gd name="T60" fmla="*/ 816 w 3598"/>
                <a:gd name="T61" fmla="*/ 1003 h 1360"/>
                <a:gd name="T62" fmla="*/ 826 w 3598"/>
                <a:gd name="T63" fmla="*/ 1014 h 1360"/>
                <a:gd name="T64" fmla="*/ 927 w 3598"/>
                <a:gd name="T65" fmla="*/ 1024 h 1360"/>
                <a:gd name="T66" fmla="*/ 936 w 3598"/>
                <a:gd name="T67" fmla="*/ 1050 h 1360"/>
                <a:gd name="T68" fmla="*/ 1093 w 3598"/>
                <a:gd name="T69" fmla="*/ 1063 h 1360"/>
                <a:gd name="T70" fmla="*/ 1110 w 3598"/>
                <a:gd name="T71" fmla="*/ 1092 h 1360"/>
                <a:gd name="T72" fmla="*/ 1125 w 3598"/>
                <a:gd name="T73" fmla="*/ 1132 h 1360"/>
                <a:gd name="T74" fmla="*/ 1192 w 3598"/>
                <a:gd name="T75" fmla="*/ 1165 h 1360"/>
                <a:gd name="T76" fmla="*/ 1324 w 3598"/>
                <a:gd name="T77" fmla="*/ 1174 h 1360"/>
                <a:gd name="T78" fmla="*/ 1336 w 3598"/>
                <a:gd name="T79" fmla="*/ 1184 h 1360"/>
                <a:gd name="T80" fmla="*/ 1424 w 3598"/>
                <a:gd name="T81" fmla="*/ 1199 h 1360"/>
                <a:gd name="T82" fmla="*/ 1490 w 3598"/>
                <a:gd name="T83" fmla="*/ 1219 h 1360"/>
                <a:gd name="T84" fmla="*/ 1517 w 3598"/>
                <a:gd name="T85" fmla="*/ 1234 h 1360"/>
                <a:gd name="T86" fmla="*/ 1643 w 3598"/>
                <a:gd name="T87" fmla="*/ 1259 h 1360"/>
                <a:gd name="T88" fmla="*/ 1676 w 3598"/>
                <a:gd name="T89" fmla="*/ 1268 h 1360"/>
                <a:gd name="T90" fmla="*/ 1872 w 3598"/>
                <a:gd name="T91" fmla="*/ 1294 h 1360"/>
                <a:gd name="T92" fmla="*/ 1931 w 3598"/>
                <a:gd name="T93" fmla="*/ 1309 h 1360"/>
                <a:gd name="T94" fmla="*/ 2061 w 3598"/>
                <a:gd name="T95" fmla="*/ 1349 h 1360"/>
                <a:gd name="T96" fmla="*/ 3598 w 3598"/>
                <a:gd name="T97" fmla="*/ 136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8" h="1360">
                  <a:moveTo>
                    <a:pt x="0" y="0"/>
                  </a:moveTo>
                  <a:lnTo>
                    <a:pt x="38" y="0"/>
                  </a:lnTo>
                  <a:lnTo>
                    <a:pt x="38" y="3"/>
                  </a:lnTo>
                  <a:lnTo>
                    <a:pt x="95" y="3"/>
                  </a:lnTo>
                  <a:lnTo>
                    <a:pt x="95" y="9"/>
                  </a:lnTo>
                  <a:lnTo>
                    <a:pt x="126" y="9"/>
                  </a:lnTo>
                  <a:lnTo>
                    <a:pt x="126" y="13"/>
                  </a:lnTo>
                  <a:lnTo>
                    <a:pt x="156" y="13"/>
                  </a:lnTo>
                  <a:lnTo>
                    <a:pt x="156" y="33"/>
                  </a:lnTo>
                  <a:lnTo>
                    <a:pt x="168" y="33"/>
                  </a:lnTo>
                  <a:lnTo>
                    <a:pt x="168" y="78"/>
                  </a:lnTo>
                  <a:lnTo>
                    <a:pt x="179" y="78"/>
                  </a:lnTo>
                  <a:lnTo>
                    <a:pt x="179" y="147"/>
                  </a:lnTo>
                  <a:lnTo>
                    <a:pt x="189" y="147"/>
                  </a:lnTo>
                  <a:lnTo>
                    <a:pt x="189" y="349"/>
                  </a:lnTo>
                  <a:lnTo>
                    <a:pt x="201" y="349"/>
                  </a:lnTo>
                  <a:lnTo>
                    <a:pt x="201" y="412"/>
                  </a:lnTo>
                  <a:lnTo>
                    <a:pt x="213" y="412"/>
                  </a:lnTo>
                  <a:lnTo>
                    <a:pt x="213" y="418"/>
                  </a:lnTo>
                  <a:lnTo>
                    <a:pt x="224" y="418"/>
                  </a:lnTo>
                  <a:lnTo>
                    <a:pt x="224" y="440"/>
                  </a:lnTo>
                  <a:lnTo>
                    <a:pt x="234" y="440"/>
                  </a:lnTo>
                  <a:lnTo>
                    <a:pt x="234" y="452"/>
                  </a:lnTo>
                  <a:lnTo>
                    <a:pt x="245" y="452"/>
                  </a:lnTo>
                  <a:lnTo>
                    <a:pt x="245" y="457"/>
                  </a:lnTo>
                  <a:lnTo>
                    <a:pt x="251" y="457"/>
                  </a:lnTo>
                  <a:lnTo>
                    <a:pt x="251" y="467"/>
                  </a:lnTo>
                  <a:lnTo>
                    <a:pt x="255" y="467"/>
                  </a:lnTo>
                  <a:lnTo>
                    <a:pt x="255" y="472"/>
                  </a:lnTo>
                  <a:lnTo>
                    <a:pt x="261" y="472"/>
                  </a:lnTo>
                  <a:lnTo>
                    <a:pt x="261" y="476"/>
                  </a:lnTo>
                  <a:lnTo>
                    <a:pt x="266" y="476"/>
                  </a:lnTo>
                  <a:lnTo>
                    <a:pt x="266" y="487"/>
                  </a:lnTo>
                  <a:lnTo>
                    <a:pt x="278" y="487"/>
                  </a:lnTo>
                  <a:lnTo>
                    <a:pt x="278" y="491"/>
                  </a:lnTo>
                  <a:lnTo>
                    <a:pt x="282" y="491"/>
                  </a:lnTo>
                  <a:lnTo>
                    <a:pt x="282" y="512"/>
                  </a:lnTo>
                  <a:lnTo>
                    <a:pt x="293" y="512"/>
                  </a:lnTo>
                  <a:lnTo>
                    <a:pt x="293" y="521"/>
                  </a:lnTo>
                  <a:lnTo>
                    <a:pt x="315" y="521"/>
                  </a:lnTo>
                  <a:lnTo>
                    <a:pt x="315" y="526"/>
                  </a:lnTo>
                  <a:lnTo>
                    <a:pt x="342" y="526"/>
                  </a:lnTo>
                  <a:lnTo>
                    <a:pt x="342" y="532"/>
                  </a:lnTo>
                  <a:lnTo>
                    <a:pt x="348" y="532"/>
                  </a:lnTo>
                  <a:lnTo>
                    <a:pt x="348" y="536"/>
                  </a:lnTo>
                  <a:lnTo>
                    <a:pt x="359" y="536"/>
                  </a:lnTo>
                  <a:lnTo>
                    <a:pt x="359" y="554"/>
                  </a:lnTo>
                  <a:lnTo>
                    <a:pt x="369" y="554"/>
                  </a:lnTo>
                  <a:lnTo>
                    <a:pt x="369" y="569"/>
                  </a:lnTo>
                  <a:lnTo>
                    <a:pt x="380" y="569"/>
                  </a:lnTo>
                  <a:lnTo>
                    <a:pt x="380" y="641"/>
                  </a:lnTo>
                  <a:lnTo>
                    <a:pt x="386" y="641"/>
                  </a:lnTo>
                  <a:lnTo>
                    <a:pt x="386" y="656"/>
                  </a:lnTo>
                  <a:lnTo>
                    <a:pt x="408" y="656"/>
                  </a:lnTo>
                  <a:lnTo>
                    <a:pt x="408" y="666"/>
                  </a:lnTo>
                  <a:lnTo>
                    <a:pt x="414" y="666"/>
                  </a:lnTo>
                  <a:lnTo>
                    <a:pt x="414" y="677"/>
                  </a:lnTo>
                  <a:lnTo>
                    <a:pt x="435" y="677"/>
                  </a:lnTo>
                  <a:lnTo>
                    <a:pt x="435" y="686"/>
                  </a:lnTo>
                  <a:lnTo>
                    <a:pt x="446" y="686"/>
                  </a:lnTo>
                  <a:lnTo>
                    <a:pt x="446" y="696"/>
                  </a:lnTo>
                  <a:lnTo>
                    <a:pt x="461" y="696"/>
                  </a:lnTo>
                  <a:lnTo>
                    <a:pt x="461" y="701"/>
                  </a:lnTo>
                  <a:lnTo>
                    <a:pt x="471" y="701"/>
                  </a:lnTo>
                  <a:lnTo>
                    <a:pt x="471" y="707"/>
                  </a:lnTo>
                  <a:lnTo>
                    <a:pt x="506" y="707"/>
                  </a:lnTo>
                  <a:lnTo>
                    <a:pt x="506" y="716"/>
                  </a:lnTo>
                  <a:lnTo>
                    <a:pt x="552" y="716"/>
                  </a:lnTo>
                  <a:lnTo>
                    <a:pt x="552" y="734"/>
                  </a:lnTo>
                  <a:lnTo>
                    <a:pt x="566" y="734"/>
                  </a:lnTo>
                  <a:lnTo>
                    <a:pt x="566" y="822"/>
                  </a:lnTo>
                  <a:lnTo>
                    <a:pt x="576" y="822"/>
                  </a:lnTo>
                  <a:lnTo>
                    <a:pt x="576" y="865"/>
                  </a:lnTo>
                  <a:lnTo>
                    <a:pt x="618" y="865"/>
                  </a:lnTo>
                  <a:lnTo>
                    <a:pt x="618" y="868"/>
                  </a:lnTo>
                  <a:lnTo>
                    <a:pt x="642" y="868"/>
                  </a:lnTo>
                  <a:lnTo>
                    <a:pt x="642" y="877"/>
                  </a:lnTo>
                  <a:lnTo>
                    <a:pt x="691" y="877"/>
                  </a:lnTo>
                  <a:lnTo>
                    <a:pt x="691" y="894"/>
                  </a:lnTo>
                  <a:lnTo>
                    <a:pt x="718" y="894"/>
                  </a:lnTo>
                  <a:lnTo>
                    <a:pt x="718" y="913"/>
                  </a:lnTo>
                  <a:lnTo>
                    <a:pt x="729" y="913"/>
                  </a:lnTo>
                  <a:lnTo>
                    <a:pt x="729" y="930"/>
                  </a:lnTo>
                  <a:lnTo>
                    <a:pt x="742" y="930"/>
                  </a:lnTo>
                  <a:lnTo>
                    <a:pt x="742" y="948"/>
                  </a:lnTo>
                  <a:lnTo>
                    <a:pt x="756" y="948"/>
                  </a:lnTo>
                  <a:lnTo>
                    <a:pt x="756" y="970"/>
                  </a:lnTo>
                  <a:lnTo>
                    <a:pt x="790" y="970"/>
                  </a:lnTo>
                  <a:lnTo>
                    <a:pt x="790" y="985"/>
                  </a:lnTo>
                  <a:lnTo>
                    <a:pt x="811" y="985"/>
                  </a:lnTo>
                  <a:lnTo>
                    <a:pt x="811" y="993"/>
                  </a:lnTo>
                  <a:lnTo>
                    <a:pt x="816" y="993"/>
                  </a:lnTo>
                  <a:lnTo>
                    <a:pt x="816" y="1003"/>
                  </a:lnTo>
                  <a:lnTo>
                    <a:pt x="826" y="1003"/>
                  </a:lnTo>
                  <a:lnTo>
                    <a:pt x="826" y="1011"/>
                  </a:lnTo>
                  <a:lnTo>
                    <a:pt x="826" y="1014"/>
                  </a:lnTo>
                  <a:lnTo>
                    <a:pt x="882" y="1014"/>
                  </a:lnTo>
                  <a:lnTo>
                    <a:pt x="882" y="1024"/>
                  </a:lnTo>
                  <a:lnTo>
                    <a:pt x="927" y="1024"/>
                  </a:lnTo>
                  <a:lnTo>
                    <a:pt x="927" y="1033"/>
                  </a:lnTo>
                  <a:lnTo>
                    <a:pt x="936" y="1033"/>
                  </a:lnTo>
                  <a:lnTo>
                    <a:pt x="936" y="1050"/>
                  </a:lnTo>
                  <a:lnTo>
                    <a:pt x="979" y="1050"/>
                  </a:lnTo>
                  <a:lnTo>
                    <a:pt x="979" y="1063"/>
                  </a:lnTo>
                  <a:lnTo>
                    <a:pt x="1093" y="1063"/>
                  </a:lnTo>
                  <a:lnTo>
                    <a:pt x="1093" y="1075"/>
                  </a:lnTo>
                  <a:lnTo>
                    <a:pt x="1110" y="1075"/>
                  </a:lnTo>
                  <a:lnTo>
                    <a:pt x="1110" y="1092"/>
                  </a:lnTo>
                  <a:lnTo>
                    <a:pt x="1114" y="1092"/>
                  </a:lnTo>
                  <a:lnTo>
                    <a:pt x="1114" y="1132"/>
                  </a:lnTo>
                  <a:lnTo>
                    <a:pt x="1125" y="1132"/>
                  </a:lnTo>
                  <a:lnTo>
                    <a:pt x="1125" y="1154"/>
                  </a:lnTo>
                  <a:lnTo>
                    <a:pt x="1192" y="1154"/>
                  </a:lnTo>
                  <a:lnTo>
                    <a:pt x="1192" y="1165"/>
                  </a:lnTo>
                  <a:lnTo>
                    <a:pt x="1256" y="1165"/>
                  </a:lnTo>
                  <a:lnTo>
                    <a:pt x="1256" y="1174"/>
                  </a:lnTo>
                  <a:lnTo>
                    <a:pt x="1324" y="1174"/>
                  </a:lnTo>
                  <a:lnTo>
                    <a:pt x="1324" y="1178"/>
                  </a:lnTo>
                  <a:lnTo>
                    <a:pt x="1336" y="1178"/>
                  </a:lnTo>
                  <a:lnTo>
                    <a:pt x="1336" y="1184"/>
                  </a:lnTo>
                  <a:lnTo>
                    <a:pt x="1360" y="1184"/>
                  </a:lnTo>
                  <a:lnTo>
                    <a:pt x="1360" y="1199"/>
                  </a:lnTo>
                  <a:lnTo>
                    <a:pt x="1424" y="1199"/>
                  </a:lnTo>
                  <a:lnTo>
                    <a:pt x="1424" y="1208"/>
                  </a:lnTo>
                  <a:lnTo>
                    <a:pt x="1490" y="1208"/>
                  </a:lnTo>
                  <a:lnTo>
                    <a:pt x="1490" y="1219"/>
                  </a:lnTo>
                  <a:lnTo>
                    <a:pt x="1501" y="1219"/>
                  </a:lnTo>
                  <a:lnTo>
                    <a:pt x="1501" y="1234"/>
                  </a:lnTo>
                  <a:lnTo>
                    <a:pt x="1517" y="1234"/>
                  </a:lnTo>
                  <a:lnTo>
                    <a:pt x="1517" y="1244"/>
                  </a:lnTo>
                  <a:lnTo>
                    <a:pt x="1643" y="1244"/>
                  </a:lnTo>
                  <a:lnTo>
                    <a:pt x="1643" y="1259"/>
                  </a:lnTo>
                  <a:lnTo>
                    <a:pt x="1658" y="1259"/>
                  </a:lnTo>
                  <a:lnTo>
                    <a:pt x="1658" y="1268"/>
                  </a:lnTo>
                  <a:lnTo>
                    <a:pt x="1676" y="1268"/>
                  </a:lnTo>
                  <a:lnTo>
                    <a:pt x="1676" y="1283"/>
                  </a:lnTo>
                  <a:lnTo>
                    <a:pt x="1872" y="1283"/>
                  </a:lnTo>
                  <a:lnTo>
                    <a:pt x="1872" y="1294"/>
                  </a:lnTo>
                  <a:lnTo>
                    <a:pt x="1893" y="1294"/>
                  </a:lnTo>
                  <a:lnTo>
                    <a:pt x="1893" y="1309"/>
                  </a:lnTo>
                  <a:lnTo>
                    <a:pt x="1931" y="1309"/>
                  </a:lnTo>
                  <a:lnTo>
                    <a:pt x="1931" y="1334"/>
                  </a:lnTo>
                  <a:lnTo>
                    <a:pt x="2061" y="1334"/>
                  </a:lnTo>
                  <a:lnTo>
                    <a:pt x="2061" y="1349"/>
                  </a:lnTo>
                  <a:lnTo>
                    <a:pt x="2740" y="1349"/>
                  </a:lnTo>
                  <a:lnTo>
                    <a:pt x="2740" y="1360"/>
                  </a:lnTo>
                  <a:lnTo>
                    <a:pt x="3598" y="1360"/>
                  </a:lnTo>
                </a:path>
              </a:pathLst>
            </a:custGeom>
            <a:noFill/>
            <a:ln w="25400" cap="sq">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3" name="Rectangle 6"/>
            <p:cNvSpPr>
              <a:spLocks noChangeArrowheads="1"/>
            </p:cNvSpPr>
            <p:nvPr/>
          </p:nvSpPr>
          <p:spPr bwMode="auto">
            <a:xfrm>
              <a:off x="9971088" y="2236788"/>
              <a:ext cx="55563"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4" name="Rectangle 7"/>
            <p:cNvSpPr>
              <a:spLocks noChangeArrowheads="1"/>
            </p:cNvSpPr>
            <p:nvPr/>
          </p:nvSpPr>
          <p:spPr bwMode="auto">
            <a:xfrm>
              <a:off x="9971088" y="2287588"/>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5" name="Rectangle 8"/>
            <p:cNvSpPr>
              <a:spLocks noChangeArrowheads="1"/>
            </p:cNvSpPr>
            <p:nvPr/>
          </p:nvSpPr>
          <p:spPr bwMode="auto">
            <a:xfrm>
              <a:off x="10045700" y="2344738"/>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6" name="Rectangle 9"/>
            <p:cNvSpPr>
              <a:spLocks noChangeArrowheads="1"/>
            </p:cNvSpPr>
            <p:nvPr/>
          </p:nvSpPr>
          <p:spPr bwMode="auto">
            <a:xfrm>
              <a:off x="10069513" y="236855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7" name="Rectangle 10"/>
            <p:cNvSpPr>
              <a:spLocks noChangeArrowheads="1"/>
            </p:cNvSpPr>
            <p:nvPr/>
          </p:nvSpPr>
          <p:spPr bwMode="auto">
            <a:xfrm>
              <a:off x="10171113" y="2406650"/>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8" name="Rectangle 11"/>
            <p:cNvSpPr>
              <a:spLocks noChangeArrowheads="1"/>
            </p:cNvSpPr>
            <p:nvPr/>
          </p:nvSpPr>
          <p:spPr bwMode="auto">
            <a:xfrm>
              <a:off x="10226675" y="240665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09" name="Rectangle 12"/>
            <p:cNvSpPr>
              <a:spLocks noChangeArrowheads="1"/>
            </p:cNvSpPr>
            <p:nvPr/>
          </p:nvSpPr>
          <p:spPr bwMode="auto">
            <a:xfrm>
              <a:off x="10264775" y="2439988"/>
              <a:ext cx="52388" cy="5238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0" name="Rectangle 13"/>
            <p:cNvSpPr>
              <a:spLocks noChangeArrowheads="1"/>
            </p:cNvSpPr>
            <p:nvPr/>
          </p:nvSpPr>
          <p:spPr bwMode="auto">
            <a:xfrm>
              <a:off x="10264775" y="2574925"/>
              <a:ext cx="52388"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1" name="Rectangle 14"/>
            <p:cNvSpPr>
              <a:spLocks noChangeArrowheads="1"/>
            </p:cNvSpPr>
            <p:nvPr/>
          </p:nvSpPr>
          <p:spPr bwMode="auto">
            <a:xfrm>
              <a:off x="10304463" y="2646363"/>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2" name="Rectangle 15"/>
            <p:cNvSpPr>
              <a:spLocks noChangeArrowheads="1"/>
            </p:cNvSpPr>
            <p:nvPr/>
          </p:nvSpPr>
          <p:spPr bwMode="auto">
            <a:xfrm>
              <a:off x="10348913" y="2646363"/>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3" name="Rectangle 16"/>
            <p:cNvSpPr>
              <a:spLocks noChangeArrowheads="1"/>
            </p:cNvSpPr>
            <p:nvPr/>
          </p:nvSpPr>
          <p:spPr bwMode="auto">
            <a:xfrm>
              <a:off x="10423525" y="2665413"/>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4" name="Rectangle 17"/>
            <p:cNvSpPr>
              <a:spLocks noChangeArrowheads="1"/>
            </p:cNvSpPr>
            <p:nvPr/>
          </p:nvSpPr>
          <p:spPr bwMode="auto">
            <a:xfrm>
              <a:off x="10514013" y="2719388"/>
              <a:ext cx="52388"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5" name="Rectangle 18"/>
            <p:cNvSpPr>
              <a:spLocks noChangeArrowheads="1"/>
            </p:cNvSpPr>
            <p:nvPr/>
          </p:nvSpPr>
          <p:spPr bwMode="auto">
            <a:xfrm>
              <a:off x="10534650" y="2747963"/>
              <a:ext cx="55563"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6" name="Rectangle 19"/>
            <p:cNvSpPr>
              <a:spLocks noChangeArrowheads="1"/>
            </p:cNvSpPr>
            <p:nvPr/>
          </p:nvSpPr>
          <p:spPr bwMode="auto">
            <a:xfrm>
              <a:off x="10556875" y="2776538"/>
              <a:ext cx="53975" cy="5238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7" name="Rectangle 20"/>
            <p:cNvSpPr>
              <a:spLocks noChangeArrowheads="1"/>
            </p:cNvSpPr>
            <p:nvPr/>
          </p:nvSpPr>
          <p:spPr bwMode="auto">
            <a:xfrm>
              <a:off x="10585450" y="281305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8" name="Rectangle 21"/>
            <p:cNvSpPr>
              <a:spLocks noChangeArrowheads="1"/>
            </p:cNvSpPr>
            <p:nvPr/>
          </p:nvSpPr>
          <p:spPr bwMode="auto">
            <a:xfrm>
              <a:off x="10634663" y="2836863"/>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19" name="Rectangle 22"/>
            <p:cNvSpPr>
              <a:spLocks noChangeArrowheads="1"/>
            </p:cNvSpPr>
            <p:nvPr/>
          </p:nvSpPr>
          <p:spPr bwMode="auto">
            <a:xfrm>
              <a:off x="10696575" y="2879725"/>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0" name="Rectangle 23"/>
            <p:cNvSpPr>
              <a:spLocks noChangeArrowheads="1"/>
            </p:cNvSpPr>
            <p:nvPr/>
          </p:nvSpPr>
          <p:spPr bwMode="auto">
            <a:xfrm>
              <a:off x="10799763" y="2895600"/>
              <a:ext cx="53975"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1" name="Rectangle 24"/>
            <p:cNvSpPr>
              <a:spLocks noChangeArrowheads="1"/>
            </p:cNvSpPr>
            <p:nvPr/>
          </p:nvSpPr>
          <p:spPr bwMode="auto">
            <a:xfrm>
              <a:off x="10858500" y="2927350"/>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2" name="Rectangle 25"/>
            <p:cNvSpPr>
              <a:spLocks noChangeArrowheads="1"/>
            </p:cNvSpPr>
            <p:nvPr/>
          </p:nvSpPr>
          <p:spPr bwMode="auto">
            <a:xfrm>
              <a:off x="10971213" y="2960688"/>
              <a:ext cx="52388"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3" name="Rectangle 26"/>
            <p:cNvSpPr>
              <a:spLocks noChangeArrowheads="1"/>
            </p:cNvSpPr>
            <p:nvPr/>
          </p:nvSpPr>
          <p:spPr bwMode="auto">
            <a:xfrm>
              <a:off x="11125200" y="3009900"/>
              <a:ext cx="55563" cy="5238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4" name="Rectangle 27"/>
            <p:cNvSpPr>
              <a:spLocks noChangeArrowheads="1"/>
            </p:cNvSpPr>
            <p:nvPr/>
          </p:nvSpPr>
          <p:spPr bwMode="auto">
            <a:xfrm>
              <a:off x="11152188" y="306705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5" name="Rectangle 28"/>
            <p:cNvSpPr>
              <a:spLocks noChangeArrowheads="1"/>
            </p:cNvSpPr>
            <p:nvPr/>
          </p:nvSpPr>
          <p:spPr bwMode="auto">
            <a:xfrm>
              <a:off x="11152188" y="3101975"/>
              <a:ext cx="53975"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6" name="Rectangle 29"/>
            <p:cNvSpPr>
              <a:spLocks noChangeArrowheads="1"/>
            </p:cNvSpPr>
            <p:nvPr/>
          </p:nvSpPr>
          <p:spPr bwMode="auto">
            <a:xfrm>
              <a:off x="11449050" y="3133725"/>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7" name="Rectangle 30"/>
            <p:cNvSpPr>
              <a:spLocks noChangeArrowheads="1"/>
            </p:cNvSpPr>
            <p:nvPr/>
          </p:nvSpPr>
          <p:spPr bwMode="auto">
            <a:xfrm>
              <a:off x="11488738" y="3149600"/>
              <a:ext cx="52388" cy="5238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8" name="Rectangle 31"/>
            <p:cNvSpPr>
              <a:spLocks noChangeArrowheads="1"/>
            </p:cNvSpPr>
            <p:nvPr/>
          </p:nvSpPr>
          <p:spPr bwMode="auto">
            <a:xfrm>
              <a:off x="11550650" y="3173413"/>
              <a:ext cx="55563"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29" name="Rectangle 32"/>
            <p:cNvSpPr>
              <a:spLocks noChangeArrowheads="1"/>
            </p:cNvSpPr>
            <p:nvPr/>
          </p:nvSpPr>
          <p:spPr bwMode="auto">
            <a:xfrm>
              <a:off x="11784013" y="3248025"/>
              <a:ext cx="52388"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0" name="Rectangle 33"/>
            <p:cNvSpPr>
              <a:spLocks noChangeArrowheads="1"/>
            </p:cNvSpPr>
            <p:nvPr/>
          </p:nvSpPr>
          <p:spPr bwMode="auto">
            <a:xfrm>
              <a:off x="12685713" y="3411538"/>
              <a:ext cx="55563"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1" name="Rectangle 34"/>
            <p:cNvSpPr>
              <a:spLocks noChangeArrowheads="1"/>
            </p:cNvSpPr>
            <p:nvPr/>
          </p:nvSpPr>
          <p:spPr bwMode="auto">
            <a:xfrm>
              <a:off x="13804900" y="342900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2" name="Rectangle 35"/>
            <p:cNvSpPr>
              <a:spLocks noChangeArrowheads="1"/>
            </p:cNvSpPr>
            <p:nvPr/>
          </p:nvSpPr>
          <p:spPr bwMode="auto">
            <a:xfrm>
              <a:off x="13847763" y="3429000"/>
              <a:ext cx="52388"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3" name="Rectangle 36"/>
            <p:cNvSpPr>
              <a:spLocks noChangeArrowheads="1"/>
            </p:cNvSpPr>
            <p:nvPr/>
          </p:nvSpPr>
          <p:spPr bwMode="auto">
            <a:xfrm>
              <a:off x="14997113" y="342900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4" name="Rectangle 37"/>
            <p:cNvSpPr>
              <a:spLocks noChangeArrowheads="1"/>
            </p:cNvSpPr>
            <p:nvPr/>
          </p:nvSpPr>
          <p:spPr bwMode="auto">
            <a:xfrm>
              <a:off x="15059025" y="342900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5" name="Rectangle 38"/>
            <p:cNvSpPr>
              <a:spLocks noChangeArrowheads="1"/>
            </p:cNvSpPr>
            <p:nvPr/>
          </p:nvSpPr>
          <p:spPr bwMode="auto">
            <a:xfrm>
              <a:off x="9728200" y="1963738"/>
              <a:ext cx="55563"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6" name="Rectangle 39"/>
            <p:cNvSpPr>
              <a:spLocks noChangeArrowheads="1"/>
            </p:cNvSpPr>
            <p:nvPr/>
          </p:nvSpPr>
          <p:spPr bwMode="auto">
            <a:xfrm>
              <a:off x="9702800" y="1928813"/>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7" name="Rectangle 40"/>
            <p:cNvSpPr>
              <a:spLocks noChangeArrowheads="1"/>
            </p:cNvSpPr>
            <p:nvPr/>
          </p:nvSpPr>
          <p:spPr bwMode="auto">
            <a:xfrm>
              <a:off x="9688513" y="1901825"/>
              <a:ext cx="52388" cy="5238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8" name="Rectangle 41"/>
            <p:cNvSpPr>
              <a:spLocks noChangeArrowheads="1"/>
            </p:cNvSpPr>
            <p:nvPr/>
          </p:nvSpPr>
          <p:spPr bwMode="auto">
            <a:xfrm>
              <a:off x="9669463" y="1782763"/>
              <a:ext cx="53975"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39" name="Rectangle 42"/>
            <p:cNvSpPr>
              <a:spLocks noChangeArrowheads="1"/>
            </p:cNvSpPr>
            <p:nvPr/>
          </p:nvSpPr>
          <p:spPr bwMode="auto">
            <a:xfrm>
              <a:off x="9669463" y="1552575"/>
              <a:ext cx="53975"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0" name="Rectangle 43"/>
            <p:cNvSpPr>
              <a:spLocks noChangeArrowheads="1"/>
            </p:cNvSpPr>
            <p:nvPr/>
          </p:nvSpPr>
          <p:spPr bwMode="auto">
            <a:xfrm>
              <a:off x="9656763" y="1503363"/>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1" name="Rectangle 44"/>
            <p:cNvSpPr>
              <a:spLocks noChangeArrowheads="1"/>
            </p:cNvSpPr>
            <p:nvPr/>
          </p:nvSpPr>
          <p:spPr bwMode="auto">
            <a:xfrm>
              <a:off x="9637713" y="1393825"/>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2" name="Rectangle 45"/>
            <p:cNvSpPr>
              <a:spLocks noChangeArrowheads="1"/>
            </p:cNvSpPr>
            <p:nvPr/>
          </p:nvSpPr>
          <p:spPr bwMode="auto">
            <a:xfrm>
              <a:off x="9604375" y="1293813"/>
              <a:ext cx="55563"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3" name="Rectangle 46"/>
            <p:cNvSpPr>
              <a:spLocks noChangeArrowheads="1"/>
            </p:cNvSpPr>
            <p:nvPr/>
          </p:nvSpPr>
          <p:spPr bwMode="auto">
            <a:xfrm>
              <a:off x="9369425" y="1270000"/>
              <a:ext cx="53975" cy="539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4" name="Rectangle 47"/>
            <p:cNvSpPr>
              <a:spLocks noChangeArrowheads="1"/>
            </p:cNvSpPr>
            <p:nvPr/>
          </p:nvSpPr>
          <p:spPr bwMode="auto">
            <a:xfrm>
              <a:off x="9669463" y="1816100"/>
              <a:ext cx="53975"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5" name="Rectangle 48"/>
            <p:cNvSpPr>
              <a:spLocks noChangeArrowheads="1"/>
            </p:cNvSpPr>
            <p:nvPr/>
          </p:nvSpPr>
          <p:spPr bwMode="auto">
            <a:xfrm>
              <a:off x="9966325" y="2174875"/>
              <a:ext cx="55563" cy="55563"/>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sp>
          <p:nvSpPr>
            <p:cNvPr id="146" name="Rectangle 49"/>
            <p:cNvSpPr>
              <a:spLocks noChangeArrowheads="1"/>
            </p:cNvSpPr>
            <p:nvPr/>
          </p:nvSpPr>
          <p:spPr bwMode="auto">
            <a:xfrm>
              <a:off x="9956800" y="2163763"/>
              <a:ext cx="52388" cy="5238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sz="1100" dirty="0">
                <a:solidFill>
                  <a:srgbClr val="1F497D">
                    <a:lumMod val="50000"/>
                  </a:srgbClr>
                </a:solidFill>
                <a:latin typeface="Arial" panose="020B0604020202020204" pitchFamily="34" charset="0"/>
                <a:cs typeface="Arial" panose="020B0604020202020204" pitchFamily="34" charset="0"/>
              </a:endParaRPr>
            </a:p>
          </p:txBody>
        </p:sp>
      </p:grpSp>
      <p:grpSp>
        <p:nvGrpSpPr>
          <p:cNvPr id="15" name="Group 14"/>
          <p:cNvGrpSpPr/>
          <p:nvPr/>
        </p:nvGrpSpPr>
        <p:grpSpPr>
          <a:xfrm>
            <a:off x="1721522" y="2065194"/>
            <a:ext cx="8309890" cy="2805582"/>
            <a:chOff x="197522" y="1106346"/>
            <a:chExt cx="8309890" cy="2805582"/>
          </a:xfrm>
        </p:grpSpPr>
        <p:cxnSp>
          <p:nvCxnSpPr>
            <p:cNvPr id="26" name="Straight Connector 25"/>
            <p:cNvCxnSpPr/>
            <p:nvPr/>
          </p:nvCxnSpPr>
          <p:spPr>
            <a:xfrm>
              <a:off x="989757" y="1174781"/>
              <a:ext cx="0" cy="221829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893879" y="1175795"/>
              <a:ext cx="81599" cy="2218291"/>
              <a:chOff x="1229283" y="1448713"/>
              <a:chExt cx="90000" cy="1997870"/>
            </a:xfrm>
          </p:grpSpPr>
          <p:cxnSp>
            <p:nvCxnSpPr>
              <p:cNvPr id="94" name="Straight Connector 93"/>
              <p:cNvCxnSpPr/>
              <p:nvPr/>
            </p:nvCxnSpPr>
            <p:spPr>
              <a:xfrm>
                <a:off x="1229283" y="3446583"/>
                <a:ext cx="90000"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229283" y="3047009"/>
                <a:ext cx="90000"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229283" y="2647435"/>
                <a:ext cx="90000"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229283" y="2247861"/>
                <a:ext cx="90000"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229283" y="1848287"/>
                <a:ext cx="90000"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229283" y="1448713"/>
                <a:ext cx="90000"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991244" y="3394086"/>
              <a:ext cx="7516168" cy="71637"/>
              <a:chOff x="986482" y="3394086"/>
              <a:chExt cx="7516168" cy="71637"/>
            </a:xfrm>
          </p:grpSpPr>
          <p:cxnSp>
            <p:nvCxnSpPr>
              <p:cNvPr id="29" name="Straight Connector 28"/>
              <p:cNvCxnSpPr/>
              <p:nvPr/>
            </p:nvCxnSpPr>
            <p:spPr>
              <a:xfrm>
                <a:off x="988601" y="3394086"/>
                <a:ext cx="751404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951478"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505632"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059787"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5384713"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5938868"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2613941"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3168096"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3722250"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4276404"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830559"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7047176"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7601331"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6493022"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8155485" y="3430719"/>
                <a:ext cx="70008"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48" name="Group 10247"/>
            <p:cNvGrpSpPr/>
            <p:nvPr/>
          </p:nvGrpSpPr>
          <p:grpSpPr>
            <a:xfrm>
              <a:off x="608617" y="1106346"/>
              <a:ext cx="211596" cy="2372177"/>
              <a:chOff x="1688170" y="1050315"/>
              <a:chExt cx="186705" cy="2439659"/>
            </a:xfrm>
          </p:grpSpPr>
          <p:sp>
            <p:nvSpPr>
              <p:cNvPr id="60" name="TextBox 59"/>
              <p:cNvSpPr txBox="1"/>
              <p:nvPr/>
            </p:nvSpPr>
            <p:spPr>
              <a:xfrm>
                <a:off x="1688170" y="1050315"/>
                <a:ext cx="186705" cy="1582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rgbClr val="1F497D">
                        <a:lumMod val="50000"/>
                      </a:srgbClr>
                    </a:solidFill>
                    <a:latin typeface="Arial" panose="020B0604020202020204" pitchFamily="34" charset="0"/>
                    <a:cs typeface="Arial" panose="020B0604020202020204" pitchFamily="34" charset="0"/>
                  </a:rPr>
                  <a:t>100</a:t>
                </a:r>
              </a:p>
            </p:txBody>
          </p:sp>
          <p:sp>
            <p:nvSpPr>
              <p:cNvPr id="61" name="TextBox 60"/>
              <p:cNvSpPr txBox="1"/>
              <p:nvPr/>
            </p:nvSpPr>
            <p:spPr>
              <a:xfrm>
                <a:off x="1750405" y="1506595"/>
                <a:ext cx="124470" cy="1582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rgbClr val="1F497D">
                        <a:lumMod val="50000"/>
                      </a:srgbClr>
                    </a:solidFill>
                    <a:latin typeface="Arial" panose="020B0604020202020204" pitchFamily="34" charset="0"/>
                    <a:cs typeface="Arial" panose="020B0604020202020204" pitchFamily="34" charset="0"/>
                  </a:rPr>
                  <a:t>80</a:t>
                </a:r>
              </a:p>
            </p:txBody>
          </p:sp>
          <p:sp>
            <p:nvSpPr>
              <p:cNvPr id="62" name="TextBox 61"/>
              <p:cNvSpPr txBox="1"/>
              <p:nvPr/>
            </p:nvSpPr>
            <p:spPr>
              <a:xfrm>
                <a:off x="1750405" y="1962874"/>
                <a:ext cx="124470" cy="1582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rgbClr val="1F497D">
                        <a:lumMod val="50000"/>
                      </a:srgbClr>
                    </a:solidFill>
                    <a:latin typeface="Arial" panose="020B0604020202020204" pitchFamily="34" charset="0"/>
                    <a:cs typeface="Arial" panose="020B0604020202020204" pitchFamily="34" charset="0"/>
                  </a:rPr>
                  <a:t>60</a:t>
                </a:r>
              </a:p>
            </p:txBody>
          </p:sp>
          <p:sp>
            <p:nvSpPr>
              <p:cNvPr id="63" name="TextBox 62"/>
              <p:cNvSpPr txBox="1"/>
              <p:nvPr/>
            </p:nvSpPr>
            <p:spPr>
              <a:xfrm>
                <a:off x="1750405" y="2419153"/>
                <a:ext cx="124470" cy="1582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rgbClr val="1F497D">
                        <a:lumMod val="50000"/>
                      </a:srgbClr>
                    </a:solidFill>
                    <a:latin typeface="Arial" panose="020B0604020202020204" pitchFamily="34" charset="0"/>
                    <a:cs typeface="Arial" panose="020B0604020202020204" pitchFamily="34" charset="0"/>
                  </a:rPr>
                  <a:t>40</a:t>
                </a:r>
              </a:p>
            </p:txBody>
          </p:sp>
          <p:sp>
            <p:nvSpPr>
              <p:cNvPr id="64" name="TextBox 63"/>
              <p:cNvSpPr txBox="1"/>
              <p:nvPr/>
            </p:nvSpPr>
            <p:spPr>
              <a:xfrm>
                <a:off x="1750405" y="2875434"/>
                <a:ext cx="124470" cy="1582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rgbClr val="1F497D">
                        <a:lumMod val="50000"/>
                      </a:srgbClr>
                    </a:solidFill>
                    <a:latin typeface="Arial" panose="020B0604020202020204" pitchFamily="34" charset="0"/>
                    <a:cs typeface="Arial" panose="020B0604020202020204" pitchFamily="34" charset="0"/>
                  </a:rPr>
                  <a:t>20</a:t>
                </a:r>
              </a:p>
            </p:txBody>
          </p:sp>
          <p:sp>
            <p:nvSpPr>
              <p:cNvPr id="65" name="TextBox 64"/>
              <p:cNvSpPr txBox="1"/>
              <p:nvPr/>
            </p:nvSpPr>
            <p:spPr>
              <a:xfrm>
                <a:off x="1812640" y="3331708"/>
                <a:ext cx="62235" cy="1582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rgbClr val="1F497D">
                        <a:lumMod val="50000"/>
                      </a:srgbClr>
                    </a:solidFill>
                    <a:latin typeface="Arial" panose="020B0604020202020204" pitchFamily="34" charset="0"/>
                    <a:cs typeface="Arial" panose="020B0604020202020204" pitchFamily="34" charset="0"/>
                  </a:rPr>
                  <a:t>0</a:t>
                </a:r>
              </a:p>
            </p:txBody>
          </p:sp>
        </p:grpSp>
        <p:grpSp>
          <p:nvGrpSpPr>
            <p:cNvPr id="31" name="Group 30"/>
            <p:cNvGrpSpPr/>
            <p:nvPr/>
          </p:nvGrpSpPr>
          <p:grpSpPr>
            <a:xfrm>
              <a:off x="826043" y="3518228"/>
              <a:ext cx="7522910" cy="205040"/>
              <a:chOff x="2247964" y="3688446"/>
              <a:chExt cx="5854506" cy="210873"/>
            </a:xfrm>
          </p:grpSpPr>
          <p:sp>
            <p:nvSpPr>
              <p:cNvPr id="32" name="TextBox 67"/>
              <p:cNvSpPr txBox="1"/>
              <p:nvPr/>
            </p:nvSpPr>
            <p:spPr>
              <a:xfrm>
                <a:off x="2247964"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0</a:t>
                </a:r>
              </a:p>
            </p:txBody>
          </p:sp>
          <p:sp>
            <p:nvSpPr>
              <p:cNvPr id="33" name="TextBox 73"/>
              <p:cNvSpPr txBox="1"/>
              <p:nvPr/>
            </p:nvSpPr>
            <p:spPr>
              <a:xfrm>
                <a:off x="3109888"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4</a:t>
                </a:r>
              </a:p>
            </p:txBody>
          </p:sp>
          <p:sp>
            <p:nvSpPr>
              <p:cNvPr id="34" name="TextBox 74"/>
              <p:cNvSpPr txBox="1"/>
              <p:nvPr/>
            </p:nvSpPr>
            <p:spPr>
              <a:xfrm>
                <a:off x="3971812"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8</a:t>
                </a:r>
              </a:p>
            </p:txBody>
          </p:sp>
          <p:sp>
            <p:nvSpPr>
              <p:cNvPr id="37" name="TextBox 67"/>
              <p:cNvSpPr txBox="1"/>
              <p:nvPr/>
            </p:nvSpPr>
            <p:spPr>
              <a:xfrm>
                <a:off x="2678926"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2</a:t>
                </a:r>
              </a:p>
            </p:txBody>
          </p:sp>
          <p:sp>
            <p:nvSpPr>
              <p:cNvPr id="40" name="TextBox 73"/>
              <p:cNvSpPr txBox="1"/>
              <p:nvPr/>
            </p:nvSpPr>
            <p:spPr>
              <a:xfrm>
                <a:off x="3540850"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6</a:t>
                </a:r>
              </a:p>
            </p:txBody>
          </p:sp>
          <p:sp>
            <p:nvSpPr>
              <p:cNvPr id="43" name="TextBox 74"/>
              <p:cNvSpPr txBox="1"/>
              <p:nvPr/>
            </p:nvSpPr>
            <p:spPr>
              <a:xfrm>
                <a:off x="4402774"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10</a:t>
                </a:r>
              </a:p>
            </p:txBody>
          </p:sp>
          <p:sp>
            <p:nvSpPr>
              <p:cNvPr id="45" name="TextBox 74"/>
              <p:cNvSpPr txBox="1"/>
              <p:nvPr/>
            </p:nvSpPr>
            <p:spPr>
              <a:xfrm>
                <a:off x="4833736"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12</a:t>
                </a:r>
              </a:p>
            </p:txBody>
          </p:sp>
          <p:sp>
            <p:nvSpPr>
              <p:cNvPr id="47" name="TextBox 74"/>
              <p:cNvSpPr txBox="1"/>
              <p:nvPr/>
            </p:nvSpPr>
            <p:spPr>
              <a:xfrm>
                <a:off x="5264698"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14</a:t>
                </a:r>
              </a:p>
            </p:txBody>
          </p:sp>
          <p:sp>
            <p:nvSpPr>
              <p:cNvPr id="49" name="TextBox 74"/>
              <p:cNvSpPr txBox="1"/>
              <p:nvPr/>
            </p:nvSpPr>
            <p:spPr>
              <a:xfrm>
                <a:off x="5695660"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16</a:t>
                </a:r>
              </a:p>
            </p:txBody>
          </p:sp>
          <p:sp>
            <p:nvSpPr>
              <p:cNvPr id="51" name="TextBox 74"/>
              <p:cNvSpPr txBox="1"/>
              <p:nvPr/>
            </p:nvSpPr>
            <p:spPr>
              <a:xfrm>
                <a:off x="6126622"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18</a:t>
                </a:r>
              </a:p>
            </p:txBody>
          </p:sp>
          <p:sp>
            <p:nvSpPr>
              <p:cNvPr id="53" name="TextBox 74"/>
              <p:cNvSpPr txBox="1"/>
              <p:nvPr/>
            </p:nvSpPr>
            <p:spPr>
              <a:xfrm>
                <a:off x="6557584"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20</a:t>
                </a:r>
              </a:p>
            </p:txBody>
          </p:sp>
          <p:sp>
            <p:nvSpPr>
              <p:cNvPr id="55" name="TextBox 74"/>
              <p:cNvSpPr txBox="1"/>
              <p:nvPr/>
            </p:nvSpPr>
            <p:spPr>
              <a:xfrm>
                <a:off x="6988546"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22</a:t>
                </a:r>
              </a:p>
            </p:txBody>
          </p:sp>
          <p:sp>
            <p:nvSpPr>
              <p:cNvPr id="57" name="TextBox 74"/>
              <p:cNvSpPr txBox="1"/>
              <p:nvPr/>
            </p:nvSpPr>
            <p:spPr>
              <a:xfrm>
                <a:off x="7419508"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24</a:t>
                </a:r>
              </a:p>
            </p:txBody>
          </p:sp>
          <p:sp>
            <p:nvSpPr>
              <p:cNvPr id="59" name="TextBox 74"/>
              <p:cNvSpPr txBox="1"/>
              <p:nvPr/>
            </p:nvSpPr>
            <p:spPr>
              <a:xfrm>
                <a:off x="7850470" y="3688446"/>
                <a:ext cx="252000" cy="210873"/>
              </a:xfrm>
              <a:prstGeom prst="rect">
                <a:avLst/>
              </a:prstGeom>
              <a:noFill/>
            </p:spPr>
            <p:txBody>
              <a:bodyPr wrap="non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1F497D">
                        <a:lumMod val="50000"/>
                      </a:srgbClr>
                    </a:solidFill>
                    <a:latin typeface="Arial" panose="020B0604020202020204" pitchFamily="34" charset="0"/>
                    <a:cs typeface="Arial" panose="020B0604020202020204" pitchFamily="34" charset="0"/>
                  </a:rPr>
                  <a:t>26</a:t>
                </a:r>
              </a:p>
            </p:txBody>
          </p:sp>
        </p:grpSp>
        <p:sp>
          <p:nvSpPr>
            <p:cNvPr id="11" name="TextBox 84"/>
            <p:cNvSpPr txBox="1"/>
            <p:nvPr/>
          </p:nvSpPr>
          <p:spPr>
            <a:xfrm>
              <a:off x="4289114" y="3750345"/>
              <a:ext cx="873637" cy="161583"/>
            </a:xfrm>
            <a:prstGeom prst="rect">
              <a:avLst/>
            </a:prstGeom>
            <a:noFill/>
          </p:spPr>
          <p:txBody>
            <a:bodyPr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rgbClr val="1F497D">
                      <a:lumMod val="50000"/>
                    </a:srgbClr>
                  </a:solidFill>
                  <a:latin typeface="Arial" panose="020B0604020202020204" pitchFamily="34" charset="0"/>
                  <a:cs typeface="Arial" panose="020B0604020202020204" pitchFamily="34" charset="0"/>
                </a:rPr>
                <a:t>Time, Months</a:t>
              </a:r>
            </a:p>
          </p:txBody>
        </p:sp>
        <p:sp>
          <p:nvSpPr>
            <p:cNvPr id="12" name="TextBox 86"/>
            <p:cNvSpPr txBox="1"/>
            <p:nvPr/>
          </p:nvSpPr>
          <p:spPr>
            <a:xfrm rot="16200000">
              <a:off x="-692594" y="2122345"/>
              <a:ext cx="2103397" cy="32316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rgbClr val="1F497D">
                      <a:lumMod val="50000"/>
                    </a:srgbClr>
                  </a:solidFill>
                  <a:latin typeface="Arial" panose="020B0604020202020204" pitchFamily="34" charset="0"/>
                  <a:cs typeface="Arial" panose="020B0604020202020204" pitchFamily="34" charset="0"/>
                </a:rPr>
                <a:t>Probability of </a:t>
              </a:r>
              <a:br>
                <a:rPr lang="en-US" sz="1050" b="1" dirty="0">
                  <a:solidFill>
                    <a:srgbClr val="1F497D">
                      <a:lumMod val="50000"/>
                    </a:srgbClr>
                  </a:solidFill>
                  <a:latin typeface="Arial" panose="020B0604020202020204" pitchFamily="34" charset="0"/>
                  <a:cs typeface="Arial" panose="020B0604020202020204" pitchFamily="34" charset="0"/>
                </a:rPr>
              </a:br>
              <a:r>
                <a:rPr lang="en-US" sz="1050" b="1" dirty="0">
                  <a:solidFill>
                    <a:srgbClr val="1F497D">
                      <a:lumMod val="50000"/>
                    </a:srgbClr>
                  </a:solidFill>
                  <a:latin typeface="Arial" panose="020B0604020202020204" pitchFamily="34" charset="0"/>
                  <a:cs typeface="Arial" panose="020B0604020202020204" pitchFamily="34" charset="0"/>
                </a:rPr>
                <a:t>Progression-free Survival, %</a:t>
              </a:r>
            </a:p>
          </p:txBody>
        </p:sp>
      </p:grpSp>
      <p:cxnSp>
        <p:nvCxnSpPr>
          <p:cNvPr id="6" name="Straight Connector 5"/>
          <p:cNvCxnSpPr/>
          <p:nvPr/>
        </p:nvCxnSpPr>
        <p:spPr>
          <a:xfrm>
            <a:off x="4175909" y="3415799"/>
            <a:ext cx="0" cy="932649"/>
          </a:xfrm>
          <a:prstGeom prst="line">
            <a:avLst/>
          </a:prstGeom>
          <a:ln w="19050" cap="sq">
            <a:prstDash val="sysDash"/>
            <a:headEnd type="none" w="med" len="med"/>
            <a:tailEnd type="none" w="med" len="med"/>
          </a:ln>
          <a:effectLst/>
        </p:spPr>
        <p:style>
          <a:lnRef idx="2">
            <a:schemeClr val="dk1"/>
          </a:lnRef>
          <a:fillRef idx="0">
            <a:schemeClr val="dk1"/>
          </a:fillRef>
          <a:effectRef idx="1">
            <a:schemeClr val="dk1"/>
          </a:effectRef>
          <a:fontRef idx="minor">
            <a:schemeClr val="tx1"/>
          </a:fontRef>
        </p:style>
      </p:cxnSp>
      <p:graphicFrame>
        <p:nvGraphicFramePr>
          <p:cNvPr id="169" name="Table 168"/>
          <p:cNvGraphicFramePr>
            <a:graphicFrameLocks noGrp="1"/>
          </p:cNvGraphicFramePr>
          <p:nvPr>
            <p:extLst>
              <p:ext uri="{D42A27DB-BD31-4B8C-83A1-F6EECF244321}">
                <p14:modId xmlns:p14="http://schemas.microsoft.com/office/powerpoint/2010/main" xmlns="" val="2339890774"/>
              </p:ext>
            </p:extLst>
          </p:nvPr>
        </p:nvGraphicFramePr>
        <p:xfrm>
          <a:off x="6112488" y="2055161"/>
          <a:ext cx="4160577" cy="1528992"/>
        </p:xfrm>
        <a:graphic>
          <a:graphicData uri="http://schemas.openxmlformats.org/drawingml/2006/table">
            <a:tbl>
              <a:tblPr firstRow="1" bandRow="1">
                <a:tableStyleId>{3B4B98B0-60AC-42C2-AFA5-B58CD77FA1E5}</a:tableStyleId>
              </a:tblPr>
              <a:tblGrid>
                <a:gridCol w="1550019">
                  <a:extLst>
                    <a:ext uri="{9D8B030D-6E8A-4147-A177-3AD203B41FA5}">
                      <a16:colId xmlns="" xmlns:a16="http://schemas.microsoft.com/office/drawing/2014/main" val="20000"/>
                    </a:ext>
                  </a:extLst>
                </a:gridCol>
                <a:gridCol w="1305279">
                  <a:extLst>
                    <a:ext uri="{9D8B030D-6E8A-4147-A177-3AD203B41FA5}">
                      <a16:colId xmlns="" xmlns:a16="http://schemas.microsoft.com/office/drawing/2014/main" val="20001"/>
                    </a:ext>
                  </a:extLst>
                </a:gridCol>
                <a:gridCol w="1305279">
                  <a:extLst>
                    <a:ext uri="{9D8B030D-6E8A-4147-A177-3AD203B41FA5}">
                      <a16:colId xmlns="" xmlns:a16="http://schemas.microsoft.com/office/drawing/2014/main" val="20002"/>
                    </a:ext>
                  </a:extLst>
                </a:gridCol>
              </a:tblGrid>
              <a:tr h="368015">
                <a:tc>
                  <a:txBody>
                    <a:bodyPr/>
                    <a:lstStyle/>
                    <a:p>
                      <a:r>
                        <a:rPr lang="en-US" sz="1200" noProof="0" dirty="0">
                          <a:solidFill>
                            <a:schemeClr val="tx2">
                              <a:lumMod val="50000"/>
                            </a:schemeClr>
                          </a:solidFill>
                          <a:latin typeface="Arial" panose="020B0604020202020204" pitchFamily="34" charset="0"/>
                          <a:cs typeface="Arial" panose="020B0604020202020204" pitchFamily="34" charset="0"/>
                        </a:rPr>
                        <a:t>Full Population (N=432)</a:t>
                      </a:r>
                    </a:p>
                  </a:txBody>
                  <a:tcPr marL="52464" marR="52464" marT="26232" marB="26232" anchor="ctr"/>
                </a:tc>
                <a:tc>
                  <a:txBody>
                    <a:bodyPr/>
                    <a:lstStyle/>
                    <a:p>
                      <a:pPr algn="ctr">
                        <a:lnSpc>
                          <a:spcPct val="100000"/>
                        </a:lnSpc>
                        <a:spcBef>
                          <a:spcPts val="0"/>
                        </a:spcBef>
                        <a:spcAft>
                          <a:spcPts val="0"/>
                        </a:spcAft>
                      </a:pPr>
                      <a:r>
                        <a:rPr lang="en-US" sz="1200" noProof="0" dirty="0">
                          <a:solidFill>
                            <a:schemeClr val="tx2">
                              <a:lumMod val="50000"/>
                            </a:schemeClr>
                          </a:solidFill>
                          <a:latin typeface="Arial" panose="020B0604020202020204" pitchFamily="34" charset="0"/>
                          <a:cs typeface="Arial" panose="020B0604020202020204" pitchFamily="34" charset="0"/>
                        </a:rPr>
                        <a:t>Buparlisib + Fulvestrant</a:t>
                      </a:r>
                    </a:p>
                    <a:p>
                      <a:pPr algn="ctr">
                        <a:lnSpc>
                          <a:spcPct val="100000"/>
                        </a:lnSpc>
                        <a:spcBef>
                          <a:spcPts val="0"/>
                        </a:spcBef>
                        <a:spcAft>
                          <a:spcPts val="0"/>
                        </a:spcAft>
                      </a:pPr>
                      <a:r>
                        <a:rPr lang="en-US" sz="1200" noProof="0" dirty="0">
                          <a:solidFill>
                            <a:schemeClr val="tx2">
                              <a:lumMod val="50000"/>
                            </a:schemeClr>
                          </a:solidFill>
                          <a:latin typeface="Arial" panose="020B0604020202020204" pitchFamily="34" charset="0"/>
                          <a:cs typeface="Arial" panose="020B0604020202020204" pitchFamily="34" charset="0"/>
                        </a:rPr>
                        <a:t>n=289</a:t>
                      </a:r>
                    </a:p>
                  </a:txBody>
                  <a:tcPr marL="98213" marR="98213" anchor="ctr">
                    <a:lnB w="381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200" noProof="0" dirty="0">
                          <a:solidFill>
                            <a:schemeClr val="tx2">
                              <a:lumMod val="50000"/>
                            </a:schemeClr>
                          </a:solidFill>
                          <a:latin typeface="Arial" panose="020B0604020202020204" pitchFamily="34" charset="0"/>
                          <a:cs typeface="Arial" panose="020B0604020202020204" pitchFamily="34" charset="0"/>
                        </a:rPr>
                        <a:t>Placebo + Fulvestrant</a:t>
                      </a:r>
                    </a:p>
                    <a:p>
                      <a:pPr algn="ctr">
                        <a:lnSpc>
                          <a:spcPct val="100000"/>
                        </a:lnSpc>
                        <a:spcBef>
                          <a:spcPts val="0"/>
                        </a:spcBef>
                        <a:spcAft>
                          <a:spcPts val="0"/>
                        </a:spcAft>
                      </a:pPr>
                      <a:r>
                        <a:rPr lang="en-US" sz="1200" noProof="0" dirty="0">
                          <a:solidFill>
                            <a:schemeClr val="tx2">
                              <a:lumMod val="50000"/>
                            </a:schemeClr>
                          </a:solidFill>
                          <a:latin typeface="Arial" panose="020B0604020202020204" pitchFamily="34" charset="0"/>
                          <a:cs typeface="Arial" panose="020B0604020202020204" pitchFamily="34" charset="0"/>
                        </a:rPr>
                        <a:t>n=143</a:t>
                      </a:r>
                    </a:p>
                  </a:txBody>
                  <a:tcPr marL="98213" marR="98213" anchor="ctr">
                    <a:lnB w="381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0"/>
                  </a:ext>
                </a:extLst>
              </a:tr>
              <a:tr h="300992">
                <a:tc>
                  <a:txBody>
                    <a:bodyPr/>
                    <a:lstStyle/>
                    <a:p>
                      <a:r>
                        <a:rPr lang="en-US" sz="1200" b="0" noProof="0" dirty="0">
                          <a:solidFill>
                            <a:schemeClr val="tx2">
                              <a:lumMod val="50000"/>
                            </a:schemeClr>
                          </a:solidFill>
                          <a:latin typeface="Arial" panose="020B0604020202020204" pitchFamily="34" charset="0"/>
                          <a:cs typeface="Arial" panose="020B0604020202020204" pitchFamily="34" charset="0"/>
                        </a:rPr>
                        <a:t>Median PFS, </a:t>
                      </a:r>
                      <a:br>
                        <a:rPr lang="en-US" sz="1200" b="0" noProof="0" dirty="0">
                          <a:solidFill>
                            <a:schemeClr val="tx2">
                              <a:lumMod val="50000"/>
                            </a:schemeClr>
                          </a:solidFill>
                          <a:latin typeface="Arial" panose="020B0604020202020204" pitchFamily="34" charset="0"/>
                          <a:cs typeface="Arial" panose="020B0604020202020204" pitchFamily="34" charset="0"/>
                        </a:rPr>
                      </a:br>
                      <a:r>
                        <a:rPr lang="en-US" sz="1200" b="0" noProof="0" dirty="0">
                          <a:solidFill>
                            <a:schemeClr val="tx2">
                              <a:lumMod val="50000"/>
                            </a:schemeClr>
                          </a:solidFill>
                          <a:latin typeface="Arial" panose="020B0604020202020204" pitchFamily="34" charset="0"/>
                          <a:cs typeface="Arial" panose="020B0604020202020204" pitchFamily="34" charset="0"/>
                        </a:rPr>
                        <a:t>months (95%</a:t>
                      </a:r>
                      <a:r>
                        <a:rPr lang="en-US" sz="1200" b="0" baseline="0" noProof="0" dirty="0">
                          <a:solidFill>
                            <a:schemeClr val="tx2">
                              <a:lumMod val="50000"/>
                            </a:schemeClr>
                          </a:solidFill>
                          <a:latin typeface="Arial" panose="020B0604020202020204" pitchFamily="34" charset="0"/>
                          <a:cs typeface="Arial" panose="020B0604020202020204" pitchFamily="34" charset="0"/>
                        </a:rPr>
                        <a:t> CI)</a:t>
                      </a:r>
                      <a:endParaRPr lang="en-US" sz="1200" b="0" noProof="0" dirty="0">
                        <a:solidFill>
                          <a:schemeClr val="tx2">
                            <a:lumMod val="50000"/>
                          </a:schemeClr>
                        </a:solidFill>
                        <a:latin typeface="Arial" panose="020B0604020202020204" pitchFamily="34" charset="0"/>
                        <a:cs typeface="Arial" panose="020B0604020202020204" pitchFamily="34" charset="0"/>
                      </a:endParaRPr>
                    </a:p>
                  </a:txBody>
                  <a:tcPr marL="52464" marR="52464" marT="26232" marB="26232" anchor="ctr"/>
                </a:tc>
                <a:tc>
                  <a:txBody>
                    <a:bodyPr/>
                    <a:lstStyle/>
                    <a:p>
                      <a:pPr algn="ctr"/>
                      <a:r>
                        <a:rPr lang="en-US" sz="1200" noProof="0" dirty="0">
                          <a:solidFill>
                            <a:schemeClr val="tx2">
                              <a:lumMod val="50000"/>
                            </a:schemeClr>
                          </a:solidFill>
                          <a:latin typeface="Arial" panose="020B0604020202020204" pitchFamily="34" charset="0"/>
                          <a:cs typeface="Arial" panose="020B0604020202020204" pitchFamily="34" charset="0"/>
                        </a:rPr>
                        <a:t>3.9 </a:t>
                      </a:r>
                      <a:br>
                        <a:rPr lang="en-US" sz="1200" noProof="0" dirty="0">
                          <a:solidFill>
                            <a:schemeClr val="tx2">
                              <a:lumMod val="50000"/>
                            </a:schemeClr>
                          </a:solidFill>
                          <a:latin typeface="Arial" panose="020B0604020202020204" pitchFamily="34" charset="0"/>
                          <a:cs typeface="Arial" panose="020B0604020202020204" pitchFamily="34" charset="0"/>
                        </a:rPr>
                      </a:br>
                      <a:r>
                        <a:rPr lang="en-US" sz="1200" noProof="0" dirty="0">
                          <a:solidFill>
                            <a:schemeClr val="tx2">
                              <a:lumMod val="50000"/>
                            </a:schemeClr>
                          </a:solidFill>
                          <a:latin typeface="Arial" panose="020B0604020202020204" pitchFamily="34" charset="0"/>
                          <a:cs typeface="Arial" panose="020B0604020202020204" pitchFamily="34" charset="0"/>
                        </a:rPr>
                        <a:t>(2.8–4.2)</a:t>
                      </a:r>
                    </a:p>
                  </a:txBody>
                  <a:tcPr marL="52464" marR="52464" marT="26232" marB="26232" anchor="ctr">
                    <a:lnT w="38100" cap="flat" cmpd="sng" algn="ctr">
                      <a:solidFill>
                        <a:schemeClr val="tx2"/>
                      </a:solidFill>
                      <a:prstDash val="solid"/>
                      <a:round/>
                      <a:headEnd type="none" w="med" len="med"/>
                      <a:tailEnd type="none" w="med" len="med"/>
                    </a:lnT>
                  </a:tcPr>
                </a:tc>
                <a:tc>
                  <a:txBody>
                    <a:bodyPr/>
                    <a:lstStyle/>
                    <a:p>
                      <a:pPr algn="ctr"/>
                      <a:r>
                        <a:rPr lang="en-US" sz="1200" noProof="0" dirty="0">
                          <a:solidFill>
                            <a:schemeClr val="tx2">
                              <a:lumMod val="50000"/>
                            </a:schemeClr>
                          </a:solidFill>
                          <a:latin typeface="Arial" panose="020B0604020202020204" pitchFamily="34" charset="0"/>
                          <a:cs typeface="Arial" panose="020B0604020202020204" pitchFamily="34" charset="0"/>
                        </a:rPr>
                        <a:t>1.8</a:t>
                      </a:r>
                      <a:br>
                        <a:rPr lang="en-US" sz="1200" noProof="0" dirty="0">
                          <a:solidFill>
                            <a:schemeClr val="tx2">
                              <a:lumMod val="50000"/>
                            </a:schemeClr>
                          </a:solidFill>
                          <a:latin typeface="Arial" panose="020B0604020202020204" pitchFamily="34" charset="0"/>
                          <a:cs typeface="Arial" panose="020B0604020202020204" pitchFamily="34" charset="0"/>
                        </a:rPr>
                      </a:br>
                      <a:r>
                        <a:rPr lang="en-US" sz="1200" noProof="0" dirty="0">
                          <a:solidFill>
                            <a:schemeClr val="tx2">
                              <a:lumMod val="50000"/>
                            </a:schemeClr>
                          </a:solidFill>
                          <a:latin typeface="Arial" panose="020B0604020202020204" pitchFamily="34" charset="0"/>
                          <a:cs typeface="Arial" panose="020B0604020202020204" pitchFamily="34" charset="0"/>
                        </a:rPr>
                        <a:t>(1.5–2.8)</a:t>
                      </a:r>
                    </a:p>
                  </a:txBody>
                  <a:tcPr marL="52464" marR="52464" marT="26232" marB="26232" anchor="ctr">
                    <a:lnT w="38100" cap="flat" cmpd="sng" algn="ctr">
                      <a:solidFill>
                        <a:schemeClr val="accent6"/>
                      </a:solidFill>
                      <a:prstDash val="solid"/>
                      <a:round/>
                      <a:headEnd type="none" w="med" len="med"/>
                      <a:tailEnd type="none" w="med" len="med"/>
                    </a:lnT>
                  </a:tcPr>
                </a:tc>
                <a:extLst>
                  <a:ext uri="{0D108BD9-81ED-4DB2-BD59-A6C34878D82A}">
                    <a16:rowId xmlns="" xmlns:a16="http://schemas.microsoft.com/office/drawing/2014/main" val="10001"/>
                  </a:ext>
                </a:extLst>
              </a:tr>
              <a:tr h="137418">
                <a:tc>
                  <a:txBody>
                    <a:bodyPr/>
                    <a:lstStyle/>
                    <a:p>
                      <a:r>
                        <a:rPr lang="en-US" sz="1200" b="0" noProof="0" dirty="0">
                          <a:solidFill>
                            <a:schemeClr val="tx2">
                              <a:lumMod val="50000"/>
                            </a:schemeClr>
                          </a:solidFill>
                          <a:latin typeface="Arial" panose="020B0604020202020204" pitchFamily="34" charset="0"/>
                          <a:cs typeface="Arial" panose="020B0604020202020204" pitchFamily="34" charset="0"/>
                        </a:rPr>
                        <a:t>HR (95% CI)</a:t>
                      </a:r>
                    </a:p>
                  </a:txBody>
                  <a:tcPr marL="52464" marR="52464" marT="26232" marB="26232" anchor="ctr"/>
                </a:tc>
                <a:tc gridSpan="2">
                  <a:txBody>
                    <a:bodyPr/>
                    <a:lstStyle/>
                    <a:p>
                      <a:pPr algn="ctr"/>
                      <a:r>
                        <a:rPr lang="en-US" sz="1200" noProof="0" dirty="0">
                          <a:solidFill>
                            <a:schemeClr val="tx2">
                              <a:lumMod val="50000"/>
                            </a:schemeClr>
                          </a:solidFill>
                          <a:latin typeface="Arial" panose="020B0604020202020204" pitchFamily="34" charset="0"/>
                          <a:cs typeface="Arial" panose="020B0604020202020204" pitchFamily="34" charset="0"/>
                        </a:rPr>
                        <a:t>0.67 (0.53–0.84)</a:t>
                      </a:r>
                    </a:p>
                  </a:txBody>
                  <a:tcPr marL="52464" marR="52464" marT="26232" marB="26232" anchor="ctr"/>
                </a:tc>
                <a:tc hMerge="1">
                  <a:txBody>
                    <a:bodyPr/>
                    <a:lstStyle/>
                    <a:p>
                      <a:endParaRPr lang="en-US" sz="1000" dirty="0"/>
                    </a:p>
                  </a:txBody>
                  <a:tcPr marL="52464" marR="52464" marT="26232" marB="26232"/>
                </a:tc>
                <a:extLst>
                  <a:ext uri="{0D108BD9-81ED-4DB2-BD59-A6C34878D82A}">
                    <a16:rowId xmlns="" xmlns:a16="http://schemas.microsoft.com/office/drawing/2014/main" val="10002"/>
                  </a:ext>
                </a:extLst>
              </a:tr>
              <a:tr h="209418">
                <a:tc>
                  <a:txBody>
                    <a:bodyPr/>
                    <a:lstStyle/>
                    <a:p>
                      <a:r>
                        <a:rPr lang="en-US" sz="1200" b="0" noProof="0" dirty="0">
                          <a:solidFill>
                            <a:schemeClr val="tx2">
                              <a:lumMod val="50000"/>
                            </a:schemeClr>
                          </a:solidFill>
                          <a:latin typeface="Arial" panose="020B0604020202020204" pitchFamily="34" charset="0"/>
                          <a:cs typeface="Arial" panose="020B0604020202020204" pitchFamily="34" charset="0"/>
                        </a:rPr>
                        <a:t>One-sided</a:t>
                      </a:r>
                      <a:r>
                        <a:rPr lang="en-US" sz="1200" b="0" baseline="0" noProof="0" dirty="0">
                          <a:solidFill>
                            <a:schemeClr val="tx2">
                              <a:lumMod val="50000"/>
                            </a:schemeClr>
                          </a:solidFill>
                          <a:latin typeface="Arial" panose="020B0604020202020204" pitchFamily="34" charset="0"/>
                          <a:cs typeface="Arial" panose="020B0604020202020204" pitchFamily="34" charset="0"/>
                        </a:rPr>
                        <a:t> </a:t>
                      </a:r>
                      <a:r>
                        <a:rPr lang="en-US" sz="1200" b="0" i="0" baseline="0" noProof="0" dirty="0">
                          <a:solidFill>
                            <a:schemeClr val="tx2">
                              <a:lumMod val="50000"/>
                            </a:schemeClr>
                          </a:solidFill>
                          <a:latin typeface="Arial" panose="020B0604020202020204" pitchFamily="34" charset="0"/>
                          <a:cs typeface="Arial" panose="020B0604020202020204" pitchFamily="34" charset="0"/>
                        </a:rPr>
                        <a:t>p-</a:t>
                      </a:r>
                      <a:r>
                        <a:rPr lang="en-US" sz="1200" b="0" baseline="0" noProof="0" dirty="0">
                          <a:solidFill>
                            <a:schemeClr val="tx2">
                              <a:lumMod val="50000"/>
                            </a:schemeClr>
                          </a:solidFill>
                          <a:latin typeface="Arial" panose="020B0604020202020204" pitchFamily="34" charset="0"/>
                          <a:cs typeface="Arial" panose="020B0604020202020204" pitchFamily="34" charset="0"/>
                        </a:rPr>
                        <a:t>value</a:t>
                      </a:r>
                      <a:endParaRPr lang="en-US" sz="1200" b="0" noProof="0" dirty="0">
                        <a:solidFill>
                          <a:schemeClr val="tx2">
                            <a:lumMod val="50000"/>
                          </a:schemeClr>
                        </a:solidFill>
                        <a:latin typeface="Arial" panose="020B0604020202020204" pitchFamily="34" charset="0"/>
                        <a:cs typeface="Arial" panose="020B0604020202020204" pitchFamily="34" charset="0"/>
                      </a:endParaRPr>
                    </a:p>
                  </a:txBody>
                  <a:tcPr marL="52464" marR="52464" marT="26232" marB="26232" anchor="ctr"/>
                </a:tc>
                <a:tc gridSpan="2">
                  <a:txBody>
                    <a:bodyPr/>
                    <a:lstStyle/>
                    <a:p>
                      <a:pPr algn="ctr"/>
                      <a:r>
                        <a:rPr lang="en-US" sz="1200" noProof="0" dirty="0">
                          <a:solidFill>
                            <a:schemeClr val="tx2">
                              <a:lumMod val="50000"/>
                            </a:schemeClr>
                          </a:solidFill>
                          <a:latin typeface="Arial" panose="020B0604020202020204" pitchFamily="34" charset="0"/>
                          <a:cs typeface="Arial" panose="020B0604020202020204" pitchFamily="34" charset="0"/>
                        </a:rPr>
                        <a:t>&lt;0.001</a:t>
                      </a:r>
                    </a:p>
                  </a:txBody>
                  <a:tcPr marL="52464" marR="52464" marT="26232" marB="26232" anchor="ctr"/>
                </a:tc>
                <a:tc hMerge="1">
                  <a:txBody>
                    <a:bodyPr/>
                    <a:lstStyle/>
                    <a:p>
                      <a:pPr algn="ctr"/>
                      <a:endParaRPr lang="en-US" sz="800" dirty="0"/>
                    </a:p>
                  </a:txBody>
                  <a:tcPr marL="52464" marR="52464" marT="26232" marB="26232" anchor="ctr"/>
                </a:tc>
                <a:extLst>
                  <a:ext uri="{0D108BD9-81ED-4DB2-BD59-A6C34878D82A}">
                    <a16:rowId xmlns="" xmlns:a16="http://schemas.microsoft.com/office/drawing/2014/main" val="10003"/>
                  </a:ext>
                </a:extLst>
              </a:tr>
            </a:tbl>
          </a:graphicData>
        </a:graphic>
      </p:graphicFrame>
      <p:sp>
        <p:nvSpPr>
          <p:cNvPr id="165" name="TextBox 164"/>
          <p:cNvSpPr txBox="1"/>
          <p:nvPr/>
        </p:nvSpPr>
        <p:spPr>
          <a:xfrm>
            <a:off x="6444296" y="6337652"/>
            <a:ext cx="3766504"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DiLeo</a:t>
            </a:r>
            <a:r>
              <a:rPr lang="en-US" sz="1200" dirty="0">
                <a:latin typeface="Arial" panose="020B0604020202020204" pitchFamily="34" charset="0"/>
                <a:cs typeface="Arial" panose="020B0604020202020204" pitchFamily="34" charset="0"/>
              </a:rPr>
              <a:t> A, SABCS 2016, S4-07</a:t>
            </a:r>
          </a:p>
        </p:txBody>
      </p:sp>
    </p:spTree>
    <p:extLst>
      <p:ext uri="{BB962C8B-B14F-4D97-AF65-F5344CB8AC3E}">
        <p14:creationId xmlns:p14="http://schemas.microsoft.com/office/powerpoint/2010/main" xmlns="" val="12615617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127" y="159635"/>
            <a:ext cx="8229600" cy="1143000"/>
          </a:xfrm>
        </p:spPr>
        <p:txBody>
          <a:bodyPr>
            <a:normAutofit fontScale="90000"/>
          </a:bodyPr>
          <a:lstStyle/>
          <a:p>
            <a:r>
              <a:rPr lang="en-US" altLang="ja-JP" dirty="0">
                <a:latin typeface="Arial" panose="020B0604020202020204" pitchFamily="34" charset="0"/>
                <a:cs typeface="Arial" panose="020B0604020202020204" pitchFamily="34" charset="0"/>
              </a:rPr>
              <a:t>Progression-free Survival by </a:t>
            </a:r>
            <a:r>
              <a:rPr lang="en-US" altLang="ja-JP" dirty="0" smtClean="0">
                <a:latin typeface="Arial" panose="020B0604020202020204" pitchFamily="34" charset="0"/>
                <a:cs typeface="Arial" panose="020B0604020202020204" pitchFamily="34" charset="0"/>
              </a:rPr>
              <a:t/>
            </a:r>
            <a:br>
              <a:rPr lang="en-US" altLang="ja-JP" dirty="0" smtClean="0">
                <a:latin typeface="Arial" panose="020B0604020202020204" pitchFamily="34" charset="0"/>
                <a:cs typeface="Arial" panose="020B0604020202020204" pitchFamily="34" charset="0"/>
              </a:rPr>
            </a:br>
            <a:r>
              <a:rPr lang="en-US" altLang="ja-JP" i="1" dirty="0" smtClean="0">
                <a:latin typeface="Arial" panose="020B0604020202020204" pitchFamily="34" charset="0"/>
                <a:cs typeface="Arial" panose="020B0604020202020204" pitchFamily="34" charset="0"/>
              </a:rPr>
              <a:t>PIK3CA </a:t>
            </a:r>
            <a:r>
              <a:rPr lang="en-US" altLang="ja-JP" dirty="0">
                <a:latin typeface="Arial" panose="020B0604020202020204" pitchFamily="34" charset="0"/>
                <a:cs typeface="Arial" panose="020B0604020202020204" pitchFamily="34" charset="0"/>
              </a:rPr>
              <a:t>Status</a:t>
            </a:r>
            <a:endParaRPr lang="en-US" dirty="0">
              <a:latin typeface="Arial" panose="020B0604020202020204" pitchFamily="34" charset="0"/>
              <a:cs typeface="Arial" panose="020B0604020202020204" pitchFamily="34" charset="0"/>
            </a:endParaRPr>
          </a:p>
        </p:txBody>
      </p:sp>
      <p:grpSp>
        <p:nvGrpSpPr>
          <p:cNvPr id="21" name="Group 20"/>
          <p:cNvGrpSpPr/>
          <p:nvPr/>
        </p:nvGrpSpPr>
        <p:grpSpPr>
          <a:xfrm>
            <a:off x="6779415" y="1903517"/>
            <a:ext cx="3634795" cy="1699556"/>
            <a:chOff x="5074051" y="745277"/>
            <a:chExt cx="3634795" cy="1699556"/>
          </a:xfrm>
        </p:grpSpPr>
        <p:grpSp>
          <p:nvGrpSpPr>
            <p:cNvPr id="659" name="Group 658"/>
            <p:cNvGrpSpPr/>
            <p:nvPr/>
          </p:nvGrpSpPr>
          <p:grpSpPr>
            <a:xfrm>
              <a:off x="5421898" y="810154"/>
              <a:ext cx="1603765" cy="1361283"/>
              <a:chOff x="5500298" y="1198085"/>
              <a:chExt cx="1603765" cy="1361283"/>
            </a:xfrm>
          </p:grpSpPr>
          <p:sp>
            <p:nvSpPr>
              <p:cNvPr id="688" name="Freeform 36"/>
              <p:cNvSpPr>
                <a:spLocks/>
              </p:cNvSpPr>
              <p:nvPr/>
            </p:nvSpPr>
            <p:spPr bwMode="auto">
              <a:xfrm>
                <a:off x="5530850" y="1225868"/>
                <a:ext cx="1573213" cy="1333500"/>
              </a:xfrm>
              <a:custGeom>
                <a:avLst/>
                <a:gdLst>
                  <a:gd name="T0" fmla="*/ 29 w 991"/>
                  <a:gd name="T1" fmla="*/ 0 h 840"/>
                  <a:gd name="T2" fmla="*/ 60 w 991"/>
                  <a:gd name="T3" fmla="*/ 15 h 840"/>
                  <a:gd name="T4" fmla="*/ 64 w 991"/>
                  <a:gd name="T5" fmla="*/ 25 h 840"/>
                  <a:gd name="T6" fmla="*/ 64 w 991"/>
                  <a:gd name="T7" fmla="*/ 46 h 840"/>
                  <a:gd name="T8" fmla="*/ 79 w 991"/>
                  <a:gd name="T9" fmla="*/ 58 h 840"/>
                  <a:gd name="T10" fmla="*/ 89 w 991"/>
                  <a:gd name="T11" fmla="*/ 71 h 840"/>
                  <a:gd name="T12" fmla="*/ 95 w 991"/>
                  <a:gd name="T13" fmla="*/ 85 h 840"/>
                  <a:gd name="T14" fmla="*/ 99 w 991"/>
                  <a:gd name="T15" fmla="*/ 134 h 840"/>
                  <a:gd name="T16" fmla="*/ 105 w 991"/>
                  <a:gd name="T17" fmla="*/ 326 h 840"/>
                  <a:gd name="T18" fmla="*/ 111 w 991"/>
                  <a:gd name="T19" fmla="*/ 378 h 840"/>
                  <a:gd name="T20" fmla="*/ 124 w 991"/>
                  <a:gd name="T21" fmla="*/ 403 h 840"/>
                  <a:gd name="T22" fmla="*/ 194 w 991"/>
                  <a:gd name="T23" fmla="*/ 429 h 840"/>
                  <a:gd name="T24" fmla="*/ 204 w 991"/>
                  <a:gd name="T25" fmla="*/ 483 h 840"/>
                  <a:gd name="T26" fmla="*/ 210 w 991"/>
                  <a:gd name="T27" fmla="*/ 493 h 840"/>
                  <a:gd name="T28" fmla="*/ 214 w 991"/>
                  <a:gd name="T29" fmla="*/ 508 h 840"/>
                  <a:gd name="T30" fmla="*/ 217 w 991"/>
                  <a:gd name="T31" fmla="*/ 522 h 840"/>
                  <a:gd name="T32" fmla="*/ 245 w 991"/>
                  <a:gd name="T33" fmla="*/ 533 h 840"/>
                  <a:gd name="T34" fmla="*/ 256 w 991"/>
                  <a:gd name="T35" fmla="*/ 549 h 840"/>
                  <a:gd name="T36" fmla="*/ 268 w 991"/>
                  <a:gd name="T37" fmla="*/ 564 h 840"/>
                  <a:gd name="T38" fmla="*/ 272 w 991"/>
                  <a:gd name="T39" fmla="*/ 576 h 840"/>
                  <a:gd name="T40" fmla="*/ 313 w 991"/>
                  <a:gd name="T41" fmla="*/ 590 h 840"/>
                  <a:gd name="T42" fmla="*/ 334 w 991"/>
                  <a:gd name="T43" fmla="*/ 607 h 840"/>
                  <a:gd name="T44" fmla="*/ 348 w 991"/>
                  <a:gd name="T45" fmla="*/ 621 h 840"/>
                  <a:gd name="T46" fmla="*/ 414 w 991"/>
                  <a:gd name="T47" fmla="*/ 630 h 840"/>
                  <a:gd name="T48" fmla="*/ 424 w 991"/>
                  <a:gd name="T49" fmla="*/ 650 h 840"/>
                  <a:gd name="T50" fmla="*/ 490 w 991"/>
                  <a:gd name="T51" fmla="*/ 661 h 840"/>
                  <a:gd name="T52" fmla="*/ 515 w 991"/>
                  <a:gd name="T53" fmla="*/ 679 h 840"/>
                  <a:gd name="T54" fmla="*/ 560 w 991"/>
                  <a:gd name="T55" fmla="*/ 693 h 840"/>
                  <a:gd name="T56" fmla="*/ 618 w 991"/>
                  <a:gd name="T57" fmla="*/ 696 h 840"/>
                  <a:gd name="T58" fmla="*/ 624 w 991"/>
                  <a:gd name="T59" fmla="*/ 708 h 840"/>
                  <a:gd name="T60" fmla="*/ 703 w 991"/>
                  <a:gd name="T61" fmla="*/ 724 h 840"/>
                  <a:gd name="T62" fmla="*/ 740 w 991"/>
                  <a:gd name="T63" fmla="*/ 743 h 840"/>
                  <a:gd name="T64" fmla="*/ 818 w 991"/>
                  <a:gd name="T65" fmla="*/ 755 h 840"/>
                  <a:gd name="T66" fmla="*/ 824 w 991"/>
                  <a:gd name="T67" fmla="*/ 780 h 840"/>
                  <a:gd name="T68" fmla="*/ 933 w 991"/>
                  <a:gd name="T69" fmla="*/ 807 h 840"/>
                  <a:gd name="T70" fmla="*/ 991 w 991"/>
                  <a:gd name="T71" fmla="*/ 84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1" h="840">
                    <a:moveTo>
                      <a:pt x="0" y="0"/>
                    </a:moveTo>
                    <a:lnTo>
                      <a:pt x="29" y="0"/>
                    </a:lnTo>
                    <a:lnTo>
                      <a:pt x="29" y="15"/>
                    </a:lnTo>
                    <a:lnTo>
                      <a:pt x="60" y="15"/>
                    </a:lnTo>
                    <a:lnTo>
                      <a:pt x="60" y="25"/>
                    </a:lnTo>
                    <a:lnTo>
                      <a:pt x="64" y="25"/>
                    </a:lnTo>
                    <a:lnTo>
                      <a:pt x="64" y="42"/>
                    </a:lnTo>
                    <a:lnTo>
                      <a:pt x="64" y="46"/>
                    </a:lnTo>
                    <a:lnTo>
                      <a:pt x="79" y="46"/>
                    </a:lnTo>
                    <a:lnTo>
                      <a:pt x="79" y="58"/>
                    </a:lnTo>
                    <a:lnTo>
                      <a:pt x="89" y="58"/>
                    </a:lnTo>
                    <a:lnTo>
                      <a:pt x="89" y="71"/>
                    </a:lnTo>
                    <a:lnTo>
                      <a:pt x="95" y="71"/>
                    </a:lnTo>
                    <a:lnTo>
                      <a:pt x="95" y="85"/>
                    </a:lnTo>
                    <a:lnTo>
                      <a:pt x="99" y="85"/>
                    </a:lnTo>
                    <a:lnTo>
                      <a:pt x="99" y="134"/>
                    </a:lnTo>
                    <a:lnTo>
                      <a:pt x="105" y="134"/>
                    </a:lnTo>
                    <a:lnTo>
                      <a:pt x="105" y="326"/>
                    </a:lnTo>
                    <a:lnTo>
                      <a:pt x="111" y="326"/>
                    </a:lnTo>
                    <a:lnTo>
                      <a:pt x="111" y="378"/>
                    </a:lnTo>
                    <a:lnTo>
                      <a:pt x="124" y="378"/>
                    </a:lnTo>
                    <a:lnTo>
                      <a:pt x="124" y="403"/>
                    </a:lnTo>
                    <a:lnTo>
                      <a:pt x="194" y="403"/>
                    </a:lnTo>
                    <a:lnTo>
                      <a:pt x="194" y="429"/>
                    </a:lnTo>
                    <a:lnTo>
                      <a:pt x="204" y="429"/>
                    </a:lnTo>
                    <a:lnTo>
                      <a:pt x="204" y="483"/>
                    </a:lnTo>
                    <a:lnTo>
                      <a:pt x="210" y="483"/>
                    </a:lnTo>
                    <a:lnTo>
                      <a:pt x="210" y="493"/>
                    </a:lnTo>
                    <a:lnTo>
                      <a:pt x="214" y="493"/>
                    </a:lnTo>
                    <a:lnTo>
                      <a:pt x="214" y="508"/>
                    </a:lnTo>
                    <a:lnTo>
                      <a:pt x="217" y="508"/>
                    </a:lnTo>
                    <a:lnTo>
                      <a:pt x="217" y="522"/>
                    </a:lnTo>
                    <a:lnTo>
                      <a:pt x="245" y="522"/>
                    </a:lnTo>
                    <a:lnTo>
                      <a:pt x="245" y="533"/>
                    </a:lnTo>
                    <a:lnTo>
                      <a:pt x="256" y="533"/>
                    </a:lnTo>
                    <a:lnTo>
                      <a:pt x="256" y="549"/>
                    </a:lnTo>
                    <a:lnTo>
                      <a:pt x="268" y="549"/>
                    </a:lnTo>
                    <a:lnTo>
                      <a:pt x="268" y="564"/>
                    </a:lnTo>
                    <a:lnTo>
                      <a:pt x="272" y="564"/>
                    </a:lnTo>
                    <a:lnTo>
                      <a:pt x="272" y="576"/>
                    </a:lnTo>
                    <a:lnTo>
                      <a:pt x="313" y="576"/>
                    </a:lnTo>
                    <a:lnTo>
                      <a:pt x="313" y="590"/>
                    </a:lnTo>
                    <a:lnTo>
                      <a:pt x="334" y="590"/>
                    </a:lnTo>
                    <a:lnTo>
                      <a:pt x="334" y="607"/>
                    </a:lnTo>
                    <a:lnTo>
                      <a:pt x="348" y="607"/>
                    </a:lnTo>
                    <a:lnTo>
                      <a:pt x="348" y="621"/>
                    </a:lnTo>
                    <a:lnTo>
                      <a:pt x="414" y="621"/>
                    </a:lnTo>
                    <a:lnTo>
                      <a:pt x="414" y="630"/>
                    </a:lnTo>
                    <a:lnTo>
                      <a:pt x="424" y="630"/>
                    </a:lnTo>
                    <a:lnTo>
                      <a:pt x="424" y="650"/>
                    </a:lnTo>
                    <a:lnTo>
                      <a:pt x="490" y="650"/>
                    </a:lnTo>
                    <a:lnTo>
                      <a:pt x="490" y="661"/>
                    </a:lnTo>
                    <a:lnTo>
                      <a:pt x="515" y="661"/>
                    </a:lnTo>
                    <a:lnTo>
                      <a:pt x="515" y="679"/>
                    </a:lnTo>
                    <a:lnTo>
                      <a:pt x="560" y="679"/>
                    </a:lnTo>
                    <a:lnTo>
                      <a:pt x="560" y="693"/>
                    </a:lnTo>
                    <a:lnTo>
                      <a:pt x="618" y="693"/>
                    </a:lnTo>
                    <a:lnTo>
                      <a:pt x="618" y="696"/>
                    </a:lnTo>
                    <a:lnTo>
                      <a:pt x="624" y="696"/>
                    </a:lnTo>
                    <a:lnTo>
                      <a:pt x="624" y="708"/>
                    </a:lnTo>
                    <a:lnTo>
                      <a:pt x="703" y="708"/>
                    </a:lnTo>
                    <a:lnTo>
                      <a:pt x="703" y="724"/>
                    </a:lnTo>
                    <a:lnTo>
                      <a:pt x="740" y="724"/>
                    </a:lnTo>
                    <a:lnTo>
                      <a:pt x="740" y="743"/>
                    </a:lnTo>
                    <a:lnTo>
                      <a:pt x="818" y="743"/>
                    </a:lnTo>
                    <a:lnTo>
                      <a:pt x="818" y="755"/>
                    </a:lnTo>
                    <a:lnTo>
                      <a:pt x="824" y="755"/>
                    </a:lnTo>
                    <a:lnTo>
                      <a:pt x="824" y="780"/>
                    </a:lnTo>
                    <a:lnTo>
                      <a:pt x="933" y="780"/>
                    </a:lnTo>
                    <a:lnTo>
                      <a:pt x="933" y="807"/>
                    </a:lnTo>
                    <a:lnTo>
                      <a:pt x="991" y="807"/>
                    </a:lnTo>
                    <a:lnTo>
                      <a:pt x="991" y="840"/>
                    </a:lnTo>
                  </a:path>
                </a:pathLst>
              </a:custGeom>
              <a:noFill/>
              <a:ln w="19050" cap="sq">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689" name="Group 688"/>
              <p:cNvGrpSpPr/>
              <p:nvPr/>
            </p:nvGrpSpPr>
            <p:grpSpPr>
              <a:xfrm>
                <a:off x="5500298" y="1198085"/>
                <a:ext cx="1367252" cy="1291458"/>
                <a:chOff x="5500298" y="1281905"/>
                <a:chExt cx="1367252" cy="1291458"/>
              </a:xfrm>
              <a:solidFill>
                <a:schemeClr val="accent6"/>
              </a:solidFill>
            </p:grpSpPr>
            <p:sp>
              <p:nvSpPr>
                <p:cNvPr id="690" name="Freeform 40"/>
                <p:cNvSpPr>
                  <a:spLocks/>
                </p:cNvSpPr>
                <p:nvPr/>
              </p:nvSpPr>
              <p:spPr bwMode="auto">
                <a:xfrm>
                  <a:off x="5619749" y="1358900"/>
                  <a:ext cx="54000" cy="54000"/>
                </a:xfrm>
                <a:custGeom>
                  <a:avLst/>
                  <a:gdLst>
                    <a:gd name="T0" fmla="*/ 12 w 23"/>
                    <a:gd name="T1" fmla="*/ 0 h 19"/>
                    <a:gd name="T2" fmla="*/ 23 w 23"/>
                    <a:gd name="T3" fmla="*/ 19 h 19"/>
                    <a:gd name="T4" fmla="*/ 0 w 23"/>
                    <a:gd name="T5" fmla="*/ 19 h 19"/>
                    <a:gd name="T6" fmla="*/ 12 w 23"/>
                    <a:gd name="T7" fmla="*/ 0 h 19"/>
                  </a:gdLst>
                  <a:ahLst/>
                  <a:cxnLst>
                    <a:cxn ang="0">
                      <a:pos x="T0" y="T1"/>
                    </a:cxn>
                    <a:cxn ang="0">
                      <a:pos x="T2" y="T3"/>
                    </a:cxn>
                    <a:cxn ang="0">
                      <a:pos x="T4" y="T5"/>
                    </a:cxn>
                    <a:cxn ang="0">
                      <a:pos x="T6" y="T7"/>
                    </a:cxn>
                  </a:cxnLst>
                  <a:rect l="0" t="0" r="r" b="b"/>
                  <a:pathLst>
                    <a:path w="23" h="19">
                      <a:moveTo>
                        <a:pt x="12" y="0"/>
                      </a:moveTo>
                      <a:lnTo>
                        <a:pt x="23" y="19"/>
                      </a:lnTo>
                      <a:lnTo>
                        <a:pt x="0" y="19"/>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1" name="Freeform 42"/>
                <p:cNvSpPr>
                  <a:spLocks/>
                </p:cNvSpPr>
                <p:nvPr/>
              </p:nvSpPr>
              <p:spPr bwMode="auto">
                <a:xfrm>
                  <a:off x="5672138" y="1700212"/>
                  <a:ext cx="54000" cy="54000"/>
                </a:xfrm>
                <a:custGeom>
                  <a:avLst/>
                  <a:gdLst>
                    <a:gd name="T0" fmla="*/ 10 w 21"/>
                    <a:gd name="T1" fmla="*/ 0 h 19"/>
                    <a:gd name="T2" fmla="*/ 21 w 21"/>
                    <a:gd name="T3" fmla="*/ 19 h 19"/>
                    <a:gd name="T4" fmla="*/ 0 w 21"/>
                    <a:gd name="T5" fmla="*/ 19 h 19"/>
                    <a:gd name="T6" fmla="*/ 10 w 21"/>
                    <a:gd name="T7" fmla="*/ 0 h 19"/>
                  </a:gdLst>
                  <a:ahLst/>
                  <a:cxnLst>
                    <a:cxn ang="0">
                      <a:pos x="T0" y="T1"/>
                    </a:cxn>
                    <a:cxn ang="0">
                      <a:pos x="T2" y="T3"/>
                    </a:cxn>
                    <a:cxn ang="0">
                      <a:pos x="T4" y="T5"/>
                    </a:cxn>
                    <a:cxn ang="0">
                      <a:pos x="T6" y="T7"/>
                    </a:cxn>
                  </a:cxnLst>
                  <a:rect l="0" t="0" r="r" b="b"/>
                  <a:pathLst>
                    <a:path w="21" h="19">
                      <a:moveTo>
                        <a:pt x="10" y="0"/>
                      </a:moveTo>
                      <a:lnTo>
                        <a:pt x="21" y="19"/>
                      </a:lnTo>
                      <a:lnTo>
                        <a:pt x="0" y="19"/>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2" name="Freeform 44"/>
                <p:cNvSpPr>
                  <a:spLocks/>
                </p:cNvSpPr>
                <p:nvPr/>
              </p:nvSpPr>
              <p:spPr bwMode="auto">
                <a:xfrm>
                  <a:off x="5819775" y="1965325"/>
                  <a:ext cx="54000" cy="54000"/>
                </a:xfrm>
                <a:custGeom>
                  <a:avLst/>
                  <a:gdLst>
                    <a:gd name="T0" fmla="*/ 12 w 24"/>
                    <a:gd name="T1" fmla="*/ 0 h 19"/>
                    <a:gd name="T2" fmla="*/ 24 w 24"/>
                    <a:gd name="T3" fmla="*/ 19 h 19"/>
                    <a:gd name="T4" fmla="*/ 0 w 24"/>
                    <a:gd name="T5" fmla="*/ 19 h 19"/>
                    <a:gd name="T6" fmla="*/ 12 w 24"/>
                    <a:gd name="T7" fmla="*/ 0 h 19"/>
                  </a:gdLst>
                  <a:ahLst/>
                  <a:cxnLst>
                    <a:cxn ang="0">
                      <a:pos x="T0" y="T1"/>
                    </a:cxn>
                    <a:cxn ang="0">
                      <a:pos x="T2" y="T3"/>
                    </a:cxn>
                    <a:cxn ang="0">
                      <a:pos x="T4" y="T5"/>
                    </a:cxn>
                    <a:cxn ang="0">
                      <a:pos x="T6" y="T7"/>
                    </a:cxn>
                  </a:cxnLst>
                  <a:rect l="0" t="0" r="r" b="b"/>
                  <a:pathLst>
                    <a:path w="24" h="19">
                      <a:moveTo>
                        <a:pt x="12" y="0"/>
                      </a:moveTo>
                      <a:lnTo>
                        <a:pt x="24" y="19"/>
                      </a:lnTo>
                      <a:lnTo>
                        <a:pt x="0" y="19"/>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3" name="Freeform 45"/>
                <p:cNvSpPr>
                  <a:spLocks/>
                </p:cNvSpPr>
                <p:nvPr/>
              </p:nvSpPr>
              <p:spPr bwMode="auto">
                <a:xfrm>
                  <a:off x="5845174" y="2087563"/>
                  <a:ext cx="54000" cy="54000"/>
                </a:xfrm>
                <a:custGeom>
                  <a:avLst/>
                  <a:gdLst>
                    <a:gd name="T0" fmla="*/ 12 w 23"/>
                    <a:gd name="T1" fmla="*/ 0 h 20"/>
                    <a:gd name="T2" fmla="*/ 23 w 23"/>
                    <a:gd name="T3" fmla="*/ 20 h 20"/>
                    <a:gd name="T4" fmla="*/ 0 w 23"/>
                    <a:gd name="T5" fmla="*/ 20 h 20"/>
                    <a:gd name="T6" fmla="*/ 12 w 23"/>
                    <a:gd name="T7" fmla="*/ 0 h 20"/>
                  </a:gdLst>
                  <a:ahLst/>
                  <a:cxnLst>
                    <a:cxn ang="0">
                      <a:pos x="T0" y="T1"/>
                    </a:cxn>
                    <a:cxn ang="0">
                      <a:pos x="T2" y="T3"/>
                    </a:cxn>
                    <a:cxn ang="0">
                      <a:pos x="T4" y="T5"/>
                    </a:cxn>
                    <a:cxn ang="0">
                      <a:pos x="T6" y="T7"/>
                    </a:cxn>
                  </a:cxnLst>
                  <a:rect l="0" t="0" r="r" b="b"/>
                  <a:pathLst>
                    <a:path w="23" h="20">
                      <a:moveTo>
                        <a:pt x="12" y="0"/>
                      </a:moveTo>
                      <a:lnTo>
                        <a:pt x="23" y="20"/>
                      </a:lnTo>
                      <a:lnTo>
                        <a:pt x="0" y="20"/>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4" name="Freeform 46"/>
                <p:cNvSpPr>
                  <a:spLocks/>
                </p:cNvSpPr>
                <p:nvPr/>
              </p:nvSpPr>
              <p:spPr bwMode="auto">
                <a:xfrm>
                  <a:off x="5995987" y="2195513"/>
                  <a:ext cx="54000" cy="54000"/>
                </a:xfrm>
                <a:custGeom>
                  <a:avLst/>
                  <a:gdLst>
                    <a:gd name="T0" fmla="*/ 10 w 22"/>
                    <a:gd name="T1" fmla="*/ 0 h 20"/>
                    <a:gd name="T2" fmla="*/ 22 w 22"/>
                    <a:gd name="T3" fmla="*/ 20 h 20"/>
                    <a:gd name="T4" fmla="*/ 0 w 22"/>
                    <a:gd name="T5" fmla="*/ 20 h 20"/>
                    <a:gd name="T6" fmla="*/ 10 w 22"/>
                    <a:gd name="T7" fmla="*/ 0 h 20"/>
                  </a:gdLst>
                  <a:ahLst/>
                  <a:cxnLst>
                    <a:cxn ang="0">
                      <a:pos x="T0" y="T1"/>
                    </a:cxn>
                    <a:cxn ang="0">
                      <a:pos x="T2" y="T3"/>
                    </a:cxn>
                    <a:cxn ang="0">
                      <a:pos x="T4" y="T5"/>
                    </a:cxn>
                    <a:cxn ang="0">
                      <a:pos x="T6" y="T7"/>
                    </a:cxn>
                  </a:cxnLst>
                  <a:rect l="0" t="0" r="r" b="b"/>
                  <a:pathLst>
                    <a:path w="22" h="20">
                      <a:moveTo>
                        <a:pt x="10" y="0"/>
                      </a:moveTo>
                      <a:lnTo>
                        <a:pt x="22" y="20"/>
                      </a:lnTo>
                      <a:lnTo>
                        <a:pt x="0" y="2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5" name="Freeform 47"/>
                <p:cNvSpPr>
                  <a:spLocks/>
                </p:cNvSpPr>
                <p:nvPr/>
              </p:nvSpPr>
              <p:spPr bwMode="auto">
                <a:xfrm>
                  <a:off x="6469062" y="2384425"/>
                  <a:ext cx="54000" cy="54000"/>
                </a:xfrm>
                <a:custGeom>
                  <a:avLst/>
                  <a:gdLst>
                    <a:gd name="T0" fmla="*/ 11 w 23"/>
                    <a:gd name="T1" fmla="*/ 0 h 19"/>
                    <a:gd name="T2" fmla="*/ 23 w 23"/>
                    <a:gd name="T3" fmla="*/ 19 h 19"/>
                    <a:gd name="T4" fmla="*/ 0 w 23"/>
                    <a:gd name="T5" fmla="*/ 19 h 19"/>
                    <a:gd name="T6" fmla="*/ 11 w 23"/>
                    <a:gd name="T7" fmla="*/ 0 h 19"/>
                  </a:gdLst>
                  <a:ahLst/>
                  <a:cxnLst>
                    <a:cxn ang="0">
                      <a:pos x="T0" y="T1"/>
                    </a:cxn>
                    <a:cxn ang="0">
                      <a:pos x="T2" y="T3"/>
                    </a:cxn>
                    <a:cxn ang="0">
                      <a:pos x="T4" y="T5"/>
                    </a:cxn>
                    <a:cxn ang="0">
                      <a:pos x="T6" y="T7"/>
                    </a:cxn>
                  </a:cxnLst>
                  <a:rect l="0" t="0" r="r" b="b"/>
                  <a:pathLst>
                    <a:path w="23" h="19">
                      <a:moveTo>
                        <a:pt x="11" y="0"/>
                      </a:moveTo>
                      <a:lnTo>
                        <a:pt x="23" y="19"/>
                      </a:lnTo>
                      <a:lnTo>
                        <a:pt x="0" y="19"/>
                      </a:lnTo>
                      <a:lnTo>
                        <a:pt x="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6" name="Freeform 48"/>
                <p:cNvSpPr>
                  <a:spLocks/>
                </p:cNvSpPr>
                <p:nvPr/>
              </p:nvSpPr>
              <p:spPr bwMode="auto">
                <a:xfrm>
                  <a:off x="6678613" y="2436812"/>
                  <a:ext cx="54000" cy="54000"/>
                </a:xfrm>
                <a:custGeom>
                  <a:avLst/>
                  <a:gdLst>
                    <a:gd name="T0" fmla="*/ 10 w 21"/>
                    <a:gd name="T1" fmla="*/ 0 h 19"/>
                    <a:gd name="T2" fmla="*/ 21 w 21"/>
                    <a:gd name="T3" fmla="*/ 19 h 19"/>
                    <a:gd name="T4" fmla="*/ 0 w 21"/>
                    <a:gd name="T5" fmla="*/ 19 h 19"/>
                    <a:gd name="T6" fmla="*/ 10 w 21"/>
                    <a:gd name="T7" fmla="*/ 0 h 19"/>
                  </a:gdLst>
                  <a:ahLst/>
                  <a:cxnLst>
                    <a:cxn ang="0">
                      <a:pos x="T0" y="T1"/>
                    </a:cxn>
                    <a:cxn ang="0">
                      <a:pos x="T2" y="T3"/>
                    </a:cxn>
                    <a:cxn ang="0">
                      <a:pos x="T4" y="T5"/>
                    </a:cxn>
                    <a:cxn ang="0">
                      <a:pos x="T6" y="T7"/>
                    </a:cxn>
                  </a:cxnLst>
                  <a:rect l="0" t="0" r="r" b="b"/>
                  <a:pathLst>
                    <a:path w="21" h="19">
                      <a:moveTo>
                        <a:pt x="10" y="0"/>
                      </a:moveTo>
                      <a:lnTo>
                        <a:pt x="21" y="19"/>
                      </a:lnTo>
                      <a:lnTo>
                        <a:pt x="0" y="19"/>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7" name="Freeform 49"/>
                <p:cNvSpPr>
                  <a:spLocks/>
                </p:cNvSpPr>
                <p:nvPr/>
              </p:nvSpPr>
              <p:spPr bwMode="auto">
                <a:xfrm>
                  <a:off x="6813550" y="2519363"/>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98" name="Freeform 40"/>
                <p:cNvSpPr>
                  <a:spLocks/>
                </p:cNvSpPr>
                <p:nvPr/>
              </p:nvSpPr>
              <p:spPr bwMode="auto">
                <a:xfrm>
                  <a:off x="5500298" y="1281905"/>
                  <a:ext cx="54000" cy="54000"/>
                </a:xfrm>
                <a:custGeom>
                  <a:avLst/>
                  <a:gdLst>
                    <a:gd name="T0" fmla="*/ 12 w 23"/>
                    <a:gd name="T1" fmla="*/ 0 h 19"/>
                    <a:gd name="T2" fmla="*/ 23 w 23"/>
                    <a:gd name="T3" fmla="*/ 19 h 19"/>
                    <a:gd name="T4" fmla="*/ 0 w 23"/>
                    <a:gd name="T5" fmla="*/ 19 h 19"/>
                    <a:gd name="T6" fmla="*/ 12 w 23"/>
                    <a:gd name="T7" fmla="*/ 0 h 19"/>
                  </a:gdLst>
                  <a:ahLst/>
                  <a:cxnLst>
                    <a:cxn ang="0">
                      <a:pos x="T0" y="T1"/>
                    </a:cxn>
                    <a:cxn ang="0">
                      <a:pos x="T2" y="T3"/>
                    </a:cxn>
                    <a:cxn ang="0">
                      <a:pos x="T4" y="T5"/>
                    </a:cxn>
                    <a:cxn ang="0">
                      <a:pos x="T6" y="T7"/>
                    </a:cxn>
                  </a:cxnLst>
                  <a:rect l="0" t="0" r="r" b="b"/>
                  <a:pathLst>
                    <a:path w="23" h="19">
                      <a:moveTo>
                        <a:pt x="12" y="0"/>
                      </a:moveTo>
                      <a:lnTo>
                        <a:pt x="23" y="19"/>
                      </a:lnTo>
                      <a:lnTo>
                        <a:pt x="0" y="19"/>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nvGrpSpPr>
            <p:cNvPr id="660" name="Group 659"/>
            <p:cNvGrpSpPr/>
            <p:nvPr/>
          </p:nvGrpSpPr>
          <p:grpSpPr>
            <a:xfrm>
              <a:off x="5423863" y="822062"/>
              <a:ext cx="3202024" cy="1311300"/>
              <a:chOff x="5502263" y="1293813"/>
              <a:chExt cx="3202024" cy="1311300"/>
            </a:xfrm>
          </p:grpSpPr>
          <p:sp>
            <p:nvSpPr>
              <p:cNvPr id="661" name="Freeform 35"/>
              <p:cNvSpPr>
                <a:spLocks/>
              </p:cNvSpPr>
              <p:nvPr/>
            </p:nvSpPr>
            <p:spPr bwMode="auto">
              <a:xfrm>
                <a:off x="5534025" y="1312863"/>
                <a:ext cx="3116263" cy="1258888"/>
              </a:xfrm>
              <a:custGeom>
                <a:avLst/>
                <a:gdLst>
                  <a:gd name="T0" fmla="*/ 79 w 1963"/>
                  <a:gd name="T1" fmla="*/ 0 h 793"/>
                  <a:gd name="T2" fmla="*/ 87 w 1963"/>
                  <a:gd name="T3" fmla="*/ 7 h 793"/>
                  <a:gd name="T4" fmla="*/ 91 w 1963"/>
                  <a:gd name="T5" fmla="*/ 17 h 793"/>
                  <a:gd name="T6" fmla="*/ 95 w 1963"/>
                  <a:gd name="T7" fmla="*/ 42 h 793"/>
                  <a:gd name="T8" fmla="*/ 97 w 1963"/>
                  <a:gd name="T9" fmla="*/ 50 h 793"/>
                  <a:gd name="T10" fmla="*/ 103 w 1963"/>
                  <a:gd name="T11" fmla="*/ 102 h 793"/>
                  <a:gd name="T12" fmla="*/ 110 w 1963"/>
                  <a:gd name="T13" fmla="*/ 256 h 793"/>
                  <a:gd name="T14" fmla="*/ 122 w 1963"/>
                  <a:gd name="T15" fmla="*/ 300 h 793"/>
                  <a:gd name="T16" fmla="*/ 126 w 1963"/>
                  <a:gd name="T17" fmla="*/ 312 h 793"/>
                  <a:gd name="T18" fmla="*/ 134 w 1963"/>
                  <a:gd name="T19" fmla="*/ 318 h 793"/>
                  <a:gd name="T20" fmla="*/ 140 w 1963"/>
                  <a:gd name="T21" fmla="*/ 326 h 793"/>
                  <a:gd name="T22" fmla="*/ 144 w 1963"/>
                  <a:gd name="T23" fmla="*/ 331 h 793"/>
                  <a:gd name="T24" fmla="*/ 145 w 1963"/>
                  <a:gd name="T25" fmla="*/ 339 h 793"/>
                  <a:gd name="T26" fmla="*/ 149 w 1963"/>
                  <a:gd name="T27" fmla="*/ 353 h 793"/>
                  <a:gd name="T28" fmla="*/ 155 w 1963"/>
                  <a:gd name="T29" fmla="*/ 357 h 793"/>
                  <a:gd name="T30" fmla="*/ 159 w 1963"/>
                  <a:gd name="T31" fmla="*/ 372 h 793"/>
                  <a:gd name="T32" fmla="*/ 171 w 1963"/>
                  <a:gd name="T33" fmla="*/ 376 h 793"/>
                  <a:gd name="T34" fmla="*/ 184 w 1963"/>
                  <a:gd name="T35" fmla="*/ 384 h 793"/>
                  <a:gd name="T36" fmla="*/ 196 w 1963"/>
                  <a:gd name="T37" fmla="*/ 390 h 793"/>
                  <a:gd name="T38" fmla="*/ 202 w 1963"/>
                  <a:gd name="T39" fmla="*/ 397 h 793"/>
                  <a:gd name="T40" fmla="*/ 210 w 1963"/>
                  <a:gd name="T41" fmla="*/ 413 h 793"/>
                  <a:gd name="T42" fmla="*/ 212 w 1963"/>
                  <a:gd name="T43" fmla="*/ 430 h 793"/>
                  <a:gd name="T44" fmla="*/ 223 w 1963"/>
                  <a:gd name="T45" fmla="*/ 444 h 793"/>
                  <a:gd name="T46" fmla="*/ 241 w 1963"/>
                  <a:gd name="T47" fmla="*/ 450 h 793"/>
                  <a:gd name="T48" fmla="*/ 245 w 1963"/>
                  <a:gd name="T49" fmla="*/ 465 h 793"/>
                  <a:gd name="T50" fmla="*/ 247 w 1963"/>
                  <a:gd name="T51" fmla="*/ 471 h 793"/>
                  <a:gd name="T52" fmla="*/ 252 w 1963"/>
                  <a:gd name="T53" fmla="*/ 477 h 793"/>
                  <a:gd name="T54" fmla="*/ 276 w 1963"/>
                  <a:gd name="T55" fmla="*/ 485 h 793"/>
                  <a:gd name="T56" fmla="*/ 297 w 1963"/>
                  <a:gd name="T57" fmla="*/ 491 h 793"/>
                  <a:gd name="T58" fmla="*/ 309 w 1963"/>
                  <a:gd name="T59" fmla="*/ 498 h 793"/>
                  <a:gd name="T60" fmla="*/ 315 w 1963"/>
                  <a:gd name="T61" fmla="*/ 527 h 793"/>
                  <a:gd name="T62" fmla="*/ 317 w 1963"/>
                  <a:gd name="T63" fmla="*/ 539 h 793"/>
                  <a:gd name="T64" fmla="*/ 322 w 1963"/>
                  <a:gd name="T65" fmla="*/ 551 h 793"/>
                  <a:gd name="T66" fmla="*/ 377 w 1963"/>
                  <a:gd name="T67" fmla="*/ 557 h 793"/>
                  <a:gd name="T68" fmla="*/ 392 w 1963"/>
                  <a:gd name="T69" fmla="*/ 562 h 793"/>
                  <a:gd name="T70" fmla="*/ 394 w 1963"/>
                  <a:gd name="T71" fmla="*/ 580 h 793"/>
                  <a:gd name="T72" fmla="*/ 398 w 1963"/>
                  <a:gd name="T73" fmla="*/ 590 h 793"/>
                  <a:gd name="T74" fmla="*/ 404 w 1963"/>
                  <a:gd name="T75" fmla="*/ 599 h 793"/>
                  <a:gd name="T76" fmla="*/ 408 w 1963"/>
                  <a:gd name="T77" fmla="*/ 609 h 793"/>
                  <a:gd name="T78" fmla="*/ 414 w 1963"/>
                  <a:gd name="T79" fmla="*/ 619 h 793"/>
                  <a:gd name="T80" fmla="*/ 453 w 1963"/>
                  <a:gd name="T81" fmla="*/ 626 h 793"/>
                  <a:gd name="T82" fmla="*/ 511 w 1963"/>
                  <a:gd name="T83" fmla="*/ 634 h 793"/>
                  <a:gd name="T84" fmla="*/ 604 w 1963"/>
                  <a:gd name="T85" fmla="*/ 642 h 793"/>
                  <a:gd name="T86" fmla="*/ 608 w 1963"/>
                  <a:gd name="T87" fmla="*/ 652 h 793"/>
                  <a:gd name="T88" fmla="*/ 612 w 1963"/>
                  <a:gd name="T89" fmla="*/ 663 h 793"/>
                  <a:gd name="T90" fmla="*/ 614 w 1963"/>
                  <a:gd name="T91" fmla="*/ 675 h 793"/>
                  <a:gd name="T92" fmla="*/ 618 w 1963"/>
                  <a:gd name="T93" fmla="*/ 683 h 793"/>
                  <a:gd name="T94" fmla="*/ 649 w 1963"/>
                  <a:gd name="T95" fmla="*/ 694 h 793"/>
                  <a:gd name="T96" fmla="*/ 684 w 1963"/>
                  <a:gd name="T97" fmla="*/ 704 h 793"/>
                  <a:gd name="T98" fmla="*/ 779 w 1963"/>
                  <a:gd name="T99" fmla="*/ 716 h 793"/>
                  <a:gd name="T100" fmla="*/ 898 w 1963"/>
                  <a:gd name="T101" fmla="*/ 729 h 793"/>
                  <a:gd name="T102" fmla="*/ 908 w 1963"/>
                  <a:gd name="T103" fmla="*/ 745 h 793"/>
                  <a:gd name="T104" fmla="*/ 1024 w 1963"/>
                  <a:gd name="T105" fmla="*/ 756 h 793"/>
                  <a:gd name="T106" fmla="*/ 1057 w 1963"/>
                  <a:gd name="T107" fmla="*/ 768 h 793"/>
                  <a:gd name="T108" fmla="*/ 1963 w 1963"/>
                  <a:gd name="T10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3" h="793">
                    <a:moveTo>
                      <a:pt x="0" y="0"/>
                    </a:moveTo>
                    <a:lnTo>
                      <a:pt x="79" y="0"/>
                    </a:lnTo>
                    <a:lnTo>
                      <a:pt x="79" y="7"/>
                    </a:lnTo>
                    <a:lnTo>
                      <a:pt x="87" y="7"/>
                    </a:lnTo>
                    <a:lnTo>
                      <a:pt x="87" y="17"/>
                    </a:lnTo>
                    <a:lnTo>
                      <a:pt x="91" y="17"/>
                    </a:lnTo>
                    <a:lnTo>
                      <a:pt x="91" y="42"/>
                    </a:lnTo>
                    <a:lnTo>
                      <a:pt x="95" y="42"/>
                    </a:lnTo>
                    <a:lnTo>
                      <a:pt x="95" y="50"/>
                    </a:lnTo>
                    <a:lnTo>
                      <a:pt x="97" y="50"/>
                    </a:lnTo>
                    <a:lnTo>
                      <a:pt x="97" y="102"/>
                    </a:lnTo>
                    <a:lnTo>
                      <a:pt x="103" y="102"/>
                    </a:lnTo>
                    <a:lnTo>
                      <a:pt x="103" y="256"/>
                    </a:lnTo>
                    <a:lnTo>
                      <a:pt x="110" y="256"/>
                    </a:lnTo>
                    <a:lnTo>
                      <a:pt x="110" y="300"/>
                    </a:lnTo>
                    <a:lnTo>
                      <a:pt x="122" y="300"/>
                    </a:lnTo>
                    <a:lnTo>
                      <a:pt x="122" y="312"/>
                    </a:lnTo>
                    <a:lnTo>
                      <a:pt x="126" y="312"/>
                    </a:lnTo>
                    <a:lnTo>
                      <a:pt x="126" y="318"/>
                    </a:lnTo>
                    <a:lnTo>
                      <a:pt x="134" y="318"/>
                    </a:lnTo>
                    <a:lnTo>
                      <a:pt x="134" y="326"/>
                    </a:lnTo>
                    <a:lnTo>
                      <a:pt x="140" y="326"/>
                    </a:lnTo>
                    <a:lnTo>
                      <a:pt x="140" y="331"/>
                    </a:lnTo>
                    <a:lnTo>
                      <a:pt x="144" y="331"/>
                    </a:lnTo>
                    <a:lnTo>
                      <a:pt x="144" y="339"/>
                    </a:lnTo>
                    <a:lnTo>
                      <a:pt x="145" y="339"/>
                    </a:lnTo>
                    <a:lnTo>
                      <a:pt x="145" y="353"/>
                    </a:lnTo>
                    <a:lnTo>
                      <a:pt x="149" y="353"/>
                    </a:lnTo>
                    <a:lnTo>
                      <a:pt x="149" y="357"/>
                    </a:lnTo>
                    <a:lnTo>
                      <a:pt x="155" y="357"/>
                    </a:lnTo>
                    <a:lnTo>
                      <a:pt x="155" y="372"/>
                    </a:lnTo>
                    <a:lnTo>
                      <a:pt x="159" y="372"/>
                    </a:lnTo>
                    <a:lnTo>
                      <a:pt x="159" y="376"/>
                    </a:lnTo>
                    <a:lnTo>
                      <a:pt x="171" y="376"/>
                    </a:lnTo>
                    <a:lnTo>
                      <a:pt x="171" y="384"/>
                    </a:lnTo>
                    <a:lnTo>
                      <a:pt x="184" y="384"/>
                    </a:lnTo>
                    <a:lnTo>
                      <a:pt x="184" y="390"/>
                    </a:lnTo>
                    <a:lnTo>
                      <a:pt x="196" y="390"/>
                    </a:lnTo>
                    <a:lnTo>
                      <a:pt x="196" y="397"/>
                    </a:lnTo>
                    <a:lnTo>
                      <a:pt x="202" y="397"/>
                    </a:lnTo>
                    <a:lnTo>
                      <a:pt x="202" y="413"/>
                    </a:lnTo>
                    <a:lnTo>
                      <a:pt x="210" y="413"/>
                    </a:lnTo>
                    <a:lnTo>
                      <a:pt x="210" y="430"/>
                    </a:lnTo>
                    <a:lnTo>
                      <a:pt x="212" y="430"/>
                    </a:lnTo>
                    <a:lnTo>
                      <a:pt x="212" y="444"/>
                    </a:lnTo>
                    <a:lnTo>
                      <a:pt x="223" y="444"/>
                    </a:lnTo>
                    <a:lnTo>
                      <a:pt x="223" y="450"/>
                    </a:lnTo>
                    <a:lnTo>
                      <a:pt x="241" y="450"/>
                    </a:lnTo>
                    <a:lnTo>
                      <a:pt x="241" y="465"/>
                    </a:lnTo>
                    <a:lnTo>
                      <a:pt x="245" y="465"/>
                    </a:lnTo>
                    <a:lnTo>
                      <a:pt x="245" y="471"/>
                    </a:lnTo>
                    <a:lnTo>
                      <a:pt x="247" y="471"/>
                    </a:lnTo>
                    <a:lnTo>
                      <a:pt x="247" y="477"/>
                    </a:lnTo>
                    <a:lnTo>
                      <a:pt x="252" y="477"/>
                    </a:lnTo>
                    <a:lnTo>
                      <a:pt x="252" y="485"/>
                    </a:lnTo>
                    <a:lnTo>
                      <a:pt x="276" y="485"/>
                    </a:lnTo>
                    <a:lnTo>
                      <a:pt x="276" y="491"/>
                    </a:lnTo>
                    <a:lnTo>
                      <a:pt x="297" y="491"/>
                    </a:lnTo>
                    <a:lnTo>
                      <a:pt x="297" y="498"/>
                    </a:lnTo>
                    <a:lnTo>
                      <a:pt x="309" y="498"/>
                    </a:lnTo>
                    <a:lnTo>
                      <a:pt x="309" y="527"/>
                    </a:lnTo>
                    <a:lnTo>
                      <a:pt x="315" y="527"/>
                    </a:lnTo>
                    <a:lnTo>
                      <a:pt x="315" y="539"/>
                    </a:lnTo>
                    <a:lnTo>
                      <a:pt x="317" y="539"/>
                    </a:lnTo>
                    <a:lnTo>
                      <a:pt x="317" y="551"/>
                    </a:lnTo>
                    <a:lnTo>
                      <a:pt x="322" y="551"/>
                    </a:lnTo>
                    <a:lnTo>
                      <a:pt x="322" y="557"/>
                    </a:lnTo>
                    <a:lnTo>
                      <a:pt x="377" y="557"/>
                    </a:lnTo>
                    <a:lnTo>
                      <a:pt x="377" y="562"/>
                    </a:lnTo>
                    <a:lnTo>
                      <a:pt x="392" y="562"/>
                    </a:lnTo>
                    <a:lnTo>
                      <a:pt x="392" y="580"/>
                    </a:lnTo>
                    <a:lnTo>
                      <a:pt x="394" y="580"/>
                    </a:lnTo>
                    <a:lnTo>
                      <a:pt x="394" y="590"/>
                    </a:lnTo>
                    <a:lnTo>
                      <a:pt x="398" y="590"/>
                    </a:lnTo>
                    <a:lnTo>
                      <a:pt x="398" y="599"/>
                    </a:lnTo>
                    <a:lnTo>
                      <a:pt x="404" y="599"/>
                    </a:lnTo>
                    <a:lnTo>
                      <a:pt x="404" y="609"/>
                    </a:lnTo>
                    <a:lnTo>
                      <a:pt x="408" y="609"/>
                    </a:lnTo>
                    <a:lnTo>
                      <a:pt x="408" y="619"/>
                    </a:lnTo>
                    <a:lnTo>
                      <a:pt x="414" y="619"/>
                    </a:lnTo>
                    <a:lnTo>
                      <a:pt x="414" y="626"/>
                    </a:lnTo>
                    <a:lnTo>
                      <a:pt x="453" y="626"/>
                    </a:lnTo>
                    <a:lnTo>
                      <a:pt x="453" y="634"/>
                    </a:lnTo>
                    <a:lnTo>
                      <a:pt x="511" y="634"/>
                    </a:lnTo>
                    <a:lnTo>
                      <a:pt x="511" y="642"/>
                    </a:lnTo>
                    <a:lnTo>
                      <a:pt x="604" y="642"/>
                    </a:lnTo>
                    <a:lnTo>
                      <a:pt x="604" y="652"/>
                    </a:lnTo>
                    <a:lnTo>
                      <a:pt x="608" y="652"/>
                    </a:lnTo>
                    <a:lnTo>
                      <a:pt x="608" y="663"/>
                    </a:lnTo>
                    <a:lnTo>
                      <a:pt x="612" y="663"/>
                    </a:lnTo>
                    <a:lnTo>
                      <a:pt x="612" y="675"/>
                    </a:lnTo>
                    <a:lnTo>
                      <a:pt x="614" y="675"/>
                    </a:lnTo>
                    <a:lnTo>
                      <a:pt x="614" y="683"/>
                    </a:lnTo>
                    <a:lnTo>
                      <a:pt x="618" y="683"/>
                    </a:lnTo>
                    <a:lnTo>
                      <a:pt x="618" y="694"/>
                    </a:lnTo>
                    <a:lnTo>
                      <a:pt x="649" y="694"/>
                    </a:lnTo>
                    <a:lnTo>
                      <a:pt x="649" y="704"/>
                    </a:lnTo>
                    <a:lnTo>
                      <a:pt x="684" y="704"/>
                    </a:lnTo>
                    <a:lnTo>
                      <a:pt x="684" y="716"/>
                    </a:lnTo>
                    <a:lnTo>
                      <a:pt x="779" y="716"/>
                    </a:lnTo>
                    <a:lnTo>
                      <a:pt x="779" y="729"/>
                    </a:lnTo>
                    <a:lnTo>
                      <a:pt x="898" y="729"/>
                    </a:lnTo>
                    <a:lnTo>
                      <a:pt x="898" y="745"/>
                    </a:lnTo>
                    <a:lnTo>
                      <a:pt x="908" y="745"/>
                    </a:lnTo>
                    <a:lnTo>
                      <a:pt x="908" y="756"/>
                    </a:lnTo>
                    <a:lnTo>
                      <a:pt x="1024" y="756"/>
                    </a:lnTo>
                    <a:lnTo>
                      <a:pt x="1024" y="768"/>
                    </a:lnTo>
                    <a:lnTo>
                      <a:pt x="1057" y="768"/>
                    </a:lnTo>
                    <a:lnTo>
                      <a:pt x="1057" y="793"/>
                    </a:lnTo>
                    <a:lnTo>
                      <a:pt x="1963" y="793"/>
                    </a:lnTo>
                  </a:path>
                </a:pathLst>
              </a:custGeom>
              <a:noFill/>
              <a:ln w="19050" cap="sq">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662" name="Group 661"/>
              <p:cNvGrpSpPr/>
              <p:nvPr/>
            </p:nvGrpSpPr>
            <p:grpSpPr>
              <a:xfrm>
                <a:off x="5502263" y="1293813"/>
                <a:ext cx="3202024" cy="1311300"/>
                <a:chOff x="5502263" y="1293813"/>
                <a:chExt cx="3202024" cy="1311300"/>
              </a:xfrm>
              <a:solidFill>
                <a:schemeClr val="tx2"/>
              </a:solidFill>
            </p:grpSpPr>
            <p:sp>
              <p:nvSpPr>
                <p:cNvPr id="663" name="Freeform 43"/>
                <p:cNvSpPr>
                  <a:spLocks/>
                </p:cNvSpPr>
                <p:nvPr/>
              </p:nvSpPr>
              <p:spPr bwMode="auto">
                <a:xfrm>
                  <a:off x="5816600" y="1962150"/>
                  <a:ext cx="54000" cy="54000"/>
                </a:xfrm>
                <a:custGeom>
                  <a:avLst/>
                  <a:gdLst>
                    <a:gd name="T0" fmla="*/ 12 w 24"/>
                    <a:gd name="T1" fmla="*/ 0 h 19"/>
                    <a:gd name="T2" fmla="*/ 24 w 24"/>
                    <a:gd name="T3" fmla="*/ 19 h 19"/>
                    <a:gd name="T4" fmla="*/ 0 w 24"/>
                    <a:gd name="T5" fmla="*/ 19 h 19"/>
                    <a:gd name="T6" fmla="*/ 12 w 24"/>
                    <a:gd name="T7" fmla="*/ 0 h 19"/>
                  </a:gdLst>
                  <a:ahLst/>
                  <a:cxnLst>
                    <a:cxn ang="0">
                      <a:pos x="T0" y="T1"/>
                    </a:cxn>
                    <a:cxn ang="0">
                      <a:pos x="T2" y="T3"/>
                    </a:cxn>
                    <a:cxn ang="0">
                      <a:pos x="T4" y="T5"/>
                    </a:cxn>
                    <a:cxn ang="0">
                      <a:pos x="T6" y="T7"/>
                    </a:cxn>
                  </a:cxnLst>
                  <a:rect l="0" t="0" r="r" b="b"/>
                  <a:pathLst>
                    <a:path w="24" h="19">
                      <a:moveTo>
                        <a:pt x="12" y="0"/>
                      </a:moveTo>
                      <a:lnTo>
                        <a:pt x="24" y="19"/>
                      </a:lnTo>
                      <a:lnTo>
                        <a:pt x="0" y="19"/>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64" name="Rectangle 51"/>
                <p:cNvSpPr>
                  <a:spLocks noChangeArrowheads="1"/>
                </p:cNvSpPr>
                <p:nvPr/>
              </p:nvSpPr>
              <p:spPr bwMode="auto">
                <a:xfrm>
                  <a:off x="5641975" y="129381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65" name="Rectangle 52"/>
                <p:cNvSpPr>
                  <a:spLocks noChangeArrowheads="1"/>
                </p:cNvSpPr>
                <p:nvPr/>
              </p:nvSpPr>
              <p:spPr bwMode="auto">
                <a:xfrm>
                  <a:off x="5675312" y="1663701"/>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66" name="Rectangle 53"/>
                <p:cNvSpPr>
                  <a:spLocks noChangeArrowheads="1"/>
                </p:cNvSpPr>
                <p:nvPr/>
              </p:nvSpPr>
              <p:spPr bwMode="auto">
                <a:xfrm>
                  <a:off x="5705474" y="178593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67" name="Rectangle 54"/>
                <p:cNvSpPr>
                  <a:spLocks noChangeArrowheads="1"/>
                </p:cNvSpPr>
                <p:nvPr/>
              </p:nvSpPr>
              <p:spPr bwMode="auto">
                <a:xfrm>
                  <a:off x="5829299" y="1925638"/>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68" name="Rectangle 55"/>
                <p:cNvSpPr>
                  <a:spLocks noChangeArrowheads="1"/>
                </p:cNvSpPr>
                <p:nvPr/>
              </p:nvSpPr>
              <p:spPr bwMode="auto">
                <a:xfrm>
                  <a:off x="5841999" y="194627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69" name="Rectangle 56"/>
                <p:cNvSpPr>
                  <a:spLocks noChangeArrowheads="1"/>
                </p:cNvSpPr>
                <p:nvPr/>
              </p:nvSpPr>
              <p:spPr bwMode="auto">
                <a:xfrm>
                  <a:off x="5888037" y="200818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0" name="Rectangle 57"/>
                <p:cNvSpPr>
                  <a:spLocks noChangeArrowheads="1"/>
                </p:cNvSpPr>
                <p:nvPr/>
              </p:nvSpPr>
              <p:spPr bwMode="auto">
                <a:xfrm>
                  <a:off x="5894387" y="2032000"/>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1" name="Rectangle 58"/>
                <p:cNvSpPr>
                  <a:spLocks noChangeArrowheads="1"/>
                </p:cNvSpPr>
                <p:nvPr/>
              </p:nvSpPr>
              <p:spPr bwMode="auto">
                <a:xfrm>
                  <a:off x="5946775" y="2063751"/>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2" name="Rectangle 59"/>
                <p:cNvSpPr>
                  <a:spLocks noChangeArrowheads="1"/>
                </p:cNvSpPr>
                <p:nvPr/>
              </p:nvSpPr>
              <p:spPr bwMode="auto">
                <a:xfrm>
                  <a:off x="5980112" y="2076451"/>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3" name="Rectangle 60"/>
                <p:cNvSpPr>
                  <a:spLocks noChangeArrowheads="1"/>
                </p:cNvSpPr>
                <p:nvPr/>
              </p:nvSpPr>
              <p:spPr bwMode="auto">
                <a:xfrm>
                  <a:off x="6024562" y="216852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4" name="Rectangle 61"/>
                <p:cNvSpPr>
                  <a:spLocks noChangeArrowheads="1"/>
                </p:cNvSpPr>
                <p:nvPr/>
              </p:nvSpPr>
              <p:spPr bwMode="auto">
                <a:xfrm>
                  <a:off x="6140449" y="2230438"/>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5" name="Rectangle 62"/>
                <p:cNvSpPr>
                  <a:spLocks noChangeArrowheads="1"/>
                </p:cNvSpPr>
                <p:nvPr/>
              </p:nvSpPr>
              <p:spPr bwMode="auto">
                <a:xfrm>
                  <a:off x="6149975" y="2254250"/>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6" name="Rectangle 63"/>
                <p:cNvSpPr>
                  <a:spLocks noChangeArrowheads="1"/>
                </p:cNvSpPr>
                <p:nvPr/>
              </p:nvSpPr>
              <p:spPr bwMode="auto">
                <a:xfrm>
                  <a:off x="6169025" y="2276475"/>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7" name="Rectangle 64"/>
                <p:cNvSpPr>
                  <a:spLocks noChangeArrowheads="1"/>
                </p:cNvSpPr>
                <p:nvPr/>
              </p:nvSpPr>
              <p:spPr bwMode="auto">
                <a:xfrm>
                  <a:off x="6181725" y="2282825"/>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8" name="Rectangle 65"/>
                <p:cNvSpPr>
                  <a:spLocks noChangeArrowheads="1"/>
                </p:cNvSpPr>
                <p:nvPr/>
              </p:nvSpPr>
              <p:spPr bwMode="auto">
                <a:xfrm>
                  <a:off x="6243638" y="229393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79" name="Rectangle 66"/>
                <p:cNvSpPr>
                  <a:spLocks noChangeArrowheads="1"/>
                </p:cNvSpPr>
                <p:nvPr/>
              </p:nvSpPr>
              <p:spPr bwMode="auto">
                <a:xfrm>
                  <a:off x="6323012" y="230663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0" name="Rectangle 67"/>
                <p:cNvSpPr>
                  <a:spLocks noChangeArrowheads="1"/>
                </p:cNvSpPr>
                <p:nvPr/>
              </p:nvSpPr>
              <p:spPr bwMode="auto">
                <a:xfrm>
                  <a:off x="6472237" y="232251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1" name="Rectangle 68"/>
                <p:cNvSpPr>
                  <a:spLocks noChangeArrowheads="1"/>
                </p:cNvSpPr>
                <p:nvPr/>
              </p:nvSpPr>
              <p:spPr bwMode="auto">
                <a:xfrm>
                  <a:off x="6486524" y="2368551"/>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2" name="Rectangle 69"/>
                <p:cNvSpPr>
                  <a:spLocks noChangeArrowheads="1"/>
                </p:cNvSpPr>
                <p:nvPr/>
              </p:nvSpPr>
              <p:spPr bwMode="auto">
                <a:xfrm>
                  <a:off x="6650037" y="242411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3" name="Rectangle 70"/>
                <p:cNvSpPr>
                  <a:spLocks noChangeArrowheads="1"/>
                </p:cNvSpPr>
                <p:nvPr/>
              </p:nvSpPr>
              <p:spPr bwMode="auto">
                <a:xfrm>
                  <a:off x="6678613" y="242411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4" name="Rectangle 71"/>
                <p:cNvSpPr>
                  <a:spLocks noChangeArrowheads="1"/>
                </p:cNvSpPr>
                <p:nvPr/>
              </p:nvSpPr>
              <p:spPr bwMode="auto">
                <a:xfrm>
                  <a:off x="7953375" y="255111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5" name="Rectangle 72"/>
                <p:cNvSpPr>
                  <a:spLocks noChangeArrowheads="1"/>
                </p:cNvSpPr>
                <p:nvPr/>
              </p:nvSpPr>
              <p:spPr bwMode="auto">
                <a:xfrm>
                  <a:off x="8588374" y="255111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6" name="Rectangle 73"/>
                <p:cNvSpPr>
                  <a:spLocks noChangeArrowheads="1"/>
                </p:cNvSpPr>
                <p:nvPr/>
              </p:nvSpPr>
              <p:spPr bwMode="auto">
                <a:xfrm>
                  <a:off x="8650287" y="255111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687" name="Rectangle 51"/>
                <p:cNvSpPr>
                  <a:spLocks noChangeArrowheads="1"/>
                </p:cNvSpPr>
                <p:nvPr/>
              </p:nvSpPr>
              <p:spPr bwMode="auto">
                <a:xfrm>
                  <a:off x="5502263" y="129381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nvGrpSpPr>
            <p:cNvPr id="20" name="Group 19"/>
            <p:cNvGrpSpPr/>
            <p:nvPr/>
          </p:nvGrpSpPr>
          <p:grpSpPr>
            <a:xfrm>
              <a:off x="5074051" y="745277"/>
              <a:ext cx="3634795" cy="1699556"/>
              <a:chOff x="5074051" y="745277"/>
              <a:chExt cx="3634795" cy="1699556"/>
            </a:xfrm>
          </p:grpSpPr>
          <p:grpSp>
            <p:nvGrpSpPr>
              <p:cNvPr id="19" name="Group 18"/>
              <p:cNvGrpSpPr/>
              <p:nvPr/>
            </p:nvGrpSpPr>
            <p:grpSpPr>
              <a:xfrm>
                <a:off x="5074051" y="745277"/>
                <a:ext cx="322794" cy="1519536"/>
                <a:chOff x="5074051" y="745277"/>
                <a:chExt cx="322794" cy="1519536"/>
              </a:xfrm>
            </p:grpSpPr>
            <p:grpSp>
              <p:nvGrpSpPr>
                <p:cNvPr id="18" name="Group 17"/>
                <p:cNvGrpSpPr/>
                <p:nvPr/>
              </p:nvGrpSpPr>
              <p:grpSpPr>
                <a:xfrm>
                  <a:off x="5354749" y="783168"/>
                  <a:ext cx="42096" cy="1436400"/>
                  <a:chOff x="5354749" y="783168"/>
                  <a:chExt cx="42096" cy="1436400"/>
                </a:xfrm>
              </p:grpSpPr>
              <p:cxnSp>
                <p:nvCxnSpPr>
                  <p:cNvPr id="585" name="Straight Connector 584"/>
                  <p:cNvCxnSpPr/>
                  <p:nvPr/>
                </p:nvCxnSpPr>
                <p:spPr>
                  <a:xfrm>
                    <a:off x="5396845" y="783168"/>
                    <a:ext cx="0" cy="143640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nvGrpSpPr>
                  <p:cNvPr id="587" name="Group 586"/>
                  <p:cNvGrpSpPr/>
                  <p:nvPr/>
                </p:nvGrpSpPr>
                <p:grpSpPr>
                  <a:xfrm>
                    <a:off x="5354749" y="839662"/>
                    <a:ext cx="36000" cy="1331118"/>
                    <a:chOff x="1716319" y="1311413"/>
                    <a:chExt cx="72000" cy="1331118"/>
                  </a:xfrm>
                </p:grpSpPr>
                <p:cxnSp>
                  <p:nvCxnSpPr>
                    <p:cNvPr id="653" name="Straight Connector 652"/>
                    <p:cNvCxnSpPr/>
                    <p:nvPr/>
                  </p:nvCxnSpPr>
                  <p:spPr>
                    <a:xfrm flipH="1">
                      <a:off x="1716319" y="264253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54" name="Straight Connector 653"/>
                    <p:cNvCxnSpPr/>
                    <p:nvPr/>
                  </p:nvCxnSpPr>
                  <p:spPr>
                    <a:xfrm flipH="1">
                      <a:off x="1716319" y="2376309"/>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55" name="Straight Connector 654"/>
                    <p:cNvCxnSpPr/>
                    <p:nvPr/>
                  </p:nvCxnSpPr>
                  <p:spPr>
                    <a:xfrm flipH="1">
                      <a:off x="1716319" y="2110085"/>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56" name="Straight Connector 655"/>
                    <p:cNvCxnSpPr/>
                    <p:nvPr/>
                  </p:nvCxnSpPr>
                  <p:spPr>
                    <a:xfrm flipH="1">
                      <a:off x="1716319" y="184386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57" name="Straight Connector 656"/>
                    <p:cNvCxnSpPr/>
                    <p:nvPr/>
                  </p:nvCxnSpPr>
                  <p:spPr>
                    <a:xfrm flipH="1">
                      <a:off x="1716319" y="1577637"/>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58" name="Straight Connector 657"/>
                    <p:cNvCxnSpPr/>
                    <p:nvPr/>
                  </p:nvCxnSpPr>
                  <p:spPr>
                    <a:xfrm flipH="1">
                      <a:off x="1716319" y="1311413"/>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grpSp>
              <p:nvGrpSpPr>
                <p:cNvPr id="589" name="Group 588"/>
                <p:cNvGrpSpPr/>
                <p:nvPr/>
              </p:nvGrpSpPr>
              <p:grpSpPr>
                <a:xfrm>
                  <a:off x="5074051" y="745277"/>
                  <a:ext cx="254877" cy="1519536"/>
                  <a:chOff x="1465525" y="1217028"/>
                  <a:chExt cx="254877" cy="1519536"/>
                </a:xfrm>
              </p:grpSpPr>
              <p:sp>
                <p:nvSpPr>
                  <p:cNvPr id="619" name="TextBox 618"/>
                  <p:cNvSpPr txBox="1"/>
                  <p:nvPr/>
                </p:nvSpPr>
                <p:spPr>
                  <a:xfrm>
                    <a:off x="1465525" y="1217028"/>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100</a:t>
                    </a:r>
                  </a:p>
                </p:txBody>
              </p:sp>
              <p:sp>
                <p:nvSpPr>
                  <p:cNvPr id="620" name="TextBox 619"/>
                  <p:cNvSpPr txBox="1"/>
                  <p:nvPr/>
                </p:nvSpPr>
                <p:spPr>
                  <a:xfrm>
                    <a:off x="1465525" y="1484002"/>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80</a:t>
                    </a:r>
                  </a:p>
                </p:txBody>
              </p:sp>
              <p:sp>
                <p:nvSpPr>
                  <p:cNvPr id="621" name="TextBox 620"/>
                  <p:cNvSpPr txBox="1"/>
                  <p:nvPr/>
                </p:nvSpPr>
                <p:spPr>
                  <a:xfrm>
                    <a:off x="1465525" y="1750976"/>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60</a:t>
                    </a:r>
                  </a:p>
                </p:txBody>
              </p:sp>
              <p:sp>
                <p:nvSpPr>
                  <p:cNvPr id="622" name="TextBox 621"/>
                  <p:cNvSpPr txBox="1"/>
                  <p:nvPr/>
                </p:nvSpPr>
                <p:spPr>
                  <a:xfrm>
                    <a:off x="1465525" y="2017950"/>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40</a:t>
                    </a:r>
                  </a:p>
                </p:txBody>
              </p:sp>
              <p:sp>
                <p:nvSpPr>
                  <p:cNvPr id="623" name="TextBox 622"/>
                  <p:cNvSpPr txBox="1"/>
                  <p:nvPr/>
                </p:nvSpPr>
                <p:spPr>
                  <a:xfrm>
                    <a:off x="1465525" y="2284924"/>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624" name="TextBox 623"/>
                  <p:cNvSpPr txBox="1"/>
                  <p:nvPr/>
                </p:nvSpPr>
                <p:spPr>
                  <a:xfrm>
                    <a:off x="1465525" y="2551898"/>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0</a:t>
                    </a:r>
                  </a:p>
                </p:txBody>
              </p:sp>
            </p:grpSp>
          </p:grpSp>
          <p:grpSp>
            <p:nvGrpSpPr>
              <p:cNvPr id="17" name="Group 16"/>
              <p:cNvGrpSpPr/>
              <p:nvPr/>
            </p:nvGrpSpPr>
            <p:grpSpPr>
              <a:xfrm>
                <a:off x="5381651" y="2223168"/>
                <a:ext cx="3327195" cy="221665"/>
                <a:chOff x="5381651" y="2223168"/>
                <a:chExt cx="3327195" cy="221665"/>
              </a:xfrm>
            </p:grpSpPr>
            <p:grpSp>
              <p:nvGrpSpPr>
                <p:cNvPr id="16" name="Group 15"/>
                <p:cNvGrpSpPr/>
                <p:nvPr/>
              </p:nvGrpSpPr>
              <p:grpSpPr>
                <a:xfrm>
                  <a:off x="5396846" y="2223168"/>
                  <a:ext cx="3312000" cy="52388"/>
                  <a:chOff x="5396846" y="2223168"/>
                  <a:chExt cx="3312000" cy="52388"/>
                </a:xfrm>
              </p:grpSpPr>
              <p:cxnSp>
                <p:nvCxnSpPr>
                  <p:cNvPr id="586" name="Straight Connector 585"/>
                  <p:cNvCxnSpPr/>
                  <p:nvPr/>
                </p:nvCxnSpPr>
                <p:spPr>
                  <a:xfrm flipH="1">
                    <a:off x="5396846" y="2223168"/>
                    <a:ext cx="3312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25" name="Straight Connector 624"/>
                  <p:cNvCxnSpPr/>
                  <p:nvPr/>
                </p:nvCxnSpPr>
                <p:spPr>
                  <a:xfrm rot="5400000" flipH="1">
                    <a:off x="5436905"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27" name="Straight Connector 626"/>
                  <p:cNvCxnSpPr/>
                  <p:nvPr/>
                </p:nvCxnSpPr>
                <p:spPr>
                  <a:xfrm rot="5400000" flipH="1">
                    <a:off x="5909141"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2" name="Straight Connector 631"/>
                  <p:cNvCxnSpPr/>
                  <p:nvPr/>
                </p:nvCxnSpPr>
                <p:spPr>
                  <a:xfrm rot="5400000" flipH="1">
                    <a:off x="8506439"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3" name="Straight Connector 632"/>
                  <p:cNvCxnSpPr/>
                  <p:nvPr/>
                </p:nvCxnSpPr>
                <p:spPr>
                  <a:xfrm rot="5400000" flipH="1">
                    <a:off x="8034203"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5" name="Straight Connector 634"/>
                  <p:cNvCxnSpPr/>
                  <p:nvPr/>
                </p:nvCxnSpPr>
                <p:spPr>
                  <a:xfrm rot="5400000" flipH="1">
                    <a:off x="7798085"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6" name="Straight Connector 635"/>
                  <p:cNvCxnSpPr/>
                  <p:nvPr/>
                </p:nvCxnSpPr>
                <p:spPr>
                  <a:xfrm rot="5400000" flipH="1">
                    <a:off x="8270321"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7" name="Straight Connector 636"/>
                  <p:cNvCxnSpPr/>
                  <p:nvPr/>
                </p:nvCxnSpPr>
                <p:spPr>
                  <a:xfrm rot="5400000" flipH="1">
                    <a:off x="7089731"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8" name="Straight Connector 637"/>
                  <p:cNvCxnSpPr/>
                  <p:nvPr/>
                </p:nvCxnSpPr>
                <p:spPr>
                  <a:xfrm rot="5400000" flipH="1">
                    <a:off x="7325849"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39" name="Straight Connector 638"/>
                  <p:cNvCxnSpPr/>
                  <p:nvPr/>
                </p:nvCxnSpPr>
                <p:spPr>
                  <a:xfrm rot="5400000" flipH="1">
                    <a:off x="7561967"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40" name="Straight Connector 639"/>
                  <p:cNvCxnSpPr/>
                  <p:nvPr/>
                </p:nvCxnSpPr>
                <p:spPr>
                  <a:xfrm rot="5400000" flipH="1">
                    <a:off x="6853613"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43" name="Straight Connector 642"/>
                  <p:cNvCxnSpPr/>
                  <p:nvPr/>
                </p:nvCxnSpPr>
                <p:spPr>
                  <a:xfrm rot="5400000" flipH="1">
                    <a:off x="6617495"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44" name="Straight Connector 643"/>
                  <p:cNvCxnSpPr/>
                  <p:nvPr/>
                </p:nvCxnSpPr>
                <p:spPr>
                  <a:xfrm rot="5400000" flipH="1">
                    <a:off x="6381377"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47" name="Straight Connector 646"/>
                  <p:cNvCxnSpPr/>
                  <p:nvPr/>
                </p:nvCxnSpPr>
                <p:spPr>
                  <a:xfrm rot="5400000" flipH="1">
                    <a:off x="5673023"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648" name="Straight Connector 647"/>
                  <p:cNvCxnSpPr/>
                  <p:nvPr/>
                </p:nvCxnSpPr>
                <p:spPr>
                  <a:xfrm rot="5400000" flipH="1">
                    <a:off x="6145259" y="2257556"/>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nvGrpSpPr>
                <p:cNvPr id="15" name="Group 14"/>
                <p:cNvGrpSpPr/>
                <p:nvPr/>
              </p:nvGrpSpPr>
              <p:grpSpPr>
                <a:xfrm>
                  <a:off x="5381651" y="2290945"/>
                  <a:ext cx="3213198" cy="153888"/>
                  <a:chOff x="5381651" y="2290945"/>
                  <a:chExt cx="3213198" cy="153888"/>
                </a:xfrm>
              </p:grpSpPr>
              <p:sp>
                <p:nvSpPr>
                  <p:cNvPr id="592" name="TextBox 591"/>
                  <p:cNvSpPr txBox="1"/>
                  <p:nvPr/>
                </p:nvSpPr>
                <p:spPr>
                  <a:xfrm>
                    <a:off x="7744831"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594" name="TextBox 593"/>
                  <p:cNvSpPr txBox="1"/>
                  <p:nvPr/>
                </p:nvSpPr>
                <p:spPr>
                  <a:xfrm>
                    <a:off x="7508513"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18</a:t>
                    </a:r>
                  </a:p>
                </p:txBody>
              </p:sp>
              <p:sp>
                <p:nvSpPr>
                  <p:cNvPr id="596" name="TextBox 595"/>
                  <p:cNvSpPr txBox="1"/>
                  <p:nvPr/>
                </p:nvSpPr>
                <p:spPr>
                  <a:xfrm>
                    <a:off x="7272195"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16</a:t>
                    </a:r>
                  </a:p>
                </p:txBody>
              </p:sp>
              <p:sp>
                <p:nvSpPr>
                  <p:cNvPr id="598" name="TextBox 597"/>
                  <p:cNvSpPr txBox="1"/>
                  <p:nvPr/>
                </p:nvSpPr>
                <p:spPr>
                  <a:xfrm>
                    <a:off x="7035877"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14</a:t>
                    </a:r>
                  </a:p>
                </p:txBody>
              </p:sp>
              <p:sp>
                <p:nvSpPr>
                  <p:cNvPr id="600" name="TextBox 599"/>
                  <p:cNvSpPr txBox="1"/>
                  <p:nvPr/>
                </p:nvSpPr>
                <p:spPr>
                  <a:xfrm>
                    <a:off x="6799559"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12</a:t>
                    </a:r>
                  </a:p>
                </p:txBody>
              </p:sp>
              <p:sp>
                <p:nvSpPr>
                  <p:cNvPr id="602" name="TextBox 601"/>
                  <p:cNvSpPr txBox="1"/>
                  <p:nvPr/>
                </p:nvSpPr>
                <p:spPr>
                  <a:xfrm>
                    <a:off x="6563241"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10</a:t>
                    </a:r>
                  </a:p>
                </p:txBody>
              </p:sp>
              <p:sp>
                <p:nvSpPr>
                  <p:cNvPr id="604" name="TextBox 603"/>
                  <p:cNvSpPr txBox="1"/>
                  <p:nvPr/>
                </p:nvSpPr>
                <p:spPr>
                  <a:xfrm>
                    <a:off x="6326923"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8</a:t>
                    </a:r>
                  </a:p>
                </p:txBody>
              </p:sp>
              <p:sp>
                <p:nvSpPr>
                  <p:cNvPr id="606" name="TextBox 605"/>
                  <p:cNvSpPr txBox="1"/>
                  <p:nvPr/>
                </p:nvSpPr>
                <p:spPr>
                  <a:xfrm>
                    <a:off x="6090605"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6</a:t>
                    </a:r>
                  </a:p>
                </p:txBody>
              </p:sp>
              <p:sp>
                <p:nvSpPr>
                  <p:cNvPr id="608" name="TextBox 607"/>
                  <p:cNvSpPr txBox="1"/>
                  <p:nvPr/>
                </p:nvSpPr>
                <p:spPr>
                  <a:xfrm>
                    <a:off x="5854287"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4</a:t>
                    </a:r>
                  </a:p>
                </p:txBody>
              </p:sp>
              <p:sp>
                <p:nvSpPr>
                  <p:cNvPr id="610" name="TextBox 609"/>
                  <p:cNvSpPr txBox="1"/>
                  <p:nvPr/>
                </p:nvSpPr>
                <p:spPr>
                  <a:xfrm>
                    <a:off x="5617969"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a:t>
                    </a:r>
                  </a:p>
                </p:txBody>
              </p:sp>
              <p:sp>
                <p:nvSpPr>
                  <p:cNvPr id="612" name="TextBox 611"/>
                  <p:cNvSpPr txBox="1"/>
                  <p:nvPr/>
                </p:nvSpPr>
                <p:spPr>
                  <a:xfrm>
                    <a:off x="5381651"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0</a:t>
                    </a:r>
                  </a:p>
                </p:txBody>
              </p:sp>
              <p:sp>
                <p:nvSpPr>
                  <p:cNvPr id="613" name="TextBox 612"/>
                  <p:cNvSpPr txBox="1"/>
                  <p:nvPr/>
                </p:nvSpPr>
                <p:spPr>
                  <a:xfrm>
                    <a:off x="8453785"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26</a:t>
                    </a:r>
                  </a:p>
                </p:txBody>
              </p:sp>
              <p:sp>
                <p:nvSpPr>
                  <p:cNvPr id="615" name="TextBox 614"/>
                  <p:cNvSpPr txBox="1"/>
                  <p:nvPr/>
                </p:nvSpPr>
                <p:spPr>
                  <a:xfrm>
                    <a:off x="8217467"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24</a:t>
                    </a:r>
                  </a:p>
                </p:txBody>
              </p:sp>
              <p:sp>
                <p:nvSpPr>
                  <p:cNvPr id="617" name="TextBox 616"/>
                  <p:cNvSpPr txBox="1"/>
                  <p:nvPr/>
                </p:nvSpPr>
                <p:spPr>
                  <a:xfrm>
                    <a:off x="7981149" y="229094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22</a:t>
                    </a:r>
                  </a:p>
                </p:txBody>
              </p:sp>
            </p:grpSp>
          </p:grpSp>
        </p:grpSp>
      </p:grpSp>
      <p:grpSp>
        <p:nvGrpSpPr>
          <p:cNvPr id="232" name="Group 231"/>
          <p:cNvGrpSpPr/>
          <p:nvPr/>
        </p:nvGrpSpPr>
        <p:grpSpPr>
          <a:xfrm>
            <a:off x="2997143" y="1898755"/>
            <a:ext cx="3646700" cy="1704318"/>
            <a:chOff x="939743" y="740515"/>
            <a:chExt cx="3646700" cy="1704318"/>
          </a:xfrm>
        </p:grpSpPr>
        <p:grpSp>
          <p:nvGrpSpPr>
            <p:cNvPr id="766" name="Group 765"/>
            <p:cNvGrpSpPr/>
            <p:nvPr/>
          </p:nvGrpSpPr>
          <p:grpSpPr>
            <a:xfrm>
              <a:off x="939743" y="740515"/>
              <a:ext cx="254877" cy="1519536"/>
              <a:chOff x="1465525" y="1217028"/>
              <a:chExt cx="254877" cy="1519536"/>
            </a:xfrm>
          </p:grpSpPr>
          <p:sp>
            <p:nvSpPr>
              <p:cNvPr id="767" name="TextBox 766"/>
              <p:cNvSpPr txBox="1"/>
              <p:nvPr/>
            </p:nvSpPr>
            <p:spPr>
              <a:xfrm>
                <a:off x="1465525" y="1217028"/>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100</a:t>
                </a:r>
              </a:p>
            </p:txBody>
          </p:sp>
          <p:sp>
            <p:nvSpPr>
              <p:cNvPr id="768" name="TextBox 767"/>
              <p:cNvSpPr txBox="1"/>
              <p:nvPr/>
            </p:nvSpPr>
            <p:spPr>
              <a:xfrm>
                <a:off x="1465525" y="1484002"/>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80</a:t>
                </a:r>
              </a:p>
            </p:txBody>
          </p:sp>
          <p:sp>
            <p:nvSpPr>
              <p:cNvPr id="769" name="TextBox 768"/>
              <p:cNvSpPr txBox="1"/>
              <p:nvPr/>
            </p:nvSpPr>
            <p:spPr>
              <a:xfrm>
                <a:off x="1465525" y="1750976"/>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60</a:t>
                </a:r>
              </a:p>
            </p:txBody>
          </p:sp>
          <p:sp>
            <p:nvSpPr>
              <p:cNvPr id="770" name="TextBox 769"/>
              <p:cNvSpPr txBox="1"/>
              <p:nvPr/>
            </p:nvSpPr>
            <p:spPr>
              <a:xfrm>
                <a:off x="1465525" y="2017950"/>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40</a:t>
                </a:r>
              </a:p>
            </p:txBody>
          </p:sp>
          <p:sp>
            <p:nvSpPr>
              <p:cNvPr id="771" name="TextBox 770"/>
              <p:cNvSpPr txBox="1"/>
              <p:nvPr/>
            </p:nvSpPr>
            <p:spPr>
              <a:xfrm>
                <a:off x="1465525" y="2284924"/>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772" name="TextBox 771"/>
              <p:cNvSpPr txBox="1"/>
              <p:nvPr/>
            </p:nvSpPr>
            <p:spPr>
              <a:xfrm>
                <a:off x="1465525" y="2551898"/>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0</a:t>
                </a:r>
              </a:p>
            </p:txBody>
          </p:sp>
        </p:grpSp>
        <p:grpSp>
          <p:nvGrpSpPr>
            <p:cNvPr id="12" name="Group 11"/>
            <p:cNvGrpSpPr/>
            <p:nvPr/>
          </p:nvGrpSpPr>
          <p:grpSpPr>
            <a:xfrm>
              <a:off x="1221775" y="748649"/>
              <a:ext cx="3364668" cy="1696184"/>
              <a:chOff x="1122715" y="702759"/>
              <a:chExt cx="3364668" cy="1696184"/>
            </a:xfrm>
          </p:grpSpPr>
          <p:grpSp>
            <p:nvGrpSpPr>
              <p:cNvPr id="702" name="Group 701"/>
              <p:cNvGrpSpPr/>
              <p:nvPr/>
            </p:nvGrpSpPr>
            <p:grpSpPr>
              <a:xfrm>
                <a:off x="1219037" y="753947"/>
                <a:ext cx="3217888" cy="1325586"/>
                <a:chOff x="1831974" y="1187768"/>
                <a:chExt cx="3217888" cy="1325586"/>
              </a:xfrm>
            </p:grpSpPr>
            <p:grpSp>
              <p:nvGrpSpPr>
                <p:cNvPr id="703" name="Group 702"/>
                <p:cNvGrpSpPr/>
                <p:nvPr/>
              </p:nvGrpSpPr>
              <p:grpSpPr>
                <a:xfrm>
                  <a:off x="1831974" y="1187768"/>
                  <a:ext cx="1873276" cy="1317650"/>
                  <a:chOff x="1831974" y="1187768"/>
                  <a:chExt cx="1873276" cy="1317650"/>
                </a:xfrm>
              </p:grpSpPr>
              <p:sp>
                <p:nvSpPr>
                  <p:cNvPr id="725" name="Freeform 6"/>
                  <p:cNvSpPr>
                    <a:spLocks/>
                  </p:cNvSpPr>
                  <p:nvPr/>
                </p:nvSpPr>
                <p:spPr bwMode="auto">
                  <a:xfrm>
                    <a:off x="1863725" y="1222693"/>
                    <a:ext cx="1812925" cy="1262062"/>
                  </a:xfrm>
                  <a:custGeom>
                    <a:avLst/>
                    <a:gdLst>
                      <a:gd name="T0" fmla="*/ 0 w 1142"/>
                      <a:gd name="T1" fmla="*/ 0 h 795"/>
                      <a:gd name="T2" fmla="*/ 84 w 1142"/>
                      <a:gd name="T3" fmla="*/ 0 h 795"/>
                      <a:gd name="T4" fmla="*/ 84 w 1142"/>
                      <a:gd name="T5" fmla="*/ 23 h 795"/>
                      <a:gd name="T6" fmla="*/ 89 w 1142"/>
                      <a:gd name="T7" fmla="*/ 23 h 795"/>
                      <a:gd name="T8" fmla="*/ 89 w 1142"/>
                      <a:gd name="T9" fmla="*/ 54 h 795"/>
                      <a:gd name="T10" fmla="*/ 95 w 1142"/>
                      <a:gd name="T11" fmla="*/ 54 h 795"/>
                      <a:gd name="T12" fmla="*/ 95 w 1142"/>
                      <a:gd name="T13" fmla="*/ 78 h 795"/>
                      <a:gd name="T14" fmla="*/ 107 w 1142"/>
                      <a:gd name="T15" fmla="*/ 78 h 795"/>
                      <a:gd name="T16" fmla="*/ 107 w 1142"/>
                      <a:gd name="T17" fmla="*/ 113 h 795"/>
                      <a:gd name="T18" fmla="*/ 111 w 1142"/>
                      <a:gd name="T19" fmla="*/ 113 h 795"/>
                      <a:gd name="T20" fmla="*/ 111 w 1142"/>
                      <a:gd name="T21" fmla="*/ 156 h 795"/>
                      <a:gd name="T22" fmla="*/ 115 w 1142"/>
                      <a:gd name="T23" fmla="*/ 156 h 795"/>
                      <a:gd name="T24" fmla="*/ 115 w 1142"/>
                      <a:gd name="T25" fmla="*/ 183 h 795"/>
                      <a:gd name="T26" fmla="*/ 127 w 1142"/>
                      <a:gd name="T27" fmla="*/ 183 h 795"/>
                      <a:gd name="T28" fmla="*/ 127 w 1142"/>
                      <a:gd name="T29" fmla="*/ 217 h 795"/>
                      <a:gd name="T30" fmla="*/ 129 w 1142"/>
                      <a:gd name="T31" fmla="*/ 217 h 795"/>
                      <a:gd name="T32" fmla="*/ 129 w 1142"/>
                      <a:gd name="T33" fmla="*/ 279 h 795"/>
                      <a:gd name="T34" fmla="*/ 132 w 1142"/>
                      <a:gd name="T35" fmla="*/ 279 h 795"/>
                      <a:gd name="T36" fmla="*/ 132 w 1142"/>
                      <a:gd name="T37" fmla="*/ 424 h 795"/>
                      <a:gd name="T38" fmla="*/ 138 w 1142"/>
                      <a:gd name="T39" fmla="*/ 424 h 795"/>
                      <a:gd name="T40" fmla="*/ 138 w 1142"/>
                      <a:gd name="T41" fmla="*/ 451 h 795"/>
                      <a:gd name="T42" fmla="*/ 144 w 1142"/>
                      <a:gd name="T43" fmla="*/ 451 h 795"/>
                      <a:gd name="T44" fmla="*/ 144 w 1142"/>
                      <a:gd name="T45" fmla="*/ 504 h 795"/>
                      <a:gd name="T46" fmla="*/ 170 w 1142"/>
                      <a:gd name="T47" fmla="*/ 504 h 795"/>
                      <a:gd name="T48" fmla="*/ 170 w 1142"/>
                      <a:gd name="T49" fmla="*/ 535 h 795"/>
                      <a:gd name="T50" fmla="*/ 205 w 1142"/>
                      <a:gd name="T51" fmla="*/ 535 h 795"/>
                      <a:gd name="T52" fmla="*/ 205 w 1142"/>
                      <a:gd name="T53" fmla="*/ 567 h 795"/>
                      <a:gd name="T54" fmla="*/ 267 w 1142"/>
                      <a:gd name="T55" fmla="*/ 567 h 795"/>
                      <a:gd name="T56" fmla="*/ 267 w 1142"/>
                      <a:gd name="T57" fmla="*/ 600 h 795"/>
                      <a:gd name="T58" fmla="*/ 396 w 1142"/>
                      <a:gd name="T59" fmla="*/ 600 h 795"/>
                      <a:gd name="T60" fmla="*/ 396 w 1142"/>
                      <a:gd name="T61" fmla="*/ 670 h 795"/>
                      <a:gd name="T62" fmla="*/ 400 w 1142"/>
                      <a:gd name="T63" fmla="*/ 670 h 795"/>
                      <a:gd name="T64" fmla="*/ 400 w 1142"/>
                      <a:gd name="T65" fmla="*/ 703 h 795"/>
                      <a:gd name="T66" fmla="*/ 527 w 1142"/>
                      <a:gd name="T67" fmla="*/ 703 h 795"/>
                      <a:gd name="T68" fmla="*/ 527 w 1142"/>
                      <a:gd name="T69" fmla="*/ 748 h 795"/>
                      <a:gd name="T70" fmla="*/ 662 w 1142"/>
                      <a:gd name="T71" fmla="*/ 748 h 795"/>
                      <a:gd name="T72" fmla="*/ 662 w 1142"/>
                      <a:gd name="T73" fmla="*/ 795 h 795"/>
                      <a:gd name="T74" fmla="*/ 1142 w 1142"/>
                      <a:gd name="T75"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2" h="795">
                        <a:moveTo>
                          <a:pt x="0" y="0"/>
                        </a:moveTo>
                        <a:lnTo>
                          <a:pt x="84" y="0"/>
                        </a:lnTo>
                        <a:lnTo>
                          <a:pt x="84" y="23"/>
                        </a:lnTo>
                        <a:lnTo>
                          <a:pt x="89" y="23"/>
                        </a:lnTo>
                        <a:lnTo>
                          <a:pt x="89" y="54"/>
                        </a:lnTo>
                        <a:lnTo>
                          <a:pt x="95" y="54"/>
                        </a:lnTo>
                        <a:lnTo>
                          <a:pt x="95" y="78"/>
                        </a:lnTo>
                        <a:lnTo>
                          <a:pt x="107" y="78"/>
                        </a:lnTo>
                        <a:lnTo>
                          <a:pt x="107" y="113"/>
                        </a:lnTo>
                        <a:lnTo>
                          <a:pt x="111" y="113"/>
                        </a:lnTo>
                        <a:lnTo>
                          <a:pt x="111" y="156"/>
                        </a:lnTo>
                        <a:lnTo>
                          <a:pt x="115" y="156"/>
                        </a:lnTo>
                        <a:lnTo>
                          <a:pt x="115" y="183"/>
                        </a:lnTo>
                        <a:lnTo>
                          <a:pt x="127" y="183"/>
                        </a:lnTo>
                        <a:lnTo>
                          <a:pt x="127" y="217"/>
                        </a:lnTo>
                        <a:lnTo>
                          <a:pt x="129" y="217"/>
                        </a:lnTo>
                        <a:lnTo>
                          <a:pt x="129" y="279"/>
                        </a:lnTo>
                        <a:lnTo>
                          <a:pt x="132" y="279"/>
                        </a:lnTo>
                        <a:lnTo>
                          <a:pt x="132" y="424"/>
                        </a:lnTo>
                        <a:lnTo>
                          <a:pt x="138" y="424"/>
                        </a:lnTo>
                        <a:lnTo>
                          <a:pt x="138" y="451"/>
                        </a:lnTo>
                        <a:lnTo>
                          <a:pt x="144" y="451"/>
                        </a:lnTo>
                        <a:lnTo>
                          <a:pt x="144" y="504"/>
                        </a:lnTo>
                        <a:lnTo>
                          <a:pt x="170" y="504"/>
                        </a:lnTo>
                        <a:lnTo>
                          <a:pt x="170" y="535"/>
                        </a:lnTo>
                        <a:lnTo>
                          <a:pt x="205" y="535"/>
                        </a:lnTo>
                        <a:lnTo>
                          <a:pt x="205" y="567"/>
                        </a:lnTo>
                        <a:lnTo>
                          <a:pt x="267" y="567"/>
                        </a:lnTo>
                        <a:lnTo>
                          <a:pt x="267" y="600"/>
                        </a:lnTo>
                        <a:lnTo>
                          <a:pt x="396" y="600"/>
                        </a:lnTo>
                        <a:lnTo>
                          <a:pt x="396" y="670"/>
                        </a:lnTo>
                        <a:lnTo>
                          <a:pt x="400" y="670"/>
                        </a:lnTo>
                        <a:lnTo>
                          <a:pt x="400" y="703"/>
                        </a:lnTo>
                        <a:lnTo>
                          <a:pt x="527" y="703"/>
                        </a:lnTo>
                        <a:lnTo>
                          <a:pt x="527" y="748"/>
                        </a:lnTo>
                        <a:lnTo>
                          <a:pt x="662" y="748"/>
                        </a:lnTo>
                        <a:lnTo>
                          <a:pt x="662" y="795"/>
                        </a:lnTo>
                        <a:lnTo>
                          <a:pt x="1142" y="795"/>
                        </a:lnTo>
                      </a:path>
                    </a:pathLst>
                  </a:custGeom>
                  <a:noFill/>
                  <a:ln w="19050" cap="sq">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726" name="Group 725"/>
                  <p:cNvGrpSpPr/>
                  <p:nvPr/>
                </p:nvGrpSpPr>
                <p:grpSpPr>
                  <a:xfrm>
                    <a:off x="1831974" y="1187768"/>
                    <a:ext cx="1873276" cy="1317650"/>
                    <a:chOff x="1831974" y="1271588"/>
                    <a:chExt cx="1873276" cy="1317650"/>
                  </a:xfrm>
                  <a:solidFill>
                    <a:schemeClr val="accent6"/>
                  </a:solidFill>
                </p:grpSpPr>
                <p:sp>
                  <p:nvSpPr>
                    <p:cNvPr id="727" name="Freeform 7"/>
                    <p:cNvSpPr>
                      <a:spLocks/>
                    </p:cNvSpPr>
                    <p:nvPr/>
                  </p:nvSpPr>
                  <p:spPr bwMode="auto">
                    <a:xfrm>
                      <a:off x="1831974" y="1271588"/>
                      <a:ext cx="54000" cy="54000"/>
                    </a:xfrm>
                    <a:custGeom>
                      <a:avLst/>
                      <a:gdLst>
                        <a:gd name="T0" fmla="*/ 12 w 23"/>
                        <a:gd name="T1" fmla="*/ 0 h 20"/>
                        <a:gd name="T2" fmla="*/ 23 w 23"/>
                        <a:gd name="T3" fmla="*/ 20 h 20"/>
                        <a:gd name="T4" fmla="*/ 0 w 23"/>
                        <a:gd name="T5" fmla="*/ 20 h 20"/>
                        <a:gd name="T6" fmla="*/ 12 w 23"/>
                        <a:gd name="T7" fmla="*/ 0 h 20"/>
                      </a:gdLst>
                      <a:ahLst/>
                      <a:cxnLst>
                        <a:cxn ang="0">
                          <a:pos x="T0" y="T1"/>
                        </a:cxn>
                        <a:cxn ang="0">
                          <a:pos x="T2" y="T3"/>
                        </a:cxn>
                        <a:cxn ang="0">
                          <a:pos x="T4" y="T5"/>
                        </a:cxn>
                        <a:cxn ang="0">
                          <a:pos x="T6" y="T7"/>
                        </a:cxn>
                      </a:cxnLst>
                      <a:rect l="0" t="0" r="r" b="b"/>
                      <a:pathLst>
                        <a:path w="23" h="20">
                          <a:moveTo>
                            <a:pt x="12" y="0"/>
                          </a:moveTo>
                          <a:lnTo>
                            <a:pt x="23" y="20"/>
                          </a:lnTo>
                          <a:lnTo>
                            <a:pt x="0" y="20"/>
                          </a:lnTo>
                          <a:lnTo>
                            <a:pt x="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8" name="Freeform 8"/>
                    <p:cNvSpPr>
                      <a:spLocks/>
                    </p:cNvSpPr>
                    <p:nvPr/>
                  </p:nvSpPr>
                  <p:spPr bwMode="auto">
                    <a:xfrm>
                      <a:off x="1831974" y="1271588"/>
                      <a:ext cx="54000" cy="54000"/>
                    </a:xfrm>
                    <a:custGeom>
                      <a:avLst/>
                      <a:gdLst>
                        <a:gd name="T0" fmla="*/ 12 w 23"/>
                        <a:gd name="T1" fmla="*/ 0 h 20"/>
                        <a:gd name="T2" fmla="*/ 23 w 23"/>
                        <a:gd name="T3" fmla="*/ 20 h 20"/>
                        <a:gd name="T4" fmla="*/ 0 w 23"/>
                        <a:gd name="T5" fmla="*/ 20 h 20"/>
                        <a:gd name="T6" fmla="*/ 12 w 23"/>
                        <a:gd name="T7" fmla="*/ 0 h 20"/>
                      </a:gdLst>
                      <a:ahLst/>
                      <a:cxnLst>
                        <a:cxn ang="0">
                          <a:pos x="T0" y="T1"/>
                        </a:cxn>
                        <a:cxn ang="0">
                          <a:pos x="T2" y="T3"/>
                        </a:cxn>
                        <a:cxn ang="0">
                          <a:pos x="T4" y="T5"/>
                        </a:cxn>
                        <a:cxn ang="0">
                          <a:pos x="T6" y="T7"/>
                        </a:cxn>
                      </a:cxnLst>
                      <a:rect l="0" t="0" r="r" b="b"/>
                      <a:pathLst>
                        <a:path w="23" h="20">
                          <a:moveTo>
                            <a:pt x="12" y="0"/>
                          </a:moveTo>
                          <a:lnTo>
                            <a:pt x="23" y="20"/>
                          </a:lnTo>
                          <a:lnTo>
                            <a:pt x="0" y="20"/>
                          </a:lnTo>
                          <a:lnTo>
                            <a:pt x="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9" name="Freeform 9"/>
                    <p:cNvSpPr>
                      <a:spLocks/>
                    </p:cNvSpPr>
                    <p:nvPr/>
                  </p:nvSpPr>
                  <p:spPr bwMode="auto">
                    <a:xfrm>
                      <a:off x="2046287" y="1814512"/>
                      <a:ext cx="54000" cy="54000"/>
                    </a:xfrm>
                    <a:custGeom>
                      <a:avLst/>
                      <a:gdLst>
                        <a:gd name="T0" fmla="*/ 11 w 23"/>
                        <a:gd name="T1" fmla="*/ 0 h 22"/>
                        <a:gd name="T2" fmla="*/ 23 w 23"/>
                        <a:gd name="T3" fmla="*/ 22 h 22"/>
                        <a:gd name="T4" fmla="*/ 0 w 23"/>
                        <a:gd name="T5" fmla="*/ 22 h 22"/>
                        <a:gd name="T6" fmla="*/ 11 w 23"/>
                        <a:gd name="T7" fmla="*/ 0 h 22"/>
                      </a:gdLst>
                      <a:ahLst/>
                      <a:cxnLst>
                        <a:cxn ang="0">
                          <a:pos x="T0" y="T1"/>
                        </a:cxn>
                        <a:cxn ang="0">
                          <a:pos x="T2" y="T3"/>
                        </a:cxn>
                        <a:cxn ang="0">
                          <a:pos x="T4" y="T5"/>
                        </a:cxn>
                        <a:cxn ang="0">
                          <a:pos x="T6" y="T7"/>
                        </a:cxn>
                      </a:cxnLst>
                      <a:rect l="0" t="0" r="r" b="b"/>
                      <a:pathLst>
                        <a:path w="23" h="22">
                          <a:moveTo>
                            <a:pt x="11" y="0"/>
                          </a:moveTo>
                          <a:lnTo>
                            <a:pt x="23" y="22"/>
                          </a:lnTo>
                          <a:lnTo>
                            <a:pt x="0" y="22"/>
                          </a:lnTo>
                          <a:lnTo>
                            <a:pt x="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30" name="Freeform 10"/>
                    <p:cNvSpPr>
                      <a:spLocks/>
                    </p:cNvSpPr>
                    <p:nvPr/>
                  </p:nvSpPr>
                  <p:spPr bwMode="auto">
                    <a:xfrm>
                      <a:off x="2082799" y="2078038"/>
                      <a:ext cx="54000" cy="54000"/>
                    </a:xfrm>
                    <a:custGeom>
                      <a:avLst/>
                      <a:gdLst>
                        <a:gd name="T0" fmla="*/ 10 w 22"/>
                        <a:gd name="T1" fmla="*/ 0 h 20"/>
                        <a:gd name="T2" fmla="*/ 22 w 22"/>
                        <a:gd name="T3" fmla="*/ 20 h 20"/>
                        <a:gd name="T4" fmla="*/ 0 w 22"/>
                        <a:gd name="T5" fmla="*/ 20 h 20"/>
                        <a:gd name="T6" fmla="*/ 10 w 22"/>
                        <a:gd name="T7" fmla="*/ 0 h 20"/>
                      </a:gdLst>
                      <a:ahLst/>
                      <a:cxnLst>
                        <a:cxn ang="0">
                          <a:pos x="T0" y="T1"/>
                        </a:cxn>
                        <a:cxn ang="0">
                          <a:pos x="T2" y="T3"/>
                        </a:cxn>
                        <a:cxn ang="0">
                          <a:pos x="T4" y="T5"/>
                        </a:cxn>
                        <a:cxn ang="0">
                          <a:pos x="T6" y="T7"/>
                        </a:cxn>
                      </a:cxnLst>
                      <a:rect l="0" t="0" r="r" b="b"/>
                      <a:pathLst>
                        <a:path w="22" h="20">
                          <a:moveTo>
                            <a:pt x="10" y="0"/>
                          </a:moveTo>
                          <a:lnTo>
                            <a:pt x="22" y="20"/>
                          </a:lnTo>
                          <a:lnTo>
                            <a:pt x="0" y="20"/>
                          </a:ln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31" name="Freeform 11"/>
                    <p:cNvSpPr>
                      <a:spLocks/>
                    </p:cNvSpPr>
                    <p:nvPr/>
                  </p:nvSpPr>
                  <p:spPr bwMode="auto">
                    <a:xfrm>
                      <a:off x="2430463" y="2224088"/>
                      <a:ext cx="54000" cy="54000"/>
                    </a:xfrm>
                    <a:custGeom>
                      <a:avLst/>
                      <a:gdLst>
                        <a:gd name="T0" fmla="*/ 12 w 21"/>
                        <a:gd name="T1" fmla="*/ 0 h 20"/>
                        <a:gd name="T2" fmla="*/ 21 w 21"/>
                        <a:gd name="T3" fmla="*/ 20 h 20"/>
                        <a:gd name="T4" fmla="*/ 0 w 21"/>
                        <a:gd name="T5" fmla="*/ 20 h 20"/>
                        <a:gd name="T6" fmla="*/ 12 w 21"/>
                        <a:gd name="T7" fmla="*/ 0 h 20"/>
                      </a:gdLst>
                      <a:ahLst/>
                      <a:cxnLst>
                        <a:cxn ang="0">
                          <a:pos x="T0" y="T1"/>
                        </a:cxn>
                        <a:cxn ang="0">
                          <a:pos x="T2" y="T3"/>
                        </a:cxn>
                        <a:cxn ang="0">
                          <a:pos x="T4" y="T5"/>
                        </a:cxn>
                        <a:cxn ang="0">
                          <a:pos x="T6" y="T7"/>
                        </a:cxn>
                      </a:cxnLst>
                      <a:rect l="0" t="0" r="r" b="b"/>
                      <a:pathLst>
                        <a:path w="21" h="20">
                          <a:moveTo>
                            <a:pt x="12" y="0"/>
                          </a:moveTo>
                          <a:lnTo>
                            <a:pt x="21" y="20"/>
                          </a:lnTo>
                          <a:lnTo>
                            <a:pt x="0" y="20"/>
                          </a:lnTo>
                          <a:lnTo>
                            <a:pt x="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32" name="Freeform 12"/>
                    <p:cNvSpPr>
                      <a:spLocks/>
                    </p:cNvSpPr>
                    <p:nvPr/>
                  </p:nvSpPr>
                  <p:spPr bwMode="auto">
                    <a:xfrm>
                      <a:off x="2544762" y="2389188"/>
                      <a:ext cx="54000" cy="54000"/>
                    </a:xfrm>
                    <a:custGeom>
                      <a:avLst/>
                      <a:gdLst>
                        <a:gd name="T0" fmla="*/ 12 w 23"/>
                        <a:gd name="T1" fmla="*/ 0 h 19"/>
                        <a:gd name="T2" fmla="*/ 23 w 23"/>
                        <a:gd name="T3" fmla="*/ 19 h 19"/>
                        <a:gd name="T4" fmla="*/ 0 w 23"/>
                        <a:gd name="T5" fmla="*/ 19 h 19"/>
                        <a:gd name="T6" fmla="*/ 12 w 23"/>
                        <a:gd name="T7" fmla="*/ 0 h 19"/>
                      </a:gdLst>
                      <a:ahLst/>
                      <a:cxnLst>
                        <a:cxn ang="0">
                          <a:pos x="T0" y="T1"/>
                        </a:cxn>
                        <a:cxn ang="0">
                          <a:pos x="T2" y="T3"/>
                        </a:cxn>
                        <a:cxn ang="0">
                          <a:pos x="T4" y="T5"/>
                        </a:cxn>
                        <a:cxn ang="0">
                          <a:pos x="T6" y="T7"/>
                        </a:cxn>
                      </a:cxnLst>
                      <a:rect l="0" t="0" r="r" b="b"/>
                      <a:pathLst>
                        <a:path w="23" h="19">
                          <a:moveTo>
                            <a:pt x="12" y="0"/>
                          </a:moveTo>
                          <a:lnTo>
                            <a:pt x="23" y="19"/>
                          </a:lnTo>
                          <a:lnTo>
                            <a:pt x="0" y="19"/>
                          </a:lnTo>
                          <a:lnTo>
                            <a:pt x="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33" name="Freeform 13"/>
                    <p:cNvSpPr>
                      <a:spLocks/>
                    </p:cNvSpPr>
                    <p:nvPr/>
                  </p:nvSpPr>
                  <p:spPr bwMode="auto">
                    <a:xfrm>
                      <a:off x="3651250" y="2535238"/>
                      <a:ext cx="54000" cy="54000"/>
                    </a:xfrm>
                    <a:custGeom>
                      <a:avLst/>
                      <a:gdLst>
                        <a:gd name="T0" fmla="*/ 12 w 24"/>
                        <a:gd name="T1" fmla="*/ 0 h 19"/>
                        <a:gd name="T2" fmla="*/ 24 w 24"/>
                        <a:gd name="T3" fmla="*/ 19 h 19"/>
                        <a:gd name="T4" fmla="*/ 0 w 24"/>
                        <a:gd name="T5" fmla="*/ 19 h 19"/>
                        <a:gd name="T6" fmla="*/ 12 w 24"/>
                        <a:gd name="T7" fmla="*/ 0 h 19"/>
                      </a:gdLst>
                      <a:ahLst/>
                      <a:cxnLst>
                        <a:cxn ang="0">
                          <a:pos x="T0" y="T1"/>
                        </a:cxn>
                        <a:cxn ang="0">
                          <a:pos x="T2" y="T3"/>
                        </a:cxn>
                        <a:cxn ang="0">
                          <a:pos x="T4" y="T5"/>
                        </a:cxn>
                        <a:cxn ang="0">
                          <a:pos x="T6" y="T7"/>
                        </a:cxn>
                      </a:cxnLst>
                      <a:rect l="0" t="0" r="r" b="b"/>
                      <a:pathLst>
                        <a:path w="24" h="19">
                          <a:moveTo>
                            <a:pt x="12" y="0"/>
                          </a:moveTo>
                          <a:lnTo>
                            <a:pt x="24" y="19"/>
                          </a:lnTo>
                          <a:lnTo>
                            <a:pt x="0" y="19"/>
                          </a:lnTo>
                          <a:lnTo>
                            <a:pt x="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nvGrpSpPr>
                <p:cNvPr id="704" name="Group 703"/>
                <p:cNvGrpSpPr/>
                <p:nvPr/>
              </p:nvGrpSpPr>
              <p:grpSpPr>
                <a:xfrm>
                  <a:off x="1835149" y="1190942"/>
                  <a:ext cx="3214713" cy="1322412"/>
                  <a:chOff x="1835149" y="1274762"/>
                  <a:chExt cx="3214713" cy="1322412"/>
                </a:xfrm>
              </p:grpSpPr>
              <p:sp>
                <p:nvSpPr>
                  <p:cNvPr id="705" name="Freeform 5"/>
                  <p:cNvSpPr>
                    <a:spLocks/>
                  </p:cNvSpPr>
                  <p:nvPr/>
                </p:nvSpPr>
                <p:spPr bwMode="auto">
                  <a:xfrm>
                    <a:off x="1863725" y="1306513"/>
                    <a:ext cx="3160713" cy="1265237"/>
                  </a:xfrm>
                  <a:custGeom>
                    <a:avLst/>
                    <a:gdLst>
                      <a:gd name="T0" fmla="*/ 84 w 1991"/>
                      <a:gd name="T1" fmla="*/ 0 h 797"/>
                      <a:gd name="T2" fmla="*/ 111 w 1991"/>
                      <a:gd name="T3" fmla="*/ 9 h 797"/>
                      <a:gd name="T4" fmla="*/ 115 w 1991"/>
                      <a:gd name="T5" fmla="*/ 25 h 797"/>
                      <a:gd name="T6" fmla="*/ 119 w 1991"/>
                      <a:gd name="T7" fmla="*/ 35 h 797"/>
                      <a:gd name="T8" fmla="*/ 123 w 1991"/>
                      <a:gd name="T9" fmla="*/ 47 h 797"/>
                      <a:gd name="T10" fmla="*/ 130 w 1991"/>
                      <a:gd name="T11" fmla="*/ 60 h 797"/>
                      <a:gd name="T12" fmla="*/ 138 w 1991"/>
                      <a:gd name="T13" fmla="*/ 164 h 797"/>
                      <a:gd name="T14" fmla="*/ 152 w 1991"/>
                      <a:gd name="T15" fmla="*/ 193 h 797"/>
                      <a:gd name="T16" fmla="*/ 205 w 1991"/>
                      <a:gd name="T17" fmla="*/ 207 h 797"/>
                      <a:gd name="T18" fmla="*/ 242 w 1991"/>
                      <a:gd name="T19" fmla="*/ 223 h 797"/>
                      <a:gd name="T20" fmla="*/ 261 w 1991"/>
                      <a:gd name="T21" fmla="*/ 236 h 797"/>
                      <a:gd name="T22" fmla="*/ 269 w 1991"/>
                      <a:gd name="T23" fmla="*/ 297 h 797"/>
                      <a:gd name="T24" fmla="*/ 390 w 1991"/>
                      <a:gd name="T25" fmla="*/ 312 h 797"/>
                      <a:gd name="T26" fmla="*/ 394 w 1991"/>
                      <a:gd name="T27" fmla="*/ 330 h 797"/>
                      <a:gd name="T28" fmla="*/ 402 w 1991"/>
                      <a:gd name="T29" fmla="*/ 385 h 797"/>
                      <a:gd name="T30" fmla="*/ 449 w 1991"/>
                      <a:gd name="T31" fmla="*/ 402 h 797"/>
                      <a:gd name="T32" fmla="*/ 484 w 1991"/>
                      <a:gd name="T33" fmla="*/ 422 h 797"/>
                      <a:gd name="T34" fmla="*/ 523 w 1991"/>
                      <a:gd name="T35" fmla="*/ 443 h 797"/>
                      <a:gd name="T36" fmla="*/ 529 w 1991"/>
                      <a:gd name="T37" fmla="*/ 463 h 797"/>
                      <a:gd name="T38" fmla="*/ 552 w 1991"/>
                      <a:gd name="T39" fmla="*/ 486 h 797"/>
                      <a:gd name="T40" fmla="*/ 642 w 1991"/>
                      <a:gd name="T41" fmla="*/ 525 h 797"/>
                      <a:gd name="T42" fmla="*/ 660 w 1991"/>
                      <a:gd name="T43" fmla="*/ 549 h 797"/>
                      <a:gd name="T44" fmla="*/ 685 w 1991"/>
                      <a:gd name="T45" fmla="*/ 572 h 797"/>
                      <a:gd name="T46" fmla="*/ 779 w 1991"/>
                      <a:gd name="T47" fmla="*/ 596 h 797"/>
                      <a:gd name="T48" fmla="*/ 783 w 1991"/>
                      <a:gd name="T49" fmla="*/ 617 h 797"/>
                      <a:gd name="T50" fmla="*/ 935 w 1991"/>
                      <a:gd name="T51" fmla="*/ 643 h 797"/>
                      <a:gd name="T52" fmla="*/ 1050 w 1991"/>
                      <a:gd name="T53" fmla="*/ 668 h 797"/>
                      <a:gd name="T54" fmla="*/ 1050 w 1991"/>
                      <a:gd name="T55" fmla="*/ 692 h 797"/>
                      <a:gd name="T56" fmla="*/ 1331 w 1991"/>
                      <a:gd name="T57" fmla="*/ 692 h 797"/>
                      <a:gd name="T58" fmla="*/ 1331 w 1991"/>
                      <a:gd name="T59" fmla="*/ 723 h 797"/>
                      <a:gd name="T60" fmla="*/ 1450 w 1991"/>
                      <a:gd name="T61" fmla="*/ 750 h 797"/>
                      <a:gd name="T62" fmla="*/ 1929 w 1991"/>
                      <a:gd name="T63"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1" h="797">
                        <a:moveTo>
                          <a:pt x="0" y="0"/>
                        </a:moveTo>
                        <a:lnTo>
                          <a:pt x="84" y="0"/>
                        </a:lnTo>
                        <a:lnTo>
                          <a:pt x="84" y="9"/>
                        </a:lnTo>
                        <a:lnTo>
                          <a:pt x="111" y="9"/>
                        </a:lnTo>
                        <a:lnTo>
                          <a:pt x="111" y="25"/>
                        </a:lnTo>
                        <a:lnTo>
                          <a:pt x="115" y="25"/>
                        </a:lnTo>
                        <a:lnTo>
                          <a:pt x="115" y="35"/>
                        </a:lnTo>
                        <a:lnTo>
                          <a:pt x="119" y="35"/>
                        </a:lnTo>
                        <a:lnTo>
                          <a:pt x="119" y="47"/>
                        </a:lnTo>
                        <a:lnTo>
                          <a:pt x="123" y="47"/>
                        </a:lnTo>
                        <a:lnTo>
                          <a:pt x="123" y="60"/>
                        </a:lnTo>
                        <a:lnTo>
                          <a:pt x="130" y="60"/>
                        </a:lnTo>
                        <a:lnTo>
                          <a:pt x="130" y="164"/>
                        </a:lnTo>
                        <a:lnTo>
                          <a:pt x="138" y="164"/>
                        </a:lnTo>
                        <a:lnTo>
                          <a:pt x="138" y="193"/>
                        </a:lnTo>
                        <a:lnTo>
                          <a:pt x="152" y="193"/>
                        </a:lnTo>
                        <a:lnTo>
                          <a:pt x="152" y="207"/>
                        </a:lnTo>
                        <a:lnTo>
                          <a:pt x="205" y="207"/>
                        </a:lnTo>
                        <a:lnTo>
                          <a:pt x="205" y="223"/>
                        </a:lnTo>
                        <a:lnTo>
                          <a:pt x="242" y="223"/>
                        </a:lnTo>
                        <a:lnTo>
                          <a:pt x="242" y="236"/>
                        </a:lnTo>
                        <a:lnTo>
                          <a:pt x="261" y="236"/>
                        </a:lnTo>
                        <a:lnTo>
                          <a:pt x="261" y="297"/>
                        </a:lnTo>
                        <a:lnTo>
                          <a:pt x="269" y="297"/>
                        </a:lnTo>
                        <a:lnTo>
                          <a:pt x="269" y="312"/>
                        </a:lnTo>
                        <a:lnTo>
                          <a:pt x="390" y="312"/>
                        </a:lnTo>
                        <a:lnTo>
                          <a:pt x="390" y="330"/>
                        </a:lnTo>
                        <a:lnTo>
                          <a:pt x="394" y="330"/>
                        </a:lnTo>
                        <a:lnTo>
                          <a:pt x="394" y="385"/>
                        </a:lnTo>
                        <a:lnTo>
                          <a:pt x="402" y="385"/>
                        </a:lnTo>
                        <a:lnTo>
                          <a:pt x="402" y="402"/>
                        </a:lnTo>
                        <a:lnTo>
                          <a:pt x="449" y="402"/>
                        </a:lnTo>
                        <a:lnTo>
                          <a:pt x="449" y="422"/>
                        </a:lnTo>
                        <a:lnTo>
                          <a:pt x="484" y="422"/>
                        </a:lnTo>
                        <a:lnTo>
                          <a:pt x="484" y="443"/>
                        </a:lnTo>
                        <a:lnTo>
                          <a:pt x="523" y="443"/>
                        </a:lnTo>
                        <a:lnTo>
                          <a:pt x="523" y="463"/>
                        </a:lnTo>
                        <a:lnTo>
                          <a:pt x="529" y="463"/>
                        </a:lnTo>
                        <a:lnTo>
                          <a:pt x="529" y="486"/>
                        </a:lnTo>
                        <a:lnTo>
                          <a:pt x="552" y="486"/>
                        </a:lnTo>
                        <a:lnTo>
                          <a:pt x="552" y="525"/>
                        </a:lnTo>
                        <a:lnTo>
                          <a:pt x="642" y="525"/>
                        </a:lnTo>
                        <a:lnTo>
                          <a:pt x="642" y="549"/>
                        </a:lnTo>
                        <a:lnTo>
                          <a:pt x="660" y="549"/>
                        </a:lnTo>
                        <a:lnTo>
                          <a:pt x="660" y="572"/>
                        </a:lnTo>
                        <a:lnTo>
                          <a:pt x="685" y="572"/>
                        </a:lnTo>
                        <a:lnTo>
                          <a:pt x="685" y="596"/>
                        </a:lnTo>
                        <a:lnTo>
                          <a:pt x="779" y="596"/>
                        </a:lnTo>
                        <a:lnTo>
                          <a:pt x="779" y="617"/>
                        </a:lnTo>
                        <a:lnTo>
                          <a:pt x="783" y="617"/>
                        </a:lnTo>
                        <a:lnTo>
                          <a:pt x="783" y="643"/>
                        </a:lnTo>
                        <a:lnTo>
                          <a:pt x="935" y="643"/>
                        </a:lnTo>
                        <a:lnTo>
                          <a:pt x="935" y="668"/>
                        </a:lnTo>
                        <a:lnTo>
                          <a:pt x="1050" y="668"/>
                        </a:lnTo>
                        <a:lnTo>
                          <a:pt x="1050" y="692"/>
                        </a:lnTo>
                        <a:lnTo>
                          <a:pt x="1050" y="692"/>
                        </a:lnTo>
                        <a:lnTo>
                          <a:pt x="1331" y="692"/>
                        </a:lnTo>
                        <a:lnTo>
                          <a:pt x="1331" y="692"/>
                        </a:lnTo>
                        <a:lnTo>
                          <a:pt x="1331" y="707"/>
                        </a:lnTo>
                        <a:lnTo>
                          <a:pt x="1331" y="723"/>
                        </a:lnTo>
                        <a:lnTo>
                          <a:pt x="1450" y="723"/>
                        </a:lnTo>
                        <a:lnTo>
                          <a:pt x="1450" y="750"/>
                        </a:lnTo>
                        <a:lnTo>
                          <a:pt x="1929" y="750"/>
                        </a:lnTo>
                        <a:lnTo>
                          <a:pt x="1929" y="797"/>
                        </a:lnTo>
                        <a:lnTo>
                          <a:pt x="1991" y="797"/>
                        </a:lnTo>
                      </a:path>
                    </a:pathLst>
                  </a:custGeom>
                  <a:noFill/>
                  <a:ln w="19050" cap="sq">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706" name="Group 705"/>
                  <p:cNvGrpSpPr/>
                  <p:nvPr/>
                </p:nvGrpSpPr>
                <p:grpSpPr>
                  <a:xfrm>
                    <a:off x="1835149" y="1274762"/>
                    <a:ext cx="3214713" cy="1322412"/>
                    <a:chOff x="1835149" y="1274762"/>
                    <a:chExt cx="3214713" cy="1322412"/>
                  </a:xfrm>
                  <a:solidFill>
                    <a:schemeClr val="tx2"/>
                  </a:solidFill>
                </p:grpSpPr>
                <p:sp>
                  <p:nvSpPr>
                    <p:cNvPr id="707" name="Rectangle 14"/>
                    <p:cNvSpPr>
                      <a:spLocks noChangeArrowheads="1"/>
                    </p:cNvSpPr>
                    <p:nvPr/>
                  </p:nvSpPr>
                  <p:spPr bwMode="auto">
                    <a:xfrm>
                      <a:off x="1835149" y="1274762"/>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08" name="Rectangle 15"/>
                    <p:cNvSpPr>
                      <a:spLocks noChangeArrowheads="1"/>
                    </p:cNvSpPr>
                    <p:nvPr/>
                  </p:nvSpPr>
                  <p:spPr bwMode="auto">
                    <a:xfrm>
                      <a:off x="2024062" y="1352550"/>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09" name="Rectangle 16"/>
                    <p:cNvSpPr>
                      <a:spLocks noChangeArrowheads="1"/>
                    </p:cNvSpPr>
                    <p:nvPr/>
                  </p:nvSpPr>
                  <p:spPr bwMode="auto">
                    <a:xfrm>
                      <a:off x="2036763" y="1373187"/>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0" name="Rectangle 17"/>
                    <p:cNvSpPr>
                      <a:spLocks noChangeArrowheads="1"/>
                    </p:cNvSpPr>
                    <p:nvPr/>
                  </p:nvSpPr>
                  <p:spPr bwMode="auto">
                    <a:xfrm>
                      <a:off x="2046287" y="1538288"/>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1" name="Rectangle 18"/>
                    <p:cNvSpPr>
                      <a:spLocks noChangeArrowheads="1"/>
                    </p:cNvSpPr>
                    <p:nvPr/>
                  </p:nvSpPr>
                  <p:spPr bwMode="auto">
                    <a:xfrm>
                      <a:off x="2244724" y="1652587"/>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2" name="Rectangle 19"/>
                    <p:cNvSpPr>
                      <a:spLocks noChangeArrowheads="1"/>
                    </p:cNvSpPr>
                    <p:nvPr/>
                  </p:nvSpPr>
                  <p:spPr bwMode="auto">
                    <a:xfrm>
                      <a:off x="2244724" y="1652587"/>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3" name="Rectangle 20"/>
                    <p:cNvSpPr>
                      <a:spLocks noChangeArrowheads="1"/>
                    </p:cNvSpPr>
                    <p:nvPr/>
                  </p:nvSpPr>
                  <p:spPr bwMode="auto">
                    <a:xfrm>
                      <a:off x="2252662" y="1749424"/>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4" name="Rectangle 21"/>
                    <p:cNvSpPr>
                      <a:spLocks noChangeArrowheads="1"/>
                    </p:cNvSpPr>
                    <p:nvPr/>
                  </p:nvSpPr>
                  <p:spPr bwMode="auto">
                    <a:xfrm>
                      <a:off x="2303463" y="1777999"/>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5" name="Rectangle 22"/>
                    <p:cNvSpPr>
                      <a:spLocks noChangeArrowheads="1"/>
                    </p:cNvSpPr>
                    <p:nvPr/>
                  </p:nvSpPr>
                  <p:spPr bwMode="auto">
                    <a:xfrm>
                      <a:off x="2427288" y="1777999"/>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6" name="Rectangle 23"/>
                    <p:cNvSpPr>
                      <a:spLocks noChangeArrowheads="1"/>
                    </p:cNvSpPr>
                    <p:nvPr/>
                  </p:nvSpPr>
                  <p:spPr bwMode="auto">
                    <a:xfrm>
                      <a:off x="2457449" y="1801813"/>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7" name="Rectangle 24"/>
                    <p:cNvSpPr>
                      <a:spLocks noChangeArrowheads="1"/>
                    </p:cNvSpPr>
                    <p:nvPr/>
                  </p:nvSpPr>
                  <p:spPr bwMode="auto">
                    <a:xfrm>
                      <a:off x="2525712" y="1919287"/>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8" name="Rectangle 25"/>
                    <p:cNvSpPr>
                      <a:spLocks noChangeArrowheads="1"/>
                    </p:cNvSpPr>
                    <p:nvPr/>
                  </p:nvSpPr>
                  <p:spPr bwMode="auto">
                    <a:xfrm>
                      <a:off x="2574924" y="1947862"/>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19" name="Rectangle 26"/>
                    <p:cNvSpPr>
                      <a:spLocks noChangeArrowheads="1"/>
                    </p:cNvSpPr>
                    <p:nvPr/>
                  </p:nvSpPr>
                  <p:spPr bwMode="auto">
                    <a:xfrm>
                      <a:off x="2635250" y="1982787"/>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0" name="Rectangle 27"/>
                    <p:cNvSpPr>
                      <a:spLocks noChangeArrowheads="1"/>
                    </p:cNvSpPr>
                    <p:nvPr/>
                  </p:nvSpPr>
                  <p:spPr bwMode="auto">
                    <a:xfrm>
                      <a:off x="2838449" y="2116138"/>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1" name="Rectangle 28"/>
                    <p:cNvSpPr>
                      <a:spLocks noChangeArrowheads="1"/>
                    </p:cNvSpPr>
                    <p:nvPr/>
                  </p:nvSpPr>
                  <p:spPr bwMode="auto">
                    <a:xfrm>
                      <a:off x="2960688" y="2220912"/>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2" name="Rectangle 29"/>
                    <p:cNvSpPr>
                      <a:spLocks noChangeArrowheads="1"/>
                    </p:cNvSpPr>
                    <p:nvPr/>
                  </p:nvSpPr>
                  <p:spPr bwMode="auto">
                    <a:xfrm>
                      <a:off x="3536950" y="2376488"/>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3" name="Rectangle 30"/>
                    <p:cNvSpPr>
                      <a:spLocks noChangeArrowheads="1"/>
                    </p:cNvSpPr>
                    <p:nvPr/>
                  </p:nvSpPr>
                  <p:spPr bwMode="auto">
                    <a:xfrm>
                      <a:off x="4175124" y="2468563"/>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724" name="Rectangle 31"/>
                    <p:cNvSpPr>
                      <a:spLocks noChangeArrowheads="1"/>
                    </p:cNvSpPr>
                    <p:nvPr/>
                  </p:nvSpPr>
                  <p:spPr bwMode="auto">
                    <a:xfrm>
                      <a:off x="4995862" y="2543174"/>
                      <a:ext cx="54000" cy="540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cxnSp>
            <p:nvCxnSpPr>
              <p:cNvPr id="734" name="Straight Connector 733"/>
              <p:cNvCxnSpPr/>
              <p:nvPr/>
            </p:nvCxnSpPr>
            <p:spPr>
              <a:xfrm>
                <a:off x="1175382" y="721368"/>
                <a:ext cx="0" cy="143640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nvGrpSpPr>
              <p:cNvPr id="736" name="Group 735"/>
              <p:cNvGrpSpPr/>
              <p:nvPr/>
            </p:nvGrpSpPr>
            <p:grpSpPr>
              <a:xfrm>
                <a:off x="1122715" y="793772"/>
                <a:ext cx="36000" cy="1331118"/>
                <a:chOff x="1716319" y="1311413"/>
                <a:chExt cx="72000" cy="1331118"/>
              </a:xfrm>
            </p:grpSpPr>
            <p:cxnSp>
              <p:nvCxnSpPr>
                <p:cNvPr id="737" name="Straight Connector 736"/>
                <p:cNvCxnSpPr/>
                <p:nvPr/>
              </p:nvCxnSpPr>
              <p:spPr>
                <a:xfrm flipH="1">
                  <a:off x="1716319" y="264253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38" name="Straight Connector 737"/>
                <p:cNvCxnSpPr/>
                <p:nvPr/>
              </p:nvCxnSpPr>
              <p:spPr>
                <a:xfrm flipH="1">
                  <a:off x="1716319" y="2376309"/>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39" name="Straight Connector 738"/>
                <p:cNvCxnSpPr/>
                <p:nvPr/>
              </p:nvCxnSpPr>
              <p:spPr>
                <a:xfrm flipH="1">
                  <a:off x="1716319" y="2110085"/>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40" name="Straight Connector 739"/>
                <p:cNvCxnSpPr/>
                <p:nvPr/>
              </p:nvCxnSpPr>
              <p:spPr>
                <a:xfrm flipH="1">
                  <a:off x="1716319" y="184386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41" name="Straight Connector 740"/>
                <p:cNvCxnSpPr/>
                <p:nvPr/>
              </p:nvCxnSpPr>
              <p:spPr>
                <a:xfrm flipH="1">
                  <a:off x="1716319" y="1577637"/>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42" name="Straight Connector 741"/>
                <p:cNvCxnSpPr/>
                <p:nvPr/>
              </p:nvCxnSpPr>
              <p:spPr>
                <a:xfrm flipH="1">
                  <a:off x="1716319" y="1311413"/>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175383" y="2177278"/>
                <a:ext cx="3312000" cy="48700"/>
                <a:chOff x="1175383" y="2177278"/>
                <a:chExt cx="3312000" cy="48700"/>
              </a:xfrm>
            </p:grpSpPr>
            <p:cxnSp>
              <p:nvCxnSpPr>
                <p:cNvPr id="735" name="Straight Connector 734"/>
                <p:cNvCxnSpPr/>
                <p:nvPr/>
              </p:nvCxnSpPr>
              <p:spPr>
                <a:xfrm flipH="1">
                  <a:off x="1175383" y="2177278"/>
                  <a:ext cx="3312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nvGrpSpPr>
                <p:cNvPr id="4" name="Group 3"/>
                <p:cNvGrpSpPr/>
                <p:nvPr/>
              </p:nvGrpSpPr>
              <p:grpSpPr>
                <a:xfrm>
                  <a:off x="1233442" y="2189978"/>
                  <a:ext cx="3035800" cy="36000"/>
                  <a:chOff x="1233442" y="2536831"/>
                  <a:chExt cx="3035800" cy="36000"/>
                </a:xfrm>
              </p:grpSpPr>
              <p:cxnSp>
                <p:nvCxnSpPr>
                  <p:cNvPr id="744" name="Straight Connector 743"/>
                  <p:cNvCxnSpPr/>
                  <p:nvPr/>
                </p:nvCxnSpPr>
                <p:spPr>
                  <a:xfrm rot="5400000" flipH="1">
                    <a:off x="121544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51" name="Straight Connector 750"/>
                  <p:cNvCxnSpPr/>
                  <p:nvPr/>
                </p:nvCxnSpPr>
                <p:spPr>
                  <a:xfrm rot="5400000" flipH="1">
                    <a:off x="425124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52" name="Straight Connector 751"/>
                  <p:cNvCxnSpPr/>
                  <p:nvPr/>
                </p:nvCxnSpPr>
                <p:spPr>
                  <a:xfrm rot="5400000" flipH="1">
                    <a:off x="394766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56" name="Straight Connector 755"/>
                  <p:cNvCxnSpPr/>
                  <p:nvPr/>
                </p:nvCxnSpPr>
                <p:spPr>
                  <a:xfrm rot="5400000" flipH="1">
                    <a:off x="303692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57" name="Straight Connector 756"/>
                  <p:cNvCxnSpPr/>
                  <p:nvPr/>
                </p:nvCxnSpPr>
                <p:spPr>
                  <a:xfrm rot="5400000" flipH="1">
                    <a:off x="334050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58" name="Straight Connector 757"/>
                  <p:cNvCxnSpPr/>
                  <p:nvPr/>
                </p:nvCxnSpPr>
                <p:spPr>
                  <a:xfrm rot="5400000" flipH="1">
                    <a:off x="364408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59" name="Straight Connector 758"/>
                  <p:cNvCxnSpPr/>
                  <p:nvPr/>
                </p:nvCxnSpPr>
                <p:spPr>
                  <a:xfrm rot="5400000" flipH="1">
                    <a:off x="273334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62" name="Straight Connector 761"/>
                  <p:cNvCxnSpPr/>
                  <p:nvPr/>
                </p:nvCxnSpPr>
                <p:spPr>
                  <a:xfrm rot="5400000" flipH="1">
                    <a:off x="242976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63" name="Straight Connector 762"/>
                  <p:cNvCxnSpPr/>
                  <p:nvPr/>
                </p:nvCxnSpPr>
                <p:spPr>
                  <a:xfrm rot="5400000" flipH="1">
                    <a:off x="212618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64" name="Straight Connector 763"/>
                  <p:cNvCxnSpPr/>
                  <p:nvPr/>
                </p:nvCxnSpPr>
                <p:spPr>
                  <a:xfrm rot="5400000" flipH="1">
                    <a:off x="182260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765" name="Straight Connector 764"/>
                  <p:cNvCxnSpPr/>
                  <p:nvPr/>
                </p:nvCxnSpPr>
                <p:spPr>
                  <a:xfrm rot="5400000" flipH="1">
                    <a:off x="1519022" y="2554831"/>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grpSp>
            <p:nvGrpSpPr>
              <p:cNvPr id="6" name="Group 5"/>
              <p:cNvGrpSpPr/>
              <p:nvPr/>
            </p:nvGrpSpPr>
            <p:grpSpPr>
              <a:xfrm>
                <a:off x="1160188" y="2245055"/>
                <a:ext cx="3179444" cy="153888"/>
                <a:chOff x="1160188" y="2245055"/>
                <a:chExt cx="3179444" cy="153888"/>
              </a:xfrm>
            </p:grpSpPr>
            <p:sp>
              <p:nvSpPr>
                <p:cNvPr id="775" name="TextBox 774"/>
                <p:cNvSpPr txBox="1"/>
                <p:nvPr/>
              </p:nvSpPr>
              <p:spPr>
                <a:xfrm>
                  <a:off x="4198568"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777" name="TextBox 776"/>
                <p:cNvSpPr txBox="1"/>
                <p:nvPr/>
              </p:nvSpPr>
              <p:spPr>
                <a:xfrm>
                  <a:off x="3894730"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18</a:t>
                  </a:r>
                </a:p>
              </p:txBody>
            </p:sp>
            <p:sp>
              <p:nvSpPr>
                <p:cNvPr id="779" name="TextBox 778"/>
                <p:cNvSpPr txBox="1"/>
                <p:nvPr/>
              </p:nvSpPr>
              <p:spPr>
                <a:xfrm>
                  <a:off x="3590892"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16</a:t>
                  </a:r>
                </a:p>
              </p:txBody>
            </p:sp>
            <p:sp>
              <p:nvSpPr>
                <p:cNvPr id="781" name="TextBox 780"/>
                <p:cNvSpPr txBox="1"/>
                <p:nvPr/>
              </p:nvSpPr>
              <p:spPr>
                <a:xfrm>
                  <a:off x="3287054"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14</a:t>
                  </a:r>
                </a:p>
              </p:txBody>
            </p:sp>
            <p:sp>
              <p:nvSpPr>
                <p:cNvPr id="783" name="TextBox 782"/>
                <p:cNvSpPr txBox="1"/>
                <p:nvPr/>
              </p:nvSpPr>
              <p:spPr>
                <a:xfrm>
                  <a:off x="2983216"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12</a:t>
                  </a:r>
                </a:p>
              </p:txBody>
            </p:sp>
            <p:sp>
              <p:nvSpPr>
                <p:cNvPr id="785" name="TextBox 784"/>
                <p:cNvSpPr txBox="1"/>
                <p:nvPr/>
              </p:nvSpPr>
              <p:spPr>
                <a:xfrm>
                  <a:off x="2679378"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10</a:t>
                  </a:r>
                </a:p>
              </p:txBody>
            </p:sp>
            <p:sp>
              <p:nvSpPr>
                <p:cNvPr id="787" name="TextBox 786"/>
                <p:cNvSpPr txBox="1"/>
                <p:nvPr/>
              </p:nvSpPr>
              <p:spPr>
                <a:xfrm>
                  <a:off x="2375540"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8</a:t>
                  </a:r>
                </a:p>
              </p:txBody>
            </p:sp>
            <p:sp>
              <p:nvSpPr>
                <p:cNvPr id="789" name="TextBox 788"/>
                <p:cNvSpPr txBox="1"/>
                <p:nvPr/>
              </p:nvSpPr>
              <p:spPr>
                <a:xfrm>
                  <a:off x="2071702"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6</a:t>
                  </a:r>
                </a:p>
              </p:txBody>
            </p:sp>
            <p:sp>
              <p:nvSpPr>
                <p:cNvPr id="791" name="TextBox 790"/>
                <p:cNvSpPr txBox="1"/>
                <p:nvPr/>
              </p:nvSpPr>
              <p:spPr>
                <a:xfrm>
                  <a:off x="1767864"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4</a:t>
                  </a:r>
                </a:p>
              </p:txBody>
            </p:sp>
            <p:sp>
              <p:nvSpPr>
                <p:cNvPr id="793" name="TextBox 792"/>
                <p:cNvSpPr txBox="1"/>
                <p:nvPr/>
              </p:nvSpPr>
              <p:spPr>
                <a:xfrm>
                  <a:off x="1464026"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a:t>
                  </a:r>
                </a:p>
              </p:txBody>
            </p:sp>
            <p:sp>
              <p:nvSpPr>
                <p:cNvPr id="795" name="TextBox 794"/>
                <p:cNvSpPr txBox="1"/>
                <p:nvPr/>
              </p:nvSpPr>
              <p:spPr>
                <a:xfrm>
                  <a:off x="1160188" y="2245055"/>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0</a:t>
                  </a:r>
                </a:p>
              </p:txBody>
            </p:sp>
          </p:grpSp>
          <p:sp>
            <p:nvSpPr>
              <p:cNvPr id="805" name="TextBox 804"/>
              <p:cNvSpPr txBox="1"/>
              <p:nvPr/>
            </p:nvSpPr>
            <p:spPr>
              <a:xfrm>
                <a:off x="2149652" y="702759"/>
                <a:ext cx="65" cy="92333"/>
              </a:xfrm>
              <a:prstGeom prst="rect">
                <a:avLst/>
              </a:prstGeom>
              <a:noFill/>
            </p:spPr>
            <p:txBody>
              <a:bodyPr wrap="none" lIns="0" tIns="0" rIns="0" bIns="0" rtlCol="0" anchor="ctr" anchorCtr="0">
                <a:spAutoFit/>
              </a:bodyPr>
              <a:lstStyle/>
              <a:p>
                <a:endParaRPr lang="en-US" sz="600" dirty="0">
                  <a:solidFill>
                    <a:srgbClr val="1F497D">
                      <a:lumMod val="50000"/>
                    </a:srgbClr>
                  </a:solidFill>
                  <a:latin typeface="Arial" panose="020B0604020202020204" pitchFamily="34" charset="0"/>
                  <a:cs typeface="Arial" panose="020B0604020202020204" pitchFamily="34" charset="0"/>
                </a:endParaRPr>
              </a:p>
            </p:txBody>
          </p:sp>
        </p:grpSp>
      </p:grpSp>
      <p:sp>
        <p:nvSpPr>
          <p:cNvPr id="808" name="TextBox 807"/>
          <p:cNvSpPr txBox="1"/>
          <p:nvPr/>
        </p:nvSpPr>
        <p:spPr>
          <a:xfrm rot="16200000">
            <a:off x="2301854" y="2536887"/>
            <a:ext cx="1378314" cy="138499"/>
          </a:xfrm>
          <a:prstGeom prst="rect">
            <a:avLst/>
          </a:prstGeom>
          <a:noFill/>
        </p:spPr>
        <p:txBody>
          <a:bodyPr wrap="square" lIns="0" tIns="0" rIns="0" bIns="0" rtlCol="0" anchor="ctr" anchorCtr="0">
            <a:spAutoFit/>
          </a:bodyPr>
          <a:lstStyle/>
          <a:p>
            <a:pPr algn="ctr"/>
            <a:r>
              <a:rPr lang="en-US" sz="900" b="1" dirty="0">
                <a:solidFill>
                  <a:srgbClr val="1F497D">
                    <a:lumMod val="50000"/>
                  </a:srgbClr>
                </a:solidFill>
                <a:latin typeface="Arial" panose="020B0604020202020204" pitchFamily="34" charset="0"/>
                <a:cs typeface="Arial" panose="020B0604020202020204" pitchFamily="34" charset="0"/>
              </a:rPr>
              <a:t>Probability of PFS, %</a:t>
            </a:r>
          </a:p>
        </p:txBody>
      </p:sp>
      <p:graphicFrame>
        <p:nvGraphicFramePr>
          <p:cNvPr id="812" name="Table 811"/>
          <p:cNvGraphicFramePr>
            <a:graphicFrameLocks noGrp="1"/>
          </p:cNvGraphicFramePr>
          <p:nvPr>
            <p:extLst>
              <p:ext uri="{D42A27DB-BD31-4B8C-83A1-F6EECF244321}">
                <p14:modId xmlns:p14="http://schemas.microsoft.com/office/powerpoint/2010/main" xmlns="" val="2561528894"/>
              </p:ext>
            </p:extLst>
          </p:nvPr>
        </p:nvGraphicFramePr>
        <p:xfrm>
          <a:off x="4367680" y="1898755"/>
          <a:ext cx="2276165" cy="846010"/>
        </p:xfrm>
        <a:graphic>
          <a:graphicData uri="http://schemas.openxmlformats.org/drawingml/2006/table">
            <a:tbl>
              <a:tblPr firstRow="1" bandRow="1">
                <a:tableStyleId>{3B4B98B0-60AC-42C2-AFA5-B58CD77FA1E5}</a:tableStyleId>
              </a:tblPr>
              <a:tblGrid>
                <a:gridCol w="894252">
                  <a:extLst>
                    <a:ext uri="{9D8B030D-6E8A-4147-A177-3AD203B41FA5}">
                      <a16:colId xmlns="" xmlns:a16="http://schemas.microsoft.com/office/drawing/2014/main" val="20000"/>
                    </a:ext>
                  </a:extLst>
                </a:gridCol>
                <a:gridCol w="721895">
                  <a:extLst>
                    <a:ext uri="{9D8B030D-6E8A-4147-A177-3AD203B41FA5}">
                      <a16:colId xmlns="" xmlns:a16="http://schemas.microsoft.com/office/drawing/2014/main" val="20001"/>
                    </a:ext>
                  </a:extLst>
                </a:gridCol>
                <a:gridCol w="660018">
                  <a:extLst>
                    <a:ext uri="{9D8B030D-6E8A-4147-A177-3AD203B41FA5}">
                      <a16:colId xmlns="" xmlns:a16="http://schemas.microsoft.com/office/drawing/2014/main" val="20002"/>
                    </a:ext>
                  </a:extLst>
                </a:gridCol>
              </a:tblGrid>
              <a:tr h="33373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Tissue (mutant)</a:t>
                      </a:r>
                    </a:p>
                  </a:txBody>
                  <a:tcPr marL="14400" marR="14400" marT="25200" marB="25200" anchor="ct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Buparlisib + Fulvestrant</a:t>
                      </a:r>
                    </a:p>
                  </a:txBody>
                  <a:tcPr marL="14400" marR="14400" marT="25200" marB="25200" anchor="ctr">
                    <a:lnB w="381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Placebo + Fulvestrant</a:t>
                      </a:r>
                    </a:p>
                  </a:txBody>
                  <a:tcPr marL="14400" marR="14400" marT="25200" marB="25200" anchor="ctr">
                    <a:lnB w="381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0"/>
                  </a:ext>
                </a:extLst>
              </a:tr>
              <a:tr h="94394">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Median PFS, months (95%</a:t>
                      </a:r>
                      <a:r>
                        <a:rPr lang="en-US" sz="900" baseline="0" noProof="0" dirty="0">
                          <a:solidFill>
                            <a:schemeClr val="tx2">
                              <a:lumMod val="50000"/>
                            </a:schemeClr>
                          </a:solidFill>
                          <a:latin typeface="Arial" panose="020B0604020202020204" pitchFamily="34" charset="0"/>
                          <a:cs typeface="Arial" panose="020B0604020202020204" pitchFamily="34" charset="0"/>
                        </a:rPr>
                        <a:t>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4.7</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(2.9–6.7)</a:t>
                      </a:r>
                    </a:p>
                  </a:txBody>
                  <a:tcPr marL="14400" marR="14400" marT="25200" marB="25200" anchor="ctr">
                    <a:lnT w="38100" cap="flat" cmpd="sng" algn="ctr">
                      <a:solidFill>
                        <a:schemeClr val="tx2"/>
                      </a:solidFill>
                      <a:prstDash val="solid"/>
                      <a:round/>
                      <a:headEnd type="none" w="med" len="med"/>
                      <a:tailEnd type="none" w="med" len="med"/>
                    </a:lnT>
                  </a:tcP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1.4</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(1.4–2.2)</a:t>
                      </a:r>
                    </a:p>
                  </a:txBody>
                  <a:tcPr marL="14400" marR="14400" marT="25200" marB="25200" anchor="ctr">
                    <a:lnT w="38100" cap="flat" cmpd="sng" algn="ctr">
                      <a:solidFill>
                        <a:schemeClr val="accent6"/>
                      </a:solidFill>
                      <a:prstDash val="solid"/>
                      <a:round/>
                      <a:headEnd type="none" w="med" len="med"/>
                      <a:tailEnd type="none" w="med" len="med"/>
                    </a:lnT>
                  </a:tcPr>
                </a:tc>
                <a:extLst>
                  <a:ext uri="{0D108BD9-81ED-4DB2-BD59-A6C34878D82A}">
                    <a16:rowId xmlns="" xmlns:a16="http://schemas.microsoft.com/office/drawing/2014/main" val="10001"/>
                  </a:ext>
                </a:extLst>
              </a:tr>
              <a:tr h="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HR (95%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gridSpan="2">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0.39 (0.23–0.65); p&lt;0.001</a:t>
                      </a:r>
                    </a:p>
                  </a:txBody>
                  <a:tcPr marL="14400" marR="14400" marT="25200" marB="25200" anchor="ctr"/>
                </a:tc>
                <a:tc hMerge="1">
                  <a:txBody>
                    <a:bodyPr/>
                    <a:lstStyle/>
                    <a:p>
                      <a:endParaRPr lang="en-US" sz="1000" dirty="0"/>
                    </a:p>
                  </a:txBody>
                  <a:tcPr marL="52464" marR="52464" marT="26232" marB="26232"/>
                </a:tc>
                <a:extLst>
                  <a:ext uri="{0D108BD9-81ED-4DB2-BD59-A6C34878D82A}">
                    <a16:rowId xmlns="" xmlns:a16="http://schemas.microsoft.com/office/drawing/2014/main" val="10002"/>
                  </a:ext>
                </a:extLst>
              </a:tr>
            </a:tbl>
          </a:graphicData>
        </a:graphic>
      </p:graphicFrame>
      <p:sp>
        <p:nvSpPr>
          <p:cNvPr id="250" name="Text Placeholder 16"/>
          <p:cNvSpPr txBox="1">
            <a:spLocks/>
          </p:cNvSpPr>
          <p:nvPr/>
        </p:nvSpPr>
        <p:spPr>
          <a:xfrm>
            <a:off x="1629851" y="5589091"/>
            <a:ext cx="2321148" cy="235449"/>
          </a:xfrm>
          <a:prstGeom prst="rect">
            <a:avLst/>
          </a:prstGeom>
        </p:spPr>
        <p:txBody>
          <a:bodyPr vert="horz" wrap="none" lIns="0" tIns="0" rIns="0" bIns="0" rtlCol="0" anchor="b">
            <a:spAutoFit/>
          </a:bodyPr>
          <a:lstStyle>
            <a:lvl1pPr marL="0" indent="0" algn="l" defTabSz="914400" rtl="0" eaLnBrk="1" latinLnBrk="0" hangingPunct="1">
              <a:lnSpc>
                <a:spcPct val="90000"/>
              </a:lnSpc>
              <a:spcBef>
                <a:spcPts val="0"/>
              </a:spcBef>
              <a:buFontTx/>
              <a:buNone/>
              <a:defRPr sz="850" kern="1200">
                <a:solidFill>
                  <a:schemeClr val="tx2">
                    <a:lumMod val="50000"/>
                  </a:schemeClr>
                </a:solidFill>
                <a:latin typeface="Arial" panose="020B0604020202020204" pitchFamily="34" charset="0"/>
                <a:ea typeface="+mn-ea"/>
                <a:cs typeface="Arial" panose="020B0604020202020204" pitchFamily="34" charset="0"/>
              </a:defRPr>
            </a:lvl1pPr>
            <a:lvl2pPr marL="603250" indent="-258763" algn="l" defTabSz="914400" rtl="0" eaLnBrk="1" latinLnBrk="0" hangingPunct="1">
              <a:spcBef>
                <a:spcPts val="600"/>
              </a:spcBef>
              <a:buFont typeface="Arial" pitchFamily="34" charset="0"/>
              <a:buChar char="–"/>
              <a:defRPr sz="1600" kern="1200">
                <a:solidFill>
                  <a:schemeClr val="tx2">
                    <a:lumMod val="50000"/>
                  </a:schemeClr>
                </a:solidFill>
                <a:latin typeface="Arial" panose="020B0604020202020204" pitchFamily="34" charset="0"/>
                <a:ea typeface="+mn-ea"/>
                <a:cs typeface="Arial" panose="020B0604020202020204" pitchFamily="34" charset="0"/>
              </a:defRPr>
            </a:lvl2pPr>
            <a:lvl3pPr marL="914400" indent="-269875" algn="l" defTabSz="914400" rtl="0" eaLnBrk="1" latinLnBrk="0" hangingPunct="1">
              <a:spcBef>
                <a:spcPts val="400"/>
              </a:spcBef>
              <a:buFont typeface="Arial" pitchFamily="34" charset="0"/>
              <a:buChar char="•"/>
              <a:defRPr sz="1400" kern="1200">
                <a:solidFill>
                  <a:schemeClr val="tx2">
                    <a:lumMod val="50000"/>
                  </a:schemeClr>
                </a:solidFill>
                <a:latin typeface="Arial" panose="020B0604020202020204" pitchFamily="34" charset="0"/>
                <a:ea typeface="+mn-ea"/>
                <a:cs typeface="Arial" panose="020B0604020202020204" pitchFamily="34" charset="0"/>
              </a:defRPr>
            </a:lvl3pPr>
            <a:lvl4pPr marL="1184275" indent="-228600" algn="l" defTabSz="914400" rtl="0" eaLnBrk="1" latinLnBrk="0" hangingPunct="1">
              <a:spcBef>
                <a:spcPts val="400"/>
              </a:spcBef>
              <a:buFont typeface="Arial" pitchFamily="34" charset="0"/>
              <a:buChar char="–"/>
              <a:defRPr sz="1200" kern="1200">
                <a:solidFill>
                  <a:schemeClr val="tx2">
                    <a:lumMod val="50000"/>
                  </a:schemeClr>
                </a:solidFill>
                <a:latin typeface="Arial" panose="020B0604020202020204" pitchFamily="34" charset="0"/>
                <a:ea typeface="+mn-ea"/>
                <a:cs typeface="Arial" panose="020B0604020202020204" pitchFamily="34" charset="0"/>
              </a:defRPr>
            </a:lvl4pPr>
            <a:lvl5pPr marL="1446213" indent="-228600" algn="l" defTabSz="914400" rtl="0" eaLnBrk="1" latinLnBrk="0" hangingPunct="1">
              <a:spcBef>
                <a:spcPts val="400"/>
              </a:spcBef>
              <a:buFont typeface="Arial" pitchFamily="34" charset="0"/>
              <a:buChar char="»"/>
              <a:defRPr sz="120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1F497D">
                    <a:lumMod val="50000"/>
                  </a:srgbClr>
                </a:solidFill>
              </a:rPr>
              <a:t>PCR, polymerase chain reaction; WT, wild-type.</a:t>
            </a:r>
            <a:br>
              <a:rPr lang="en-US" dirty="0">
                <a:solidFill>
                  <a:srgbClr val="1F497D">
                    <a:lumMod val="50000"/>
                  </a:srgbClr>
                </a:solidFill>
              </a:rPr>
            </a:br>
            <a:r>
              <a:rPr lang="en-US" dirty="0">
                <a:solidFill>
                  <a:srgbClr val="1F497D">
                    <a:lumMod val="50000"/>
                  </a:srgbClr>
                </a:solidFill>
              </a:rPr>
              <a:t>p-values are one-sided.</a:t>
            </a:r>
          </a:p>
        </p:txBody>
      </p:sp>
      <p:grpSp>
        <p:nvGrpSpPr>
          <p:cNvPr id="23" name="Group 22"/>
          <p:cNvGrpSpPr/>
          <p:nvPr/>
        </p:nvGrpSpPr>
        <p:grpSpPr>
          <a:xfrm>
            <a:off x="2998687" y="3816701"/>
            <a:ext cx="3643617" cy="1699556"/>
            <a:chOff x="843766" y="2858782"/>
            <a:chExt cx="3643617" cy="1699556"/>
          </a:xfrm>
        </p:grpSpPr>
        <p:grpSp>
          <p:nvGrpSpPr>
            <p:cNvPr id="22" name="Group 21"/>
            <p:cNvGrpSpPr/>
            <p:nvPr/>
          </p:nvGrpSpPr>
          <p:grpSpPr>
            <a:xfrm>
              <a:off x="843766" y="2858782"/>
              <a:ext cx="3643617" cy="1699556"/>
              <a:chOff x="843766" y="2858782"/>
              <a:chExt cx="3643617" cy="1699556"/>
            </a:xfrm>
          </p:grpSpPr>
          <p:grpSp>
            <p:nvGrpSpPr>
              <p:cNvPr id="11" name="Group 10"/>
              <p:cNvGrpSpPr/>
              <p:nvPr/>
            </p:nvGrpSpPr>
            <p:grpSpPr>
              <a:xfrm>
                <a:off x="843766" y="2858782"/>
                <a:ext cx="322794" cy="1519536"/>
                <a:chOff x="843766" y="2858782"/>
                <a:chExt cx="322794" cy="1519536"/>
              </a:xfrm>
            </p:grpSpPr>
            <p:grpSp>
              <p:nvGrpSpPr>
                <p:cNvPr id="10" name="Group 9"/>
                <p:cNvGrpSpPr/>
                <p:nvPr/>
              </p:nvGrpSpPr>
              <p:grpSpPr>
                <a:xfrm>
                  <a:off x="1130560" y="2896673"/>
                  <a:ext cx="36000" cy="1436400"/>
                  <a:chOff x="1130560" y="2896673"/>
                  <a:chExt cx="36000" cy="1436400"/>
                </a:xfrm>
              </p:grpSpPr>
              <p:cxnSp>
                <p:nvCxnSpPr>
                  <p:cNvPr id="305" name="Straight Connector 304"/>
                  <p:cNvCxnSpPr/>
                  <p:nvPr/>
                </p:nvCxnSpPr>
                <p:spPr>
                  <a:xfrm>
                    <a:off x="1166560" y="2896673"/>
                    <a:ext cx="0" cy="143640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nvGrpSpPr>
                  <p:cNvPr id="307" name="Group 306"/>
                  <p:cNvGrpSpPr/>
                  <p:nvPr/>
                </p:nvGrpSpPr>
                <p:grpSpPr>
                  <a:xfrm>
                    <a:off x="1130560" y="2953167"/>
                    <a:ext cx="36000" cy="1331118"/>
                    <a:chOff x="1716319" y="1311413"/>
                    <a:chExt cx="72000" cy="1331118"/>
                  </a:xfrm>
                </p:grpSpPr>
                <p:cxnSp>
                  <p:nvCxnSpPr>
                    <p:cNvPr id="371" name="Straight Connector 370"/>
                    <p:cNvCxnSpPr/>
                    <p:nvPr/>
                  </p:nvCxnSpPr>
                  <p:spPr>
                    <a:xfrm flipH="1">
                      <a:off x="1716319" y="264253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72" name="Straight Connector 371"/>
                    <p:cNvCxnSpPr/>
                    <p:nvPr/>
                  </p:nvCxnSpPr>
                  <p:spPr>
                    <a:xfrm flipH="1">
                      <a:off x="1716319" y="2376309"/>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73" name="Straight Connector 372"/>
                    <p:cNvCxnSpPr/>
                    <p:nvPr/>
                  </p:nvCxnSpPr>
                  <p:spPr>
                    <a:xfrm flipH="1">
                      <a:off x="1716319" y="2110085"/>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74" name="Straight Connector 373"/>
                    <p:cNvCxnSpPr/>
                    <p:nvPr/>
                  </p:nvCxnSpPr>
                  <p:spPr>
                    <a:xfrm flipH="1">
                      <a:off x="1716319" y="184386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75" name="Straight Connector 374"/>
                    <p:cNvCxnSpPr/>
                    <p:nvPr/>
                  </p:nvCxnSpPr>
                  <p:spPr>
                    <a:xfrm flipH="1">
                      <a:off x="1716319" y="1577637"/>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76" name="Straight Connector 375"/>
                    <p:cNvCxnSpPr/>
                    <p:nvPr/>
                  </p:nvCxnSpPr>
                  <p:spPr>
                    <a:xfrm flipH="1">
                      <a:off x="1716319" y="1311413"/>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grpSp>
              <p:nvGrpSpPr>
                <p:cNvPr id="308" name="Group 307"/>
                <p:cNvGrpSpPr/>
                <p:nvPr/>
              </p:nvGrpSpPr>
              <p:grpSpPr>
                <a:xfrm>
                  <a:off x="843766" y="2858782"/>
                  <a:ext cx="254877" cy="1519536"/>
                  <a:chOff x="1465525" y="1217028"/>
                  <a:chExt cx="254877" cy="1519536"/>
                </a:xfrm>
              </p:grpSpPr>
              <p:sp>
                <p:nvSpPr>
                  <p:cNvPr id="365" name="TextBox 364"/>
                  <p:cNvSpPr txBox="1"/>
                  <p:nvPr/>
                </p:nvSpPr>
                <p:spPr>
                  <a:xfrm>
                    <a:off x="1465525" y="1217028"/>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100</a:t>
                    </a:r>
                  </a:p>
                </p:txBody>
              </p:sp>
              <p:sp>
                <p:nvSpPr>
                  <p:cNvPr id="366" name="TextBox 365"/>
                  <p:cNvSpPr txBox="1"/>
                  <p:nvPr/>
                </p:nvSpPr>
                <p:spPr>
                  <a:xfrm>
                    <a:off x="1465525" y="1484002"/>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80</a:t>
                    </a:r>
                  </a:p>
                </p:txBody>
              </p:sp>
              <p:sp>
                <p:nvSpPr>
                  <p:cNvPr id="367" name="TextBox 366"/>
                  <p:cNvSpPr txBox="1"/>
                  <p:nvPr/>
                </p:nvSpPr>
                <p:spPr>
                  <a:xfrm>
                    <a:off x="1465525" y="1750976"/>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60</a:t>
                    </a:r>
                  </a:p>
                </p:txBody>
              </p:sp>
              <p:sp>
                <p:nvSpPr>
                  <p:cNvPr id="368" name="TextBox 367"/>
                  <p:cNvSpPr txBox="1"/>
                  <p:nvPr/>
                </p:nvSpPr>
                <p:spPr>
                  <a:xfrm>
                    <a:off x="1465525" y="2017950"/>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40</a:t>
                    </a:r>
                  </a:p>
                </p:txBody>
              </p:sp>
              <p:sp>
                <p:nvSpPr>
                  <p:cNvPr id="369" name="TextBox 368"/>
                  <p:cNvSpPr txBox="1"/>
                  <p:nvPr/>
                </p:nvSpPr>
                <p:spPr>
                  <a:xfrm>
                    <a:off x="1465525" y="2284924"/>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370" name="TextBox 369"/>
                  <p:cNvSpPr txBox="1"/>
                  <p:nvPr/>
                </p:nvSpPr>
                <p:spPr>
                  <a:xfrm>
                    <a:off x="1465525" y="2551898"/>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0</a:t>
                    </a:r>
                  </a:p>
                </p:txBody>
              </p:sp>
            </p:grpSp>
          </p:grpSp>
          <p:grpSp>
            <p:nvGrpSpPr>
              <p:cNvPr id="9" name="Group 8"/>
              <p:cNvGrpSpPr/>
              <p:nvPr/>
            </p:nvGrpSpPr>
            <p:grpSpPr>
              <a:xfrm>
                <a:off x="1156014" y="4336673"/>
                <a:ext cx="3331369" cy="221665"/>
                <a:chOff x="1156014" y="4336673"/>
                <a:chExt cx="3331369" cy="221665"/>
              </a:xfrm>
            </p:grpSpPr>
            <p:grpSp>
              <p:nvGrpSpPr>
                <p:cNvPr id="7" name="Group 6"/>
                <p:cNvGrpSpPr/>
                <p:nvPr/>
              </p:nvGrpSpPr>
              <p:grpSpPr>
                <a:xfrm>
                  <a:off x="1166561" y="4336673"/>
                  <a:ext cx="3312000" cy="49730"/>
                  <a:chOff x="1166561" y="4336673"/>
                  <a:chExt cx="3312000" cy="49730"/>
                </a:xfrm>
              </p:grpSpPr>
              <p:cxnSp>
                <p:nvCxnSpPr>
                  <p:cNvPr id="306" name="Straight Connector 305"/>
                  <p:cNvCxnSpPr/>
                  <p:nvPr/>
                </p:nvCxnSpPr>
                <p:spPr>
                  <a:xfrm flipH="1">
                    <a:off x="1166561" y="4336673"/>
                    <a:ext cx="3312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38" name="Straight Connector 337"/>
                  <p:cNvCxnSpPr/>
                  <p:nvPr/>
                </p:nvCxnSpPr>
                <p:spPr>
                  <a:xfrm rot="5400000" flipH="1">
                    <a:off x="1206620"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40" name="Straight Connector 339"/>
                  <p:cNvCxnSpPr/>
                  <p:nvPr/>
                </p:nvCxnSpPr>
                <p:spPr>
                  <a:xfrm rot="5400000" flipH="1">
                    <a:off x="1697016"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44" name="Straight Connector 343"/>
                  <p:cNvCxnSpPr/>
                  <p:nvPr/>
                </p:nvCxnSpPr>
                <p:spPr>
                  <a:xfrm rot="5400000" flipH="1">
                    <a:off x="4394204"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45" name="Straight Connector 344"/>
                  <p:cNvCxnSpPr/>
                  <p:nvPr/>
                </p:nvCxnSpPr>
                <p:spPr>
                  <a:xfrm rot="5400000" flipH="1">
                    <a:off x="3903798"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rot="5400000" flipH="1">
                    <a:off x="3658600"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48" name="Straight Connector 347"/>
                  <p:cNvCxnSpPr/>
                  <p:nvPr/>
                </p:nvCxnSpPr>
                <p:spPr>
                  <a:xfrm rot="5400000" flipH="1">
                    <a:off x="4148996"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49" name="Straight Connector 348"/>
                  <p:cNvCxnSpPr/>
                  <p:nvPr/>
                </p:nvCxnSpPr>
                <p:spPr>
                  <a:xfrm rot="5400000" flipH="1">
                    <a:off x="2923006"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50" name="Straight Connector 349"/>
                  <p:cNvCxnSpPr/>
                  <p:nvPr/>
                </p:nvCxnSpPr>
                <p:spPr>
                  <a:xfrm rot="5400000" flipH="1">
                    <a:off x="3168204"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51" name="Straight Connector 350"/>
                  <p:cNvCxnSpPr/>
                  <p:nvPr/>
                </p:nvCxnSpPr>
                <p:spPr>
                  <a:xfrm rot="5400000" flipH="1">
                    <a:off x="3413402"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52" name="Straight Connector 351"/>
                  <p:cNvCxnSpPr/>
                  <p:nvPr/>
                </p:nvCxnSpPr>
                <p:spPr>
                  <a:xfrm rot="5400000" flipH="1">
                    <a:off x="2677808"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rot="5400000" flipH="1">
                    <a:off x="2432610"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56" name="Straight Connector 355"/>
                  <p:cNvCxnSpPr/>
                  <p:nvPr/>
                </p:nvCxnSpPr>
                <p:spPr>
                  <a:xfrm rot="5400000" flipH="1">
                    <a:off x="2187412"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59" name="Straight Connector 358"/>
                  <p:cNvCxnSpPr/>
                  <p:nvPr/>
                </p:nvCxnSpPr>
                <p:spPr>
                  <a:xfrm rot="5400000" flipH="1">
                    <a:off x="1451818"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360" name="Straight Connector 359"/>
                  <p:cNvCxnSpPr/>
                  <p:nvPr/>
                </p:nvCxnSpPr>
                <p:spPr>
                  <a:xfrm rot="5400000" flipH="1">
                    <a:off x="1942214" y="4368403"/>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nvGrpSpPr>
                <p:cNvPr id="8" name="Group 7"/>
                <p:cNvGrpSpPr/>
                <p:nvPr/>
              </p:nvGrpSpPr>
              <p:grpSpPr>
                <a:xfrm>
                  <a:off x="1156014" y="4404450"/>
                  <a:ext cx="3331369" cy="153888"/>
                  <a:chOff x="1156014" y="4404450"/>
                  <a:chExt cx="3331369" cy="153888"/>
                </a:xfrm>
              </p:grpSpPr>
              <p:sp>
                <p:nvSpPr>
                  <p:cNvPr id="311" name="TextBox 310"/>
                  <p:cNvSpPr txBox="1"/>
                  <p:nvPr/>
                </p:nvSpPr>
                <p:spPr>
                  <a:xfrm>
                    <a:off x="4346319"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26</a:t>
                    </a:r>
                  </a:p>
                </p:txBody>
              </p:sp>
              <p:sp>
                <p:nvSpPr>
                  <p:cNvPr id="312" name="TextBox 311"/>
                  <p:cNvSpPr txBox="1"/>
                  <p:nvPr/>
                </p:nvSpPr>
                <p:spPr>
                  <a:xfrm>
                    <a:off x="3610094"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314" name="TextBox 313"/>
                  <p:cNvSpPr txBox="1"/>
                  <p:nvPr/>
                </p:nvSpPr>
                <p:spPr>
                  <a:xfrm>
                    <a:off x="3364686"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18</a:t>
                    </a:r>
                  </a:p>
                </p:txBody>
              </p:sp>
              <p:sp>
                <p:nvSpPr>
                  <p:cNvPr id="316" name="TextBox 315"/>
                  <p:cNvSpPr txBox="1"/>
                  <p:nvPr/>
                </p:nvSpPr>
                <p:spPr>
                  <a:xfrm>
                    <a:off x="3119278"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16</a:t>
                    </a:r>
                  </a:p>
                </p:txBody>
              </p:sp>
              <p:sp>
                <p:nvSpPr>
                  <p:cNvPr id="318" name="TextBox 317"/>
                  <p:cNvSpPr txBox="1"/>
                  <p:nvPr/>
                </p:nvSpPr>
                <p:spPr>
                  <a:xfrm>
                    <a:off x="2873870"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14</a:t>
                    </a:r>
                  </a:p>
                </p:txBody>
              </p:sp>
              <p:sp>
                <p:nvSpPr>
                  <p:cNvPr id="320" name="TextBox 319"/>
                  <p:cNvSpPr txBox="1"/>
                  <p:nvPr/>
                </p:nvSpPr>
                <p:spPr>
                  <a:xfrm>
                    <a:off x="2628462"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12</a:t>
                    </a:r>
                  </a:p>
                </p:txBody>
              </p:sp>
              <p:sp>
                <p:nvSpPr>
                  <p:cNvPr id="322" name="TextBox 321"/>
                  <p:cNvSpPr txBox="1"/>
                  <p:nvPr/>
                </p:nvSpPr>
                <p:spPr>
                  <a:xfrm>
                    <a:off x="2383054"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10</a:t>
                    </a:r>
                  </a:p>
                </p:txBody>
              </p:sp>
              <p:sp>
                <p:nvSpPr>
                  <p:cNvPr id="324" name="TextBox 323"/>
                  <p:cNvSpPr txBox="1"/>
                  <p:nvPr/>
                </p:nvSpPr>
                <p:spPr>
                  <a:xfrm>
                    <a:off x="2137646"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8</a:t>
                    </a:r>
                  </a:p>
                </p:txBody>
              </p:sp>
              <p:sp>
                <p:nvSpPr>
                  <p:cNvPr id="326" name="TextBox 325"/>
                  <p:cNvSpPr txBox="1"/>
                  <p:nvPr/>
                </p:nvSpPr>
                <p:spPr>
                  <a:xfrm>
                    <a:off x="1892238"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6</a:t>
                    </a:r>
                  </a:p>
                </p:txBody>
              </p:sp>
              <p:sp>
                <p:nvSpPr>
                  <p:cNvPr id="328" name="TextBox 327"/>
                  <p:cNvSpPr txBox="1"/>
                  <p:nvPr/>
                </p:nvSpPr>
                <p:spPr>
                  <a:xfrm>
                    <a:off x="1646830"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4</a:t>
                    </a:r>
                  </a:p>
                </p:txBody>
              </p:sp>
              <p:sp>
                <p:nvSpPr>
                  <p:cNvPr id="330" name="TextBox 329"/>
                  <p:cNvSpPr txBox="1"/>
                  <p:nvPr/>
                </p:nvSpPr>
                <p:spPr>
                  <a:xfrm>
                    <a:off x="1401422"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a:t>
                    </a:r>
                  </a:p>
                </p:txBody>
              </p:sp>
              <p:sp>
                <p:nvSpPr>
                  <p:cNvPr id="332" name="TextBox 331"/>
                  <p:cNvSpPr txBox="1"/>
                  <p:nvPr/>
                </p:nvSpPr>
                <p:spPr>
                  <a:xfrm>
                    <a:off x="1156014"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0</a:t>
                    </a:r>
                  </a:p>
                </p:txBody>
              </p:sp>
              <p:sp>
                <p:nvSpPr>
                  <p:cNvPr id="334" name="TextBox 333"/>
                  <p:cNvSpPr txBox="1"/>
                  <p:nvPr/>
                </p:nvSpPr>
                <p:spPr>
                  <a:xfrm>
                    <a:off x="4100910"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24</a:t>
                    </a:r>
                  </a:p>
                </p:txBody>
              </p:sp>
              <p:sp>
                <p:nvSpPr>
                  <p:cNvPr id="336" name="TextBox 335"/>
                  <p:cNvSpPr txBox="1"/>
                  <p:nvPr/>
                </p:nvSpPr>
                <p:spPr>
                  <a:xfrm>
                    <a:off x="3855502" y="4404450"/>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22</a:t>
                    </a:r>
                  </a:p>
                </p:txBody>
              </p:sp>
            </p:grpSp>
          </p:grpSp>
        </p:grpSp>
        <p:grpSp>
          <p:nvGrpSpPr>
            <p:cNvPr id="265" name="Group 264"/>
            <p:cNvGrpSpPr/>
            <p:nvPr/>
          </p:nvGrpSpPr>
          <p:grpSpPr>
            <a:xfrm>
              <a:off x="1199104" y="2922143"/>
              <a:ext cx="3142567" cy="1337741"/>
              <a:chOff x="1820863" y="3124836"/>
              <a:chExt cx="3142567" cy="1337741"/>
            </a:xfrm>
          </p:grpSpPr>
          <p:grpSp>
            <p:nvGrpSpPr>
              <p:cNvPr id="266" name="Group 265"/>
              <p:cNvGrpSpPr/>
              <p:nvPr/>
            </p:nvGrpSpPr>
            <p:grpSpPr>
              <a:xfrm>
                <a:off x="1820863" y="3124836"/>
                <a:ext cx="1678854" cy="1337741"/>
                <a:chOff x="1820863" y="3124836"/>
                <a:chExt cx="1678854" cy="1337741"/>
              </a:xfrm>
            </p:grpSpPr>
            <p:sp>
              <p:nvSpPr>
                <p:cNvPr id="297" name="Freeform 117"/>
                <p:cNvSpPr>
                  <a:spLocks/>
                </p:cNvSpPr>
                <p:nvPr/>
              </p:nvSpPr>
              <p:spPr bwMode="auto">
                <a:xfrm>
                  <a:off x="1849411" y="3154874"/>
                  <a:ext cx="1623267" cy="1286891"/>
                </a:xfrm>
                <a:custGeom>
                  <a:avLst/>
                  <a:gdLst>
                    <a:gd name="T0" fmla="*/ 0 w 1024"/>
                    <a:gd name="T1" fmla="*/ 0 h 817"/>
                    <a:gd name="T2" fmla="*/ 76 w 1024"/>
                    <a:gd name="T3" fmla="*/ 0 h 817"/>
                    <a:gd name="T4" fmla="*/ 76 w 1024"/>
                    <a:gd name="T5" fmla="*/ 53 h 817"/>
                    <a:gd name="T6" fmla="*/ 93 w 1024"/>
                    <a:gd name="T7" fmla="*/ 53 h 817"/>
                    <a:gd name="T8" fmla="*/ 93 w 1024"/>
                    <a:gd name="T9" fmla="*/ 76 h 817"/>
                    <a:gd name="T10" fmla="*/ 101 w 1024"/>
                    <a:gd name="T11" fmla="*/ 76 h 817"/>
                    <a:gd name="T12" fmla="*/ 101 w 1024"/>
                    <a:gd name="T13" fmla="*/ 119 h 817"/>
                    <a:gd name="T14" fmla="*/ 105 w 1024"/>
                    <a:gd name="T15" fmla="*/ 119 h 817"/>
                    <a:gd name="T16" fmla="*/ 105 w 1024"/>
                    <a:gd name="T17" fmla="*/ 287 h 817"/>
                    <a:gd name="T18" fmla="*/ 109 w 1024"/>
                    <a:gd name="T19" fmla="*/ 287 h 817"/>
                    <a:gd name="T20" fmla="*/ 109 w 1024"/>
                    <a:gd name="T21" fmla="*/ 375 h 817"/>
                    <a:gd name="T22" fmla="*/ 117 w 1024"/>
                    <a:gd name="T23" fmla="*/ 375 h 817"/>
                    <a:gd name="T24" fmla="*/ 117 w 1024"/>
                    <a:gd name="T25" fmla="*/ 412 h 817"/>
                    <a:gd name="T26" fmla="*/ 121 w 1024"/>
                    <a:gd name="T27" fmla="*/ 412 h 817"/>
                    <a:gd name="T28" fmla="*/ 121 w 1024"/>
                    <a:gd name="T29" fmla="*/ 457 h 817"/>
                    <a:gd name="T30" fmla="*/ 130 w 1024"/>
                    <a:gd name="T31" fmla="*/ 457 h 817"/>
                    <a:gd name="T32" fmla="*/ 130 w 1024"/>
                    <a:gd name="T33" fmla="*/ 483 h 817"/>
                    <a:gd name="T34" fmla="*/ 160 w 1024"/>
                    <a:gd name="T35" fmla="*/ 483 h 817"/>
                    <a:gd name="T36" fmla="*/ 160 w 1024"/>
                    <a:gd name="T37" fmla="*/ 496 h 817"/>
                    <a:gd name="T38" fmla="*/ 166 w 1024"/>
                    <a:gd name="T39" fmla="*/ 496 h 817"/>
                    <a:gd name="T40" fmla="*/ 166 w 1024"/>
                    <a:gd name="T41" fmla="*/ 510 h 817"/>
                    <a:gd name="T42" fmla="*/ 201 w 1024"/>
                    <a:gd name="T43" fmla="*/ 510 h 817"/>
                    <a:gd name="T44" fmla="*/ 201 w 1024"/>
                    <a:gd name="T45" fmla="*/ 596 h 817"/>
                    <a:gd name="T46" fmla="*/ 275 w 1024"/>
                    <a:gd name="T47" fmla="*/ 596 h 817"/>
                    <a:gd name="T48" fmla="*/ 275 w 1024"/>
                    <a:gd name="T49" fmla="*/ 629 h 817"/>
                    <a:gd name="T50" fmla="*/ 312 w 1024"/>
                    <a:gd name="T51" fmla="*/ 629 h 817"/>
                    <a:gd name="T52" fmla="*/ 312 w 1024"/>
                    <a:gd name="T53" fmla="*/ 629 h 817"/>
                    <a:gd name="T54" fmla="*/ 312 w 1024"/>
                    <a:gd name="T55" fmla="*/ 692 h 817"/>
                    <a:gd name="T56" fmla="*/ 312 w 1024"/>
                    <a:gd name="T57" fmla="*/ 692 h 817"/>
                    <a:gd name="T58" fmla="*/ 404 w 1024"/>
                    <a:gd name="T59" fmla="*/ 692 h 817"/>
                    <a:gd name="T60" fmla="*/ 404 w 1024"/>
                    <a:gd name="T61" fmla="*/ 723 h 817"/>
                    <a:gd name="T62" fmla="*/ 490 w 1024"/>
                    <a:gd name="T63" fmla="*/ 723 h 817"/>
                    <a:gd name="T64" fmla="*/ 490 w 1024"/>
                    <a:gd name="T65" fmla="*/ 755 h 817"/>
                    <a:gd name="T66" fmla="*/ 521 w 1024"/>
                    <a:gd name="T67" fmla="*/ 755 h 817"/>
                    <a:gd name="T68" fmla="*/ 521 w 1024"/>
                    <a:gd name="T69" fmla="*/ 784 h 817"/>
                    <a:gd name="T70" fmla="*/ 733 w 1024"/>
                    <a:gd name="T71" fmla="*/ 784 h 817"/>
                    <a:gd name="T72" fmla="*/ 733 w 1024"/>
                    <a:gd name="T73" fmla="*/ 817 h 817"/>
                    <a:gd name="T74" fmla="*/ 1024 w 1024"/>
                    <a:gd name="T75"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4" h="817">
                      <a:moveTo>
                        <a:pt x="0" y="0"/>
                      </a:moveTo>
                      <a:lnTo>
                        <a:pt x="76" y="0"/>
                      </a:lnTo>
                      <a:lnTo>
                        <a:pt x="76" y="53"/>
                      </a:lnTo>
                      <a:lnTo>
                        <a:pt x="93" y="53"/>
                      </a:lnTo>
                      <a:lnTo>
                        <a:pt x="93" y="76"/>
                      </a:lnTo>
                      <a:lnTo>
                        <a:pt x="101" y="76"/>
                      </a:lnTo>
                      <a:lnTo>
                        <a:pt x="101" y="119"/>
                      </a:lnTo>
                      <a:lnTo>
                        <a:pt x="105" y="119"/>
                      </a:lnTo>
                      <a:lnTo>
                        <a:pt x="105" y="287"/>
                      </a:lnTo>
                      <a:lnTo>
                        <a:pt x="109" y="287"/>
                      </a:lnTo>
                      <a:lnTo>
                        <a:pt x="109" y="375"/>
                      </a:lnTo>
                      <a:lnTo>
                        <a:pt x="117" y="375"/>
                      </a:lnTo>
                      <a:lnTo>
                        <a:pt x="117" y="412"/>
                      </a:lnTo>
                      <a:lnTo>
                        <a:pt x="121" y="412"/>
                      </a:lnTo>
                      <a:lnTo>
                        <a:pt x="121" y="457"/>
                      </a:lnTo>
                      <a:lnTo>
                        <a:pt x="130" y="457"/>
                      </a:lnTo>
                      <a:lnTo>
                        <a:pt x="130" y="483"/>
                      </a:lnTo>
                      <a:lnTo>
                        <a:pt x="160" y="483"/>
                      </a:lnTo>
                      <a:lnTo>
                        <a:pt x="160" y="496"/>
                      </a:lnTo>
                      <a:lnTo>
                        <a:pt x="166" y="496"/>
                      </a:lnTo>
                      <a:lnTo>
                        <a:pt x="166" y="510"/>
                      </a:lnTo>
                      <a:lnTo>
                        <a:pt x="201" y="510"/>
                      </a:lnTo>
                      <a:lnTo>
                        <a:pt x="201" y="596"/>
                      </a:lnTo>
                      <a:lnTo>
                        <a:pt x="275" y="596"/>
                      </a:lnTo>
                      <a:lnTo>
                        <a:pt x="275" y="629"/>
                      </a:lnTo>
                      <a:lnTo>
                        <a:pt x="312" y="629"/>
                      </a:lnTo>
                      <a:lnTo>
                        <a:pt x="312" y="629"/>
                      </a:lnTo>
                      <a:lnTo>
                        <a:pt x="312" y="692"/>
                      </a:lnTo>
                      <a:lnTo>
                        <a:pt x="312" y="692"/>
                      </a:lnTo>
                      <a:lnTo>
                        <a:pt x="404" y="692"/>
                      </a:lnTo>
                      <a:lnTo>
                        <a:pt x="404" y="723"/>
                      </a:lnTo>
                      <a:lnTo>
                        <a:pt x="490" y="723"/>
                      </a:lnTo>
                      <a:lnTo>
                        <a:pt x="490" y="755"/>
                      </a:lnTo>
                      <a:lnTo>
                        <a:pt x="521" y="755"/>
                      </a:lnTo>
                      <a:lnTo>
                        <a:pt x="521" y="784"/>
                      </a:lnTo>
                      <a:lnTo>
                        <a:pt x="733" y="784"/>
                      </a:lnTo>
                      <a:lnTo>
                        <a:pt x="733" y="817"/>
                      </a:lnTo>
                      <a:lnTo>
                        <a:pt x="1024" y="817"/>
                      </a:lnTo>
                    </a:path>
                  </a:pathLst>
                </a:custGeom>
                <a:noFill/>
                <a:ln w="19050" cap="sq">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298" name="Group 297"/>
                <p:cNvGrpSpPr/>
                <p:nvPr/>
              </p:nvGrpSpPr>
              <p:grpSpPr>
                <a:xfrm>
                  <a:off x="1820863" y="3124836"/>
                  <a:ext cx="1678854" cy="1337741"/>
                  <a:chOff x="1820863" y="3140076"/>
                  <a:chExt cx="1678854" cy="1337741"/>
                </a:xfrm>
                <a:solidFill>
                  <a:schemeClr val="accent6"/>
                </a:solidFill>
              </p:grpSpPr>
              <p:sp>
                <p:nvSpPr>
                  <p:cNvPr id="299" name="Freeform 118"/>
                  <p:cNvSpPr>
                    <a:spLocks/>
                  </p:cNvSpPr>
                  <p:nvPr/>
                </p:nvSpPr>
                <p:spPr bwMode="auto">
                  <a:xfrm>
                    <a:off x="1820863" y="3140076"/>
                    <a:ext cx="54000" cy="54000"/>
                  </a:xfrm>
                  <a:custGeom>
                    <a:avLst/>
                    <a:gdLst>
                      <a:gd name="T0" fmla="*/ 12 w 23"/>
                      <a:gd name="T1" fmla="*/ 0 h 20"/>
                      <a:gd name="T2" fmla="*/ 23 w 23"/>
                      <a:gd name="T3" fmla="*/ 20 h 20"/>
                      <a:gd name="T4" fmla="*/ 0 w 23"/>
                      <a:gd name="T5" fmla="*/ 20 h 20"/>
                      <a:gd name="T6" fmla="*/ 12 w 23"/>
                      <a:gd name="T7" fmla="*/ 0 h 20"/>
                    </a:gdLst>
                    <a:ahLst/>
                    <a:cxnLst>
                      <a:cxn ang="0">
                        <a:pos x="T0" y="T1"/>
                      </a:cxn>
                      <a:cxn ang="0">
                        <a:pos x="T2" y="T3"/>
                      </a:cxn>
                      <a:cxn ang="0">
                        <a:pos x="T4" y="T5"/>
                      </a:cxn>
                      <a:cxn ang="0">
                        <a:pos x="T6" y="T7"/>
                      </a:cxn>
                    </a:cxnLst>
                    <a:rect l="0" t="0" r="r" b="b"/>
                    <a:pathLst>
                      <a:path w="23" h="20">
                        <a:moveTo>
                          <a:pt x="12" y="0"/>
                        </a:moveTo>
                        <a:lnTo>
                          <a:pt x="23" y="20"/>
                        </a:lnTo>
                        <a:lnTo>
                          <a:pt x="0" y="20"/>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300" name="Freeform 119"/>
                  <p:cNvSpPr>
                    <a:spLocks/>
                  </p:cNvSpPr>
                  <p:nvPr/>
                </p:nvSpPr>
                <p:spPr bwMode="auto">
                  <a:xfrm>
                    <a:off x="1988910" y="3262937"/>
                    <a:ext cx="54000" cy="54000"/>
                  </a:xfrm>
                  <a:custGeom>
                    <a:avLst/>
                    <a:gdLst>
                      <a:gd name="T0" fmla="*/ 9 w 21"/>
                      <a:gd name="T1" fmla="*/ 0 h 20"/>
                      <a:gd name="T2" fmla="*/ 21 w 21"/>
                      <a:gd name="T3" fmla="*/ 20 h 20"/>
                      <a:gd name="T4" fmla="*/ 0 w 21"/>
                      <a:gd name="T5" fmla="*/ 20 h 20"/>
                      <a:gd name="T6" fmla="*/ 9 w 21"/>
                      <a:gd name="T7" fmla="*/ 0 h 20"/>
                    </a:gdLst>
                    <a:ahLst/>
                    <a:cxnLst>
                      <a:cxn ang="0">
                        <a:pos x="T0" y="T1"/>
                      </a:cxn>
                      <a:cxn ang="0">
                        <a:pos x="T2" y="T3"/>
                      </a:cxn>
                      <a:cxn ang="0">
                        <a:pos x="T4" y="T5"/>
                      </a:cxn>
                      <a:cxn ang="0">
                        <a:pos x="T6" y="T7"/>
                      </a:cxn>
                    </a:cxnLst>
                    <a:rect l="0" t="0" r="r" b="b"/>
                    <a:pathLst>
                      <a:path w="21" h="20">
                        <a:moveTo>
                          <a:pt x="9" y="0"/>
                        </a:moveTo>
                        <a:lnTo>
                          <a:pt x="21" y="20"/>
                        </a:lnTo>
                        <a:lnTo>
                          <a:pt x="0" y="20"/>
                        </a:lnTo>
                        <a:lnTo>
                          <a:pt x="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301" name="Freeform 120"/>
                  <p:cNvSpPr>
                    <a:spLocks/>
                  </p:cNvSpPr>
                  <p:nvPr/>
                </p:nvSpPr>
                <p:spPr bwMode="auto">
                  <a:xfrm>
                    <a:off x="1996034" y="3730755"/>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302" name="Freeform 121"/>
                  <p:cNvSpPr>
                    <a:spLocks/>
                  </p:cNvSpPr>
                  <p:nvPr/>
                </p:nvSpPr>
                <p:spPr bwMode="auto">
                  <a:xfrm>
                    <a:off x="2031711" y="3852041"/>
                    <a:ext cx="54000" cy="54000"/>
                  </a:xfrm>
                  <a:custGeom>
                    <a:avLst/>
                    <a:gdLst>
                      <a:gd name="T0" fmla="*/ 12 w 23"/>
                      <a:gd name="T1" fmla="*/ 0 h 21"/>
                      <a:gd name="T2" fmla="*/ 23 w 23"/>
                      <a:gd name="T3" fmla="*/ 21 h 21"/>
                      <a:gd name="T4" fmla="*/ 0 w 23"/>
                      <a:gd name="T5" fmla="*/ 21 h 21"/>
                      <a:gd name="T6" fmla="*/ 12 w 23"/>
                      <a:gd name="T7" fmla="*/ 0 h 21"/>
                    </a:gdLst>
                    <a:ahLst/>
                    <a:cxnLst>
                      <a:cxn ang="0">
                        <a:pos x="T0" y="T1"/>
                      </a:cxn>
                      <a:cxn ang="0">
                        <a:pos x="T2" y="T3"/>
                      </a:cxn>
                      <a:cxn ang="0">
                        <a:pos x="T4" y="T5"/>
                      </a:cxn>
                      <a:cxn ang="0">
                        <a:pos x="T6" y="T7"/>
                      </a:cxn>
                    </a:cxnLst>
                    <a:rect l="0" t="0" r="r" b="b"/>
                    <a:pathLst>
                      <a:path w="23" h="21">
                        <a:moveTo>
                          <a:pt x="12" y="0"/>
                        </a:moveTo>
                        <a:lnTo>
                          <a:pt x="23" y="21"/>
                        </a:lnTo>
                        <a:lnTo>
                          <a:pt x="0" y="21"/>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303" name="Freeform 122"/>
                  <p:cNvSpPr>
                    <a:spLocks/>
                  </p:cNvSpPr>
                  <p:nvPr/>
                </p:nvSpPr>
                <p:spPr bwMode="auto">
                  <a:xfrm>
                    <a:off x="2141072" y="3981203"/>
                    <a:ext cx="54000" cy="54000"/>
                  </a:xfrm>
                  <a:custGeom>
                    <a:avLst/>
                    <a:gdLst>
                      <a:gd name="T0" fmla="*/ 12 w 23"/>
                      <a:gd name="T1" fmla="*/ 0 h 21"/>
                      <a:gd name="T2" fmla="*/ 23 w 23"/>
                      <a:gd name="T3" fmla="*/ 21 h 21"/>
                      <a:gd name="T4" fmla="*/ 0 w 23"/>
                      <a:gd name="T5" fmla="*/ 21 h 21"/>
                      <a:gd name="T6" fmla="*/ 12 w 23"/>
                      <a:gd name="T7" fmla="*/ 0 h 21"/>
                    </a:gdLst>
                    <a:ahLst/>
                    <a:cxnLst>
                      <a:cxn ang="0">
                        <a:pos x="T0" y="T1"/>
                      </a:cxn>
                      <a:cxn ang="0">
                        <a:pos x="T2" y="T3"/>
                      </a:cxn>
                      <a:cxn ang="0">
                        <a:pos x="T4" y="T5"/>
                      </a:cxn>
                      <a:cxn ang="0">
                        <a:pos x="T6" y="T7"/>
                      </a:cxn>
                    </a:cxnLst>
                    <a:rect l="0" t="0" r="r" b="b"/>
                    <a:pathLst>
                      <a:path w="23" h="21">
                        <a:moveTo>
                          <a:pt x="12" y="0"/>
                        </a:moveTo>
                        <a:lnTo>
                          <a:pt x="23" y="21"/>
                        </a:lnTo>
                        <a:lnTo>
                          <a:pt x="0" y="21"/>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304" name="Freeform 123"/>
                  <p:cNvSpPr>
                    <a:spLocks/>
                  </p:cNvSpPr>
                  <p:nvPr/>
                </p:nvSpPr>
                <p:spPr bwMode="auto">
                  <a:xfrm>
                    <a:off x="3445717" y="4423817"/>
                    <a:ext cx="54000" cy="54000"/>
                  </a:xfrm>
                  <a:custGeom>
                    <a:avLst/>
                    <a:gdLst>
                      <a:gd name="T0" fmla="*/ 11 w 21"/>
                      <a:gd name="T1" fmla="*/ 0 h 20"/>
                      <a:gd name="T2" fmla="*/ 21 w 21"/>
                      <a:gd name="T3" fmla="*/ 20 h 20"/>
                      <a:gd name="T4" fmla="*/ 0 w 21"/>
                      <a:gd name="T5" fmla="*/ 20 h 20"/>
                      <a:gd name="T6" fmla="*/ 11 w 21"/>
                      <a:gd name="T7" fmla="*/ 0 h 20"/>
                    </a:gdLst>
                    <a:ahLst/>
                    <a:cxnLst>
                      <a:cxn ang="0">
                        <a:pos x="T0" y="T1"/>
                      </a:cxn>
                      <a:cxn ang="0">
                        <a:pos x="T2" y="T3"/>
                      </a:cxn>
                      <a:cxn ang="0">
                        <a:pos x="T4" y="T5"/>
                      </a:cxn>
                      <a:cxn ang="0">
                        <a:pos x="T6" y="T7"/>
                      </a:cxn>
                    </a:cxnLst>
                    <a:rect l="0" t="0" r="r" b="b"/>
                    <a:pathLst>
                      <a:path w="21" h="20">
                        <a:moveTo>
                          <a:pt x="11" y="0"/>
                        </a:moveTo>
                        <a:lnTo>
                          <a:pt x="21" y="20"/>
                        </a:lnTo>
                        <a:lnTo>
                          <a:pt x="0" y="20"/>
                        </a:lnTo>
                        <a:lnTo>
                          <a:pt x="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nvGrpSpPr>
              <p:cNvPr id="267" name="Group 266"/>
              <p:cNvGrpSpPr/>
              <p:nvPr/>
            </p:nvGrpSpPr>
            <p:grpSpPr>
              <a:xfrm>
                <a:off x="1828007" y="3127378"/>
                <a:ext cx="3135423" cy="1312700"/>
                <a:chOff x="1828007" y="3142618"/>
                <a:chExt cx="3135423" cy="1312700"/>
              </a:xfrm>
            </p:grpSpPr>
            <p:sp>
              <p:nvSpPr>
                <p:cNvPr id="268" name="Freeform 77"/>
                <p:cNvSpPr>
                  <a:spLocks/>
                </p:cNvSpPr>
                <p:nvPr/>
              </p:nvSpPr>
              <p:spPr bwMode="auto">
                <a:xfrm>
                  <a:off x="1851947" y="3168777"/>
                  <a:ext cx="3079795" cy="1260107"/>
                </a:xfrm>
                <a:custGeom>
                  <a:avLst/>
                  <a:gdLst>
                    <a:gd name="T0" fmla="*/ 18 w 1994"/>
                    <a:gd name="T1" fmla="*/ 0 h 815"/>
                    <a:gd name="T2" fmla="*/ 54 w 1994"/>
                    <a:gd name="T3" fmla="*/ 10 h 815"/>
                    <a:gd name="T4" fmla="*/ 70 w 1994"/>
                    <a:gd name="T5" fmla="*/ 18 h 815"/>
                    <a:gd name="T6" fmla="*/ 82 w 1994"/>
                    <a:gd name="T7" fmla="*/ 28 h 815"/>
                    <a:gd name="T8" fmla="*/ 94 w 1994"/>
                    <a:gd name="T9" fmla="*/ 34 h 815"/>
                    <a:gd name="T10" fmla="*/ 98 w 1994"/>
                    <a:gd name="T11" fmla="*/ 64 h 815"/>
                    <a:gd name="T12" fmla="*/ 102 w 1994"/>
                    <a:gd name="T13" fmla="*/ 80 h 815"/>
                    <a:gd name="T14" fmla="*/ 108 w 1994"/>
                    <a:gd name="T15" fmla="*/ 90 h 815"/>
                    <a:gd name="T16" fmla="*/ 114 w 1994"/>
                    <a:gd name="T17" fmla="*/ 210 h 815"/>
                    <a:gd name="T18" fmla="*/ 118 w 1994"/>
                    <a:gd name="T19" fmla="*/ 220 h 815"/>
                    <a:gd name="T20" fmla="*/ 126 w 1994"/>
                    <a:gd name="T21" fmla="*/ 230 h 815"/>
                    <a:gd name="T22" fmla="*/ 130 w 1994"/>
                    <a:gd name="T23" fmla="*/ 242 h 815"/>
                    <a:gd name="T24" fmla="*/ 194 w 1994"/>
                    <a:gd name="T25" fmla="*/ 254 h 815"/>
                    <a:gd name="T26" fmla="*/ 206 w 1994"/>
                    <a:gd name="T27" fmla="*/ 262 h 815"/>
                    <a:gd name="T28" fmla="*/ 214 w 1994"/>
                    <a:gd name="T29" fmla="*/ 274 h 815"/>
                    <a:gd name="T30" fmla="*/ 312 w 1994"/>
                    <a:gd name="T31" fmla="*/ 342 h 815"/>
                    <a:gd name="T32" fmla="*/ 318 w 1994"/>
                    <a:gd name="T33" fmla="*/ 352 h 815"/>
                    <a:gd name="T34" fmla="*/ 322 w 1994"/>
                    <a:gd name="T35" fmla="*/ 421 h 815"/>
                    <a:gd name="T36" fmla="*/ 360 w 1994"/>
                    <a:gd name="T37" fmla="*/ 435 h 815"/>
                    <a:gd name="T38" fmla="*/ 402 w 1994"/>
                    <a:gd name="T39" fmla="*/ 447 h 815"/>
                    <a:gd name="T40" fmla="*/ 422 w 1994"/>
                    <a:gd name="T41" fmla="*/ 463 h 815"/>
                    <a:gd name="T42" fmla="*/ 426 w 1994"/>
                    <a:gd name="T43" fmla="*/ 477 h 815"/>
                    <a:gd name="T44" fmla="*/ 442 w 1994"/>
                    <a:gd name="T45" fmla="*/ 491 h 815"/>
                    <a:gd name="T46" fmla="*/ 458 w 1994"/>
                    <a:gd name="T47" fmla="*/ 509 h 815"/>
                    <a:gd name="T48" fmla="*/ 513 w 1994"/>
                    <a:gd name="T49" fmla="*/ 523 h 815"/>
                    <a:gd name="T50" fmla="*/ 527 w 1994"/>
                    <a:gd name="T51" fmla="*/ 539 h 815"/>
                    <a:gd name="T52" fmla="*/ 527 w 1994"/>
                    <a:gd name="T53" fmla="*/ 573 h 815"/>
                    <a:gd name="T54" fmla="*/ 615 w 1994"/>
                    <a:gd name="T55" fmla="*/ 573 h 815"/>
                    <a:gd name="T56" fmla="*/ 615 w 1994"/>
                    <a:gd name="T57" fmla="*/ 583 h 815"/>
                    <a:gd name="T58" fmla="*/ 623 w 1994"/>
                    <a:gd name="T59" fmla="*/ 593 h 815"/>
                    <a:gd name="T60" fmla="*/ 707 w 1994"/>
                    <a:gd name="T61" fmla="*/ 613 h 815"/>
                    <a:gd name="T62" fmla="*/ 763 w 1994"/>
                    <a:gd name="T63" fmla="*/ 633 h 815"/>
                    <a:gd name="T64" fmla="*/ 839 w 1994"/>
                    <a:gd name="T65" fmla="*/ 653 h 815"/>
                    <a:gd name="T66" fmla="*/ 843 w 1994"/>
                    <a:gd name="T67" fmla="*/ 677 h 815"/>
                    <a:gd name="T68" fmla="*/ 923 w 1994"/>
                    <a:gd name="T69" fmla="*/ 697 h 815"/>
                    <a:gd name="T70" fmla="*/ 941 w 1994"/>
                    <a:gd name="T71" fmla="*/ 721 h 815"/>
                    <a:gd name="T72" fmla="*/ 1065 w 1994"/>
                    <a:gd name="T73" fmla="*/ 745 h 815"/>
                    <a:gd name="T74" fmla="*/ 1089 w 1994"/>
                    <a:gd name="T75" fmla="*/ 769 h 815"/>
                    <a:gd name="T76" fmla="*/ 1161 w 1994"/>
                    <a:gd name="T77" fmla="*/ 791 h 815"/>
                    <a:gd name="T78" fmla="*/ 1994 w 1994"/>
                    <a:gd name="T79"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4" h="815">
                      <a:moveTo>
                        <a:pt x="0" y="0"/>
                      </a:moveTo>
                      <a:lnTo>
                        <a:pt x="18" y="0"/>
                      </a:lnTo>
                      <a:lnTo>
                        <a:pt x="18" y="10"/>
                      </a:lnTo>
                      <a:lnTo>
                        <a:pt x="54" y="10"/>
                      </a:lnTo>
                      <a:lnTo>
                        <a:pt x="54" y="18"/>
                      </a:lnTo>
                      <a:lnTo>
                        <a:pt x="70" y="18"/>
                      </a:lnTo>
                      <a:lnTo>
                        <a:pt x="70" y="28"/>
                      </a:lnTo>
                      <a:lnTo>
                        <a:pt x="82" y="28"/>
                      </a:lnTo>
                      <a:lnTo>
                        <a:pt x="82" y="34"/>
                      </a:lnTo>
                      <a:lnTo>
                        <a:pt x="94" y="34"/>
                      </a:lnTo>
                      <a:lnTo>
                        <a:pt x="94" y="64"/>
                      </a:lnTo>
                      <a:lnTo>
                        <a:pt x="98" y="64"/>
                      </a:lnTo>
                      <a:lnTo>
                        <a:pt x="98" y="80"/>
                      </a:lnTo>
                      <a:lnTo>
                        <a:pt x="102" y="80"/>
                      </a:lnTo>
                      <a:lnTo>
                        <a:pt x="102" y="90"/>
                      </a:lnTo>
                      <a:lnTo>
                        <a:pt x="108" y="90"/>
                      </a:lnTo>
                      <a:lnTo>
                        <a:pt x="108" y="210"/>
                      </a:lnTo>
                      <a:lnTo>
                        <a:pt x="114" y="210"/>
                      </a:lnTo>
                      <a:lnTo>
                        <a:pt x="114" y="220"/>
                      </a:lnTo>
                      <a:lnTo>
                        <a:pt x="118" y="220"/>
                      </a:lnTo>
                      <a:lnTo>
                        <a:pt x="118" y="230"/>
                      </a:lnTo>
                      <a:lnTo>
                        <a:pt x="126" y="230"/>
                      </a:lnTo>
                      <a:lnTo>
                        <a:pt x="126" y="242"/>
                      </a:lnTo>
                      <a:lnTo>
                        <a:pt x="130" y="242"/>
                      </a:lnTo>
                      <a:lnTo>
                        <a:pt x="130" y="254"/>
                      </a:lnTo>
                      <a:lnTo>
                        <a:pt x="194" y="254"/>
                      </a:lnTo>
                      <a:lnTo>
                        <a:pt x="194" y="262"/>
                      </a:lnTo>
                      <a:lnTo>
                        <a:pt x="206" y="262"/>
                      </a:lnTo>
                      <a:lnTo>
                        <a:pt x="206" y="274"/>
                      </a:lnTo>
                      <a:lnTo>
                        <a:pt x="214" y="274"/>
                      </a:lnTo>
                      <a:lnTo>
                        <a:pt x="214" y="342"/>
                      </a:lnTo>
                      <a:lnTo>
                        <a:pt x="312" y="342"/>
                      </a:lnTo>
                      <a:lnTo>
                        <a:pt x="312" y="352"/>
                      </a:lnTo>
                      <a:lnTo>
                        <a:pt x="318" y="352"/>
                      </a:lnTo>
                      <a:lnTo>
                        <a:pt x="318" y="421"/>
                      </a:lnTo>
                      <a:lnTo>
                        <a:pt x="322" y="421"/>
                      </a:lnTo>
                      <a:lnTo>
                        <a:pt x="322" y="435"/>
                      </a:lnTo>
                      <a:lnTo>
                        <a:pt x="360" y="435"/>
                      </a:lnTo>
                      <a:lnTo>
                        <a:pt x="360" y="447"/>
                      </a:lnTo>
                      <a:lnTo>
                        <a:pt x="402" y="447"/>
                      </a:lnTo>
                      <a:lnTo>
                        <a:pt x="402" y="463"/>
                      </a:lnTo>
                      <a:lnTo>
                        <a:pt x="422" y="463"/>
                      </a:lnTo>
                      <a:lnTo>
                        <a:pt x="422" y="477"/>
                      </a:lnTo>
                      <a:lnTo>
                        <a:pt x="426" y="477"/>
                      </a:lnTo>
                      <a:lnTo>
                        <a:pt x="426" y="491"/>
                      </a:lnTo>
                      <a:lnTo>
                        <a:pt x="442" y="491"/>
                      </a:lnTo>
                      <a:lnTo>
                        <a:pt x="442" y="509"/>
                      </a:lnTo>
                      <a:lnTo>
                        <a:pt x="458" y="509"/>
                      </a:lnTo>
                      <a:lnTo>
                        <a:pt x="458" y="523"/>
                      </a:lnTo>
                      <a:lnTo>
                        <a:pt x="513" y="523"/>
                      </a:lnTo>
                      <a:lnTo>
                        <a:pt x="513" y="539"/>
                      </a:lnTo>
                      <a:lnTo>
                        <a:pt x="527" y="539"/>
                      </a:lnTo>
                      <a:lnTo>
                        <a:pt x="527" y="573"/>
                      </a:lnTo>
                      <a:lnTo>
                        <a:pt x="527" y="573"/>
                      </a:lnTo>
                      <a:lnTo>
                        <a:pt x="571" y="573"/>
                      </a:lnTo>
                      <a:lnTo>
                        <a:pt x="615" y="573"/>
                      </a:lnTo>
                      <a:lnTo>
                        <a:pt x="615" y="573"/>
                      </a:lnTo>
                      <a:lnTo>
                        <a:pt x="615" y="583"/>
                      </a:lnTo>
                      <a:lnTo>
                        <a:pt x="615" y="593"/>
                      </a:lnTo>
                      <a:lnTo>
                        <a:pt x="623" y="593"/>
                      </a:lnTo>
                      <a:lnTo>
                        <a:pt x="623" y="613"/>
                      </a:lnTo>
                      <a:lnTo>
                        <a:pt x="707" y="613"/>
                      </a:lnTo>
                      <a:lnTo>
                        <a:pt x="707" y="633"/>
                      </a:lnTo>
                      <a:lnTo>
                        <a:pt x="763" y="633"/>
                      </a:lnTo>
                      <a:lnTo>
                        <a:pt x="763" y="653"/>
                      </a:lnTo>
                      <a:lnTo>
                        <a:pt x="839" y="653"/>
                      </a:lnTo>
                      <a:lnTo>
                        <a:pt x="839" y="677"/>
                      </a:lnTo>
                      <a:lnTo>
                        <a:pt x="843" y="677"/>
                      </a:lnTo>
                      <a:lnTo>
                        <a:pt x="843" y="697"/>
                      </a:lnTo>
                      <a:lnTo>
                        <a:pt x="923" y="697"/>
                      </a:lnTo>
                      <a:lnTo>
                        <a:pt x="923" y="721"/>
                      </a:lnTo>
                      <a:lnTo>
                        <a:pt x="941" y="721"/>
                      </a:lnTo>
                      <a:lnTo>
                        <a:pt x="941" y="745"/>
                      </a:lnTo>
                      <a:lnTo>
                        <a:pt x="1065" y="745"/>
                      </a:lnTo>
                      <a:lnTo>
                        <a:pt x="1065" y="769"/>
                      </a:lnTo>
                      <a:lnTo>
                        <a:pt x="1089" y="769"/>
                      </a:lnTo>
                      <a:lnTo>
                        <a:pt x="1089" y="791"/>
                      </a:lnTo>
                      <a:lnTo>
                        <a:pt x="1161" y="791"/>
                      </a:lnTo>
                      <a:lnTo>
                        <a:pt x="1161" y="815"/>
                      </a:lnTo>
                      <a:lnTo>
                        <a:pt x="1994" y="815"/>
                      </a:lnTo>
                    </a:path>
                  </a:pathLst>
                </a:custGeom>
                <a:noFill/>
                <a:ln w="19050" cap="sq">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269" name="Group 268"/>
                <p:cNvGrpSpPr/>
                <p:nvPr/>
              </p:nvGrpSpPr>
              <p:grpSpPr>
                <a:xfrm>
                  <a:off x="1828007" y="3142618"/>
                  <a:ext cx="3135423" cy="1312700"/>
                  <a:chOff x="1828007" y="3142618"/>
                  <a:chExt cx="3135423" cy="1312700"/>
                </a:xfrm>
                <a:solidFill>
                  <a:schemeClr val="tx2"/>
                </a:solidFill>
              </p:grpSpPr>
              <p:sp>
                <p:nvSpPr>
                  <p:cNvPr id="270" name="Rectangle 78"/>
                  <p:cNvSpPr>
                    <a:spLocks noChangeArrowheads="1"/>
                  </p:cNvSpPr>
                  <p:nvPr/>
                </p:nvSpPr>
                <p:spPr bwMode="auto">
                  <a:xfrm>
                    <a:off x="1828007" y="3142618"/>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1" name="Rectangle 79"/>
                  <p:cNvSpPr>
                    <a:spLocks noChangeArrowheads="1"/>
                  </p:cNvSpPr>
                  <p:nvPr/>
                </p:nvSpPr>
                <p:spPr bwMode="auto">
                  <a:xfrm>
                    <a:off x="1976283" y="3244662"/>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2" name="Rectangle 80"/>
                  <p:cNvSpPr>
                    <a:spLocks noChangeArrowheads="1"/>
                  </p:cNvSpPr>
                  <p:nvPr/>
                </p:nvSpPr>
                <p:spPr bwMode="auto">
                  <a:xfrm>
                    <a:off x="1994816" y="3287955"/>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3" name="Rectangle 81"/>
                  <p:cNvSpPr>
                    <a:spLocks noChangeArrowheads="1"/>
                  </p:cNvSpPr>
                  <p:nvPr/>
                </p:nvSpPr>
                <p:spPr bwMode="auto">
                  <a:xfrm>
                    <a:off x="1982460" y="3266308"/>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5" name="Rectangle 82"/>
                  <p:cNvSpPr>
                    <a:spLocks noChangeArrowheads="1"/>
                  </p:cNvSpPr>
                  <p:nvPr/>
                </p:nvSpPr>
                <p:spPr bwMode="auto">
                  <a:xfrm>
                    <a:off x="1994816" y="3439476"/>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6" name="Rectangle 83"/>
                  <p:cNvSpPr>
                    <a:spLocks noChangeArrowheads="1"/>
                  </p:cNvSpPr>
                  <p:nvPr/>
                </p:nvSpPr>
                <p:spPr bwMode="auto">
                  <a:xfrm>
                    <a:off x="1994816" y="3467307"/>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7" name="Rectangle 84"/>
                  <p:cNvSpPr>
                    <a:spLocks noChangeArrowheads="1"/>
                  </p:cNvSpPr>
                  <p:nvPr/>
                </p:nvSpPr>
                <p:spPr bwMode="auto">
                  <a:xfrm>
                    <a:off x="2010262" y="3482768"/>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8" name="Rectangle 85"/>
                  <p:cNvSpPr>
                    <a:spLocks noChangeArrowheads="1"/>
                  </p:cNvSpPr>
                  <p:nvPr/>
                </p:nvSpPr>
                <p:spPr bwMode="auto">
                  <a:xfrm>
                    <a:off x="2149269" y="3550799"/>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79" name="Rectangle 86"/>
                  <p:cNvSpPr>
                    <a:spLocks noChangeArrowheads="1"/>
                  </p:cNvSpPr>
                  <p:nvPr/>
                </p:nvSpPr>
                <p:spPr bwMode="auto">
                  <a:xfrm>
                    <a:off x="2149269" y="3572445"/>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0" name="Rectangle 87"/>
                  <p:cNvSpPr>
                    <a:spLocks noChangeArrowheads="1"/>
                  </p:cNvSpPr>
                  <p:nvPr/>
                </p:nvSpPr>
                <p:spPr bwMode="auto">
                  <a:xfrm>
                    <a:off x="2161626" y="3634290"/>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1" name="Rectangle 88"/>
                  <p:cNvSpPr>
                    <a:spLocks noChangeArrowheads="1"/>
                  </p:cNvSpPr>
                  <p:nvPr/>
                </p:nvSpPr>
                <p:spPr bwMode="auto">
                  <a:xfrm>
                    <a:off x="2266654" y="3671398"/>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2" name="Rectangle 89"/>
                  <p:cNvSpPr>
                    <a:spLocks noChangeArrowheads="1"/>
                  </p:cNvSpPr>
                  <p:nvPr/>
                </p:nvSpPr>
                <p:spPr bwMode="auto">
                  <a:xfrm>
                    <a:off x="2300633" y="3671398"/>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3" name="Rectangle 90"/>
                  <p:cNvSpPr>
                    <a:spLocks noChangeArrowheads="1"/>
                  </p:cNvSpPr>
                  <p:nvPr/>
                </p:nvSpPr>
                <p:spPr bwMode="auto">
                  <a:xfrm>
                    <a:off x="2319168" y="3693044"/>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4" name="Rectangle 91"/>
                  <p:cNvSpPr>
                    <a:spLocks noChangeArrowheads="1"/>
                  </p:cNvSpPr>
                  <p:nvPr/>
                </p:nvSpPr>
                <p:spPr bwMode="auto">
                  <a:xfrm>
                    <a:off x="2319168" y="3793544"/>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5" name="Rectangle 92"/>
                  <p:cNvSpPr>
                    <a:spLocks noChangeArrowheads="1"/>
                  </p:cNvSpPr>
                  <p:nvPr/>
                </p:nvSpPr>
                <p:spPr bwMode="auto">
                  <a:xfrm>
                    <a:off x="2408751" y="3836836"/>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6" name="Rectangle 93"/>
                  <p:cNvSpPr>
                    <a:spLocks noChangeArrowheads="1"/>
                  </p:cNvSpPr>
                  <p:nvPr/>
                </p:nvSpPr>
                <p:spPr bwMode="auto">
                  <a:xfrm>
                    <a:off x="2455087" y="3855389"/>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7" name="Rectangle 94"/>
                  <p:cNvSpPr>
                    <a:spLocks noChangeArrowheads="1"/>
                  </p:cNvSpPr>
                  <p:nvPr/>
                </p:nvSpPr>
                <p:spPr bwMode="auto">
                  <a:xfrm>
                    <a:off x="2479799" y="3855389"/>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8" name="Rectangle 95"/>
                  <p:cNvSpPr>
                    <a:spLocks noChangeArrowheads="1"/>
                  </p:cNvSpPr>
                  <p:nvPr/>
                </p:nvSpPr>
                <p:spPr bwMode="auto">
                  <a:xfrm>
                    <a:off x="2492155" y="3901774"/>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89" name="Rectangle 96"/>
                  <p:cNvSpPr>
                    <a:spLocks noChangeArrowheads="1"/>
                  </p:cNvSpPr>
                  <p:nvPr/>
                </p:nvSpPr>
                <p:spPr bwMode="auto">
                  <a:xfrm>
                    <a:off x="2557026" y="3951250"/>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0" name="Rectangle 97"/>
                  <p:cNvSpPr>
                    <a:spLocks noChangeArrowheads="1"/>
                  </p:cNvSpPr>
                  <p:nvPr/>
                </p:nvSpPr>
                <p:spPr bwMode="auto">
                  <a:xfrm>
                    <a:off x="2611085" y="3951250"/>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1" name="Rectangle 98"/>
                  <p:cNvSpPr>
                    <a:spLocks noChangeArrowheads="1"/>
                  </p:cNvSpPr>
                  <p:nvPr/>
                </p:nvSpPr>
                <p:spPr bwMode="auto">
                  <a:xfrm>
                    <a:off x="2648153" y="4031650"/>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2" name="Rectangle 99"/>
                  <p:cNvSpPr>
                    <a:spLocks noChangeArrowheads="1"/>
                  </p:cNvSpPr>
                  <p:nvPr/>
                </p:nvSpPr>
                <p:spPr bwMode="auto">
                  <a:xfrm>
                    <a:off x="2703757" y="4031650"/>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3" name="Rectangle 100"/>
                  <p:cNvSpPr>
                    <a:spLocks noChangeArrowheads="1"/>
                  </p:cNvSpPr>
                  <p:nvPr/>
                </p:nvSpPr>
                <p:spPr bwMode="auto">
                  <a:xfrm>
                    <a:off x="2790251" y="4090403"/>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4" name="Rectangle 101"/>
                  <p:cNvSpPr>
                    <a:spLocks noChangeArrowheads="1"/>
                  </p:cNvSpPr>
                  <p:nvPr/>
                </p:nvSpPr>
                <p:spPr bwMode="auto">
                  <a:xfrm>
                    <a:off x="3151670" y="4220279"/>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5" name="Rectangle 102"/>
                  <p:cNvSpPr>
                    <a:spLocks noChangeArrowheads="1"/>
                  </p:cNvSpPr>
                  <p:nvPr/>
                </p:nvSpPr>
                <p:spPr bwMode="auto">
                  <a:xfrm>
                    <a:off x="4265277" y="4402725"/>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296" name="Rectangle 103"/>
                  <p:cNvSpPr>
                    <a:spLocks noChangeArrowheads="1"/>
                  </p:cNvSpPr>
                  <p:nvPr/>
                </p:nvSpPr>
                <p:spPr bwMode="auto">
                  <a:xfrm>
                    <a:off x="4910892" y="4402725"/>
                    <a:ext cx="52538" cy="5259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grpSp>
      <p:sp>
        <p:nvSpPr>
          <p:cNvPr id="254" name="TextBox 253"/>
          <p:cNvSpPr txBox="1"/>
          <p:nvPr/>
        </p:nvSpPr>
        <p:spPr>
          <a:xfrm rot="16200000">
            <a:off x="2301854" y="4452452"/>
            <a:ext cx="1378314" cy="138499"/>
          </a:xfrm>
          <a:prstGeom prst="rect">
            <a:avLst/>
          </a:prstGeom>
          <a:noFill/>
        </p:spPr>
        <p:txBody>
          <a:bodyPr wrap="square" lIns="0" tIns="0" rIns="0" bIns="0" rtlCol="0" anchor="ctr" anchorCtr="0">
            <a:spAutoFit/>
          </a:bodyPr>
          <a:lstStyle/>
          <a:p>
            <a:pPr algn="ctr"/>
            <a:r>
              <a:rPr lang="en-US" sz="900" b="1" dirty="0">
                <a:solidFill>
                  <a:srgbClr val="1F497D">
                    <a:lumMod val="50000"/>
                  </a:srgbClr>
                </a:solidFill>
                <a:latin typeface="Arial" panose="020B0604020202020204" pitchFamily="34" charset="0"/>
                <a:cs typeface="Arial" panose="020B0604020202020204" pitchFamily="34" charset="0"/>
              </a:rPr>
              <a:t>Probability of PFS, %</a:t>
            </a:r>
          </a:p>
        </p:txBody>
      </p:sp>
      <p:grpSp>
        <p:nvGrpSpPr>
          <p:cNvPr id="226" name="Group 225"/>
          <p:cNvGrpSpPr/>
          <p:nvPr/>
        </p:nvGrpSpPr>
        <p:grpSpPr>
          <a:xfrm>
            <a:off x="6779415" y="3816701"/>
            <a:ext cx="3634795" cy="1699556"/>
            <a:chOff x="5742305" y="2887061"/>
            <a:chExt cx="3634795" cy="1699556"/>
          </a:xfrm>
        </p:grpSpPr>
        <p:grpSp>
          <p:nvGrpSpPr>
            <p:cNvPr id="225" name="Group 224"/>
            <p:cNvGrpSpPr/>
            <p:nvPr/>
          </p:nvGrpSpPr>
          <p:grpSpPr>
            <a:xfrm>
              <a:off x="5742305" y="2887061"/>
              <a:ext cx="3634795" cy="1699556"/>
              <a:chOff x="5742305" y="2887061"/>
              <a:chExt cx="3634795" cy="1699556"/>
            </a:xfrm>
          </p:grpSpPr>
          <p:grpSp>
            <p:nvGrpSpPr>
              <p:cNvPr id="224" name="Group 223"/>
              <p:cNvGrpSpPr/>
              <p:nvPr/>
            </p:nvGrpSpPr>
            <p:grpSpPr>
              <a:xfrm>
                <a:off x="5742305" y="2887061"/>
                <a:ext cx="322794" cy="1519536"/>
                <a:chOff x="5742305" y="2887061"/>
                <a:chExt cx="322794" cy="1519536"/>
              </a:xfrm>
            </p:grpSpPr>
            <p:grpSp>
              <p:nvGrpSpPr>
                <p:cNvPr id="31" name="Group 30"/>
                <p:cNvGrpSpPr/>
                <p:nvPr/>
              </p:nvGrpSpPr>
              <p:grpSpPr>
                <a:xfrm>
                  <a:off x="6023003" y="2924952"/>
                  <a:ext cx="42096" cy="1436400"/>
                  <a:chOff x="6023003" y="2924952"/>
                  <a:chExt cx="42096" cy="1436400"/>
                </a:xfrm>
              </p:grpSpPr>
              <p:cxnSp>
                <p:nvCxnSpPr>
                  <p:cNvPr id="475" name="Straight Connector 474"/>
                  <p:cNvCxnSpPr/>
                  <p:nvPr/>
                </p:nvCxnSpPr>
                <p:spPr>
                  <a:xfrm>
                    <a:off x="6065099" y="2924952"/>
                    <a:ext cx="0" cy="143640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nvGrpSpPr>
                  <p:cNvPr id="477" name="Group 476"/>
                  <p:cNvGrpSpPr/>
                  <p:nvPr/>
                </p:nvGrpSpPr>
                <p:grpSpPr>
                  <a:xfrm>
                    <a:off x="6023003" y="2981446"/>
                    <a:ext cx="36000" cy="1331118"/>
                    <a:chOff x="1716319" y="1311413"/>
                    <a:chExt cx="72000" cy="1331118"/>
                  </a:xfrm>
                </p:grpSpPr>
                <p:cxnSp>
                  <p:nvCxnSpPr>
                    <p:cNvPr id="507" name="Straight Connector 506"/>
                    <p:cNvCxnSpPr/>
                    <p:nvPr/>
                  </p:nvCxnSpPr>
                  <p:spPr>
                    <a:xfrm flipH="1">
                      <a:off x="1716319" y="264253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8" name="Straight Connector 507"/>
                    <p:cNvCxnSpPr/>
                    <p:nvPr/>
                  </p:nvCxnSpPr>
                  <p:spPr>
                    <a:xfrm flipH="1">
                      <a:off x="1716319" y="2376309"/>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9" name="Straight Connector 508"/>
                    <p:cNvCxnSpPr/>
                    <p:nvPr/>
                  </p:nvCxnSpPr>
                  <p:spPr>
                    <a:xfrm flipH="1">
                      <a:off x="1716319" y="2110085"/>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10" name="Straight Connector 509"/>
                    <p:cNvCxnSpPr/>
                    <p:nvPr/>
                  </p:nvCxnSpPr>
                  <p:spPr>
                    <a:xfrm flipH="1">
                      <a:off x="1716319" y="1843861"/>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11" name="Straight Connector 510"/>
                    <p:cNvCxnSpPr/>
                    <p:nvPr/>
                  </p:nvCxnSpPr>
                  <p:spPr>
                    <a:xfrm flipH="1">
                      <a:off x="1716319" y="1577637"/>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12" name="Straight Connector 511"/>
                    <p:cNvCxnSpPr/>
                    <p:nvPr/>
                  </p:nvCxnSpPr>
                  <p:spPr>
                    <a:xfrm flipH="1">
                      <a:off x="1716319" y="1311413"/>
                      <a:ext cx="72000" cy="0"/>
                    </a:xfrm>
                    <a:prstGeom prst="line">
                      <a:avLst/>
                    </a:prstGeom>
                    <a:ln w="19050" cap="sq">
                      <a:solidFill>
                        <a:schemeClr val="tx1"/>
                      </a:solidFill>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grpSp>
              <p:nvGrpSpPr>
                <p:cNvPr id="30" name="Group 29"/>
                <p:cNvGrpSpPr/>
                <p:nvPr/>
              </p:nvGrpSpPr>
              <p:grpSpPr>
                <a:xfrm>
                  <a:off x="5742305" y="2887061"/>
                  <a:ext cx="254877" cy="1519536"/>
                  <a:chOff x="5742305" y="2887061"/>
                  <a:chExt cx="254877" cy="1519536"/>
                </a:xfrm>
              </p:grpSpPr>
              <p:sp>
                <p:nvSpPr>
                  <p:cNvPr id="469" name="TextBox 468"/>
                  <p:cNvSpPr txBox="1"/>
                  <p:nvPr/>
                </p:nvSpPr>
                <p:spPr>
                  <a:xfrm>
                    <a:off x="5742305" y="2887061"/>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100</a:t>
                    </a:r>
                  </a:p>
                </p:txBody>
              </p:sp>
              <p:sp>
                <p:nvSpPr>
                  <p:cNvPr id="470" name="TextBox 469"/>
                  <p:cNvSpPr txBox="1"/>
                  <p:nvPr/>
                </p:nvSpPr>
                <p:spPr>
                  <a:xfrm>
                    <a:off x="5742305" y="3154035"/>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80</a:t>
                    </a:r>
                  </a:p>
                </p:txBody>
              </p:sp>
              <p:sp>
                <p:nvSpPr>
                  <p:cNvPr id="471" name="TextBox 470"/>
                  <p:cNvSpPr txBox="1"/>
                  <p:nvPr/>
                </p:nvSpPr>
                <p:spPr>
                  <a:xfrm>
                    <a:off x="5742305" y="3421009"/>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60</a:t>
                    </a:r>
                  </a:p>
                </p:txBody>
              </p:sp>
              <p:sp>
                <p:nvSpPr>
                  <p:cNvPr id="472" name="TextBox 471"/>
                  <p:cNvSpPr txBox="1"/>
                  <p:nvPr/>
                </p:nvSpPr>
                <p:spPr>
                  <a:xfrm>
                    <a:off x="5742305" y="3687983"/>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40</a:t>
                    </a:r>
                  </a:p>
                </p:txBody>
              </p:sp>
              <p:sp>
                <p:nvSpPr>
                  <p:cNvPr id="473" name="TextBox 472"/>
                  <p:cNvSpPr txBox="1"/>
                  <p:nvPr/>
                </p:nvSpPr>
                <p:spPr>
                  <a:xfrm>
                    <a:off x="5742305" y="3954957"/>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474" name="TextBox 473"/>
                  <p:cNvSpPr txBox="1"/>
                  <p:nvPr/>
                </p:nvSpPr>
                <p:spPr>
                  <a:xfrm>
                    <a:off x="5742305" y="4221931"/>
                    <a:ext cx="254877" cy="184666"/>
                  </a:xfrm>
                  <a:prstGeom prst="rect">
                    <a:avLst/>
                  </a:prstGeom>
                  <a:noFill/>
                </p:spPr>
                <p:txBody>
                  <a:bodyPr wrap="none" lIns="0" tIns="0" rIns="0" bIns="0" rtlCol="0" anchor="ctr" anchorCtr="0">
                    <a:noAutofit/>
                  </a:bodyPr>
                  <a:lstStyle/>
                  <a:p>
                    <a:pPr algn="r"/>
                    <a:r>
                      <a:rPr lang="en-US" sz="900" dirty="0">
                        <a:solidFill>
                          <a:srgbClr val="1F497D">
                            <a:lumMod val="50000"/>
                          </a:srgbClr>
                        </a:solidFill>
                        <a:latin typeface="Arial" panose="020B0604020202020204" pitchFamily="34" charset="0"/>
                        <a:cs typeface="Arial" panose="020B0604020202020204" pitchFamily="34" charset="0"/>
                      </a:rPr>
                      <a:t>0</a:t>
                    </a:r>
                  </a:p>
                </p:txBody>
              </p:sp>
            </p:grpSp>
          </p:grpSp>
          <p:grpSp>
            <p:nvGrpSpPr>
              <p:cNvPr id="29" name="Group 28"/>
              <p:cNvGrpSpPr/>
              <p:nvPr/>
            </p:nvGrpSpPr>
            <p:grpSpPr>
              <a:xfrm>
                <a:off x="6049905" y="4364952"/>
                <a:ext cx="3327195" cy="221665"/>
                <a:chOff x="6049905" y="4364952"/>
                <a:chExt cx="3327195" cy="221665"/>
              </a:xfrm>
            </p:grpSpPr>
            <p:grpSp>
              <p:nvGrpSpPr>
                <p:cNvPr id="27" name="Group 26"/>
                <p:cNvGrpSpPr/>
                <p:nvPr/>
              </p:nvGrpSpPr>
              <p:grpSpPr>
                <a:xfrm>
                  <a:off x="6065100" y="4364952"/>
                  <a:ext cx="3312000" cy="36000"/>
                  <a:chOff x="6065100" y="4364952"/>
                  <a:chExt cx="3312000" cy="36000"/>
                </a:xfrm>
              </p:grpSpPr>
              <p:cxnSp>
                <p:nvCxnSpPr>
                  <p:cNvPr id="476" name="Straight Connector 475"/>
                  <p:cNvCxnSpPr/>
                  <p:nvPr/>
                </p:nvCxnSpPr>
                <p:spPr>
                  <a:xfrm flipH="1">
                    <a:off x="6065100" y="4364952"/>
                    <a:ext cx="3312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nvGrpSpPr>
                  <p:cNvPr id="24" name="Group 23"/>
                  <p:cNvGrpSpPr/>
                  <p:nvPr/>
                </p:nvGrpSpPr>
                <p:grpSpPr>
                  <a:xfrm>
                    <a:off x="6123159" y="4364952"/>
                    <a:ext cx="3069534" cy="36000"/>
                    <a:chOff x="6123159" y="4364952"/>
                    <a:chExt cx="3069534" cy="36000"/>
                  </a:xfrm>
                </p:grpSpPr>
                <p:cxnSp>
                  <p:nvCxnSpPr>
                    <p:cNvPr id="479" name="Straight Connector 478"/>
                    <p:cNvCxnSpPr/>
                    <p:nvPr/>
                  </p:nvCxnSpPr>
                  <p:spPr>
                    <a:xfrm rot="5400000" flipH="1">
                      <a:off x="6105159"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1" name="Straight Connector 480"/>
                    <p:cNvCxnSpPr/>
                    <p:nvPr/>
                  </p:nvCxnSpPr>
                  <p:spPr>
                    <a:xfrm rot="5400000" flipH="1">
                      <a:off x="6577395"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6" name="Straight Connector 485"/>
                    <p:cNvCxnSpPr/>
                    <p:nvPr/>
                  </p:nvCxnSpPr>
                  <p:spPr>
                    <a:xfrm rot="5400000" flipH="1">
                      <a:off x="9174693"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7" name="Straight Connector 486"/>
                    <p:cNvCxnSpPr/>
                    <p:nvPr/>
                  </p:nvCxnSpPr>
                  <p:spPr>
                    <a:xfrm rot="5400000" flipH="1">
                      <a:off x="8702457"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89" name="Straight Connector 488"/>
                    <p:cNvCxnSpPr/>
                    <p:nvPr/>
                  </p:nvCxnSpPr>
                  <p:spPr>
                    <a:xfrm rot="5400000" flipH="1">
                      <a:off x="8466339"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0" name="Straight Connector 489"/>
                    <p:cNvCxnSpPr/>
                    <p:nvPr/>
                  </p:nvCxnSpPr>
                  <p:spPr>
                    <a:xfrm rot="5400000" flipH="1">
                      <a:off x="8938575"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1" name="Straight Connector 490"/>
                    <p:cNvCxnSpPr/>
                    <p:nvPr/>
                  </p:nvCxnSpPr>
                  <p:spPr>
                    <a:xfrm rot="5400000" flipH="1">
                      <a:off x="7757985"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2" name="Straight Connector 491"/>
                    <p:cNvCxnSpPr/>
                    <p:nvPr/>
                  </p:nvCxnSpPr>
                  <p:spPr>
                    <a:xfrm rot="5400000" flipH="1">
                      <a:off x="7994103"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3" name="Straight Connector 492"/>
                    <p:cNvCxnSpPr/>
                    <p:nvPr/>
                  </p:nvCxnSpPr>
                  <p:spPr>
                    <a:xfrm rot="5400000" flipH="1">
                      <a:off x="8230221"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4" name="Straight Connector 493"/>
                    <p:cNvCxnSpPr/>
                    <p:nvPr/>
                  </p:nvCxnSpPr>
                  <p:spPr>
                    <a:xfrm rot="5400000" flipH="1">
                      <a:off x="7521867"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7" name="Straight Connector 496"/>
                    <p:cNvCxnSpPr/>
                    <p:nvPr/>
                  </p:nvCxnSpPr>
                  <p:spPr>
                    <a:xfrm rot="5400000" flipH="1">
                      <a:off x="7285749"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498" name="Straight Connector 497"/>
                    <p:cNvCxnSpPr/>
                    <p:nvPr/>
                  </p:nvCxnSpPr>
                  <p:spPr>
                    <a:xfrm rot="5400000" flipH="1">
                      <a:off x="7049631"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1" name="Straight Connector 500"/>
                    <p:cNvCxnSpPr/>
                    <p:nvPr/>
                  </p:nvCxnSpPr>
                  <p:spPr>
                    <a:xfrm rot="5400000" flipH="1">
                      <a:off x="6341277"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cxnSp>
                  <p:nvCxnSpPr>
                    <p:cNvPr id="502" name="Straight Connector 501"/>
                    <p:cNvCxnSpPr/>
                    <p:nvPr/>
                  </p:nvCxnSpPr>
                  <p:spPr>
                    <a:xfrm rot="5400000" flipH="1">
                      <a:off x="6813513" y="4382952"/>
                      <a:ext cx="36000" cy="0"/>
                    </a:xfrm>
                    <a:prstGeom prst="line">
                      <a:avLst/>
                    </a:prstGeom>
                    <a:ln w="19050" cap="sq">
                      <a:miter lim="800000"/>
                      <a:headEnd type="none" w="med" len="med"/>
                      <a:tailEnd type="none" w="med" len="med"/>
                    </a:ln>
                    <a:effectLst/>
                  </p:spPr>
                  <p:style>
                    <a:lnRef idx="2">
                      <a:schemeClr val="dk1"/>
                    </a:lnRef>
                    <a:fillRef idx="0">
                      <a:schemeClr val="dk1"/>
                    </a:fillRef>
                    <a:effectRef idx="1">
                      <a:schemeClr val="dk1"/>
                    </a:effectRef>
                    <a:fontRef idx="minor">
                      <a:schemeClr val="tx1"/>
                    </a:fontRef>
                  </p:style>
                </p:cxnSp>
              </p:grpSp>
            </p:grpSp>
            <p:grpSp>
              <p:nvGrpSpPr>
                <p:cNvPr id="28" name="Group 27"/>
                <p:cNvGrpSpPr/>
                <p:nvPr/>
              </p:nvGrpSpPr>
              <p:grpSpPr>
                <a:xfrm>
                  <a:off x="6049905" y="4432729"/>
                  <a:ext cx="3213198" cy="153888"/>
                  <a:chOff x="6049905" y="4432729"/>
                  <a:chExt cx="3213198" cy="153888"/>
                </a:xfrm>
              </p:grpSpPr>
              <p:sp>
                <p:nvSpPr>
                  <p:cNvPr id="442" name="TextBox 441"/>
                  <p:cNvSpPr txBox="1"/>
                  <p:nvPr/>
                </p:nvSpPr>
                <p:spPr>
                  <a:xfrm>
                    <a:off x="8413085"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20</a:t>
                    </a:r>
                  </a:p>
                </p:txBody>
              </p:sp>
              <p:sp>
                <p:nvSpPr>
                  <p:cNvPr id="444" name="TextBox 443"/>
                  <p:cNvSpPr txBox="1"/>
                  <p:nvPr/>
                </p:nvSpPr>
                <p:spPr>
                  <a:xfrm>
                    <a:off x="8176767"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18</a:t>
                    </a:r>
                  </a:p>
                </p:txBody>
              </p:sp>
              <p:sp>
                <p:nvSpPr>
                  <p:cNvPr id="446" name="TextBox 445"/>
                  <p:cNvSpPr txBox="1"/>
                  <p:nvPr/>
                </p:nvSpPr>
                <p:spPr>
                  <a:xfrm>
                    <a:off x="7940449"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16</a:t>
                    </a:r>
                  </a:p>
                </p:txBody>
              </p:sp>
              <p:sp>
                <p:nvSpPr>
                  <p:cNvPr id="448" name="TextBox 447"/>
                  <p:cNvSpPr txBox="1"/>
                  <p:nvPr/>
                </p:nvSpPr>
                <p:spPr>
                  <a:xfrm>
                    <a:off x="7704131"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14</a:t>
                    </a:r>
                  </a:p>
                </p:txBody>
              </p:sp>
              <p:sp>
                <p:nvSpPr>
                  <p:cNvPr id="450" name="TextBox 449"/>
                  <p:cNvSpPr txBox="1"/>
                  <p:nvPr/>
                </p:nvSpPr>
                <p:spPr>
                  <a:xfrm>
                    <a:off x="7467813"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12</a:t>
                    </a:r>
                  </a:p>
                </p:txBody>
              </p:sp>
              <p:sp>
                <p:nvSpPr>
                  <p:cNvPr id="452" name="TextBox 451"/>
                  <p:cNvSpPr txBox="1"/>
                  <p:nvPr/>
                </p:nvSpPr>
                <p:spPr>
                  <a:xfrm>
                    <a:off x="7231495"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10</a:t>
                    </a:r>
                  </a:p>
                </p:txBody>
              </p:sp>
              <p:sp>
                <p:nvSpPr>
                  <p:cNvPr id="454" name="TextBox 453"/>
                  <p:cNvSpPr txBox="1"/>
                  <p:nvPr/>
                </p:nvSpPr>
                <p:spPr>
                  <a:xfrm>
                    <a:off x="6995177"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8</a:t>
                    </a:r>
                  </a:p>
                </p:txBody>
              </p:sp>
              <p:sp>
                <p:nvSpPr>
                  <p:cNvPr id="456" name="TextBox 455"/>
                  <p:cNvSpPr txBox="1"/>
                  <p:nvPr/>
                </p:nvSpPr>
                <p:spPr>
                  <a:xfrm>
                    <a:off x="6758859"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6</a:t>
                    </a:r>
                  </a:p>
                </p:txBody>
              </p:sp>
              <p:sp>
                <p:nvSpPr>
                  <p:cNvPr id="458" name="TextBox 457"/>
                  <p:cNvSpPr txBox="1"/>
                  <p:nvPr/>
                </p:nvSpPr>
                <p:spPr>
                  <a:xfrm>
                    <a:off x="6522541"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4</a:t>
                    </a:r>
                  </a:p>
                </p:txBody>
              </p:sp>
              <p:sp>
                <p:nvSpPr>
                  <p:cNvPr id="460" name="TextBox 459"/>
                  <p:cNvSpPr txBox="1"/>
                  <p:nvPr/>
                </p:nvSpPr>
                <p:spPr>
                  <a:xfrm>
                    <a:off x="6286223"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a:t>
                    </a:r>
                  </a:p>
                </p:txBody>
              </p:sp>
              <p:sp>
                <p:nvSpPr>
                  <p:cNvPr id="462" name="TextBox 461"/>
                  <p:cNvSpPr txBox="1"/>
                  <p:nvPr/>
                </p:nvSpPr>
                <p:spPr>
                  <a:xfrm>
                    <a:off x="6049905"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0</a:t>
                    </a:r>
                  </a:p>
                </p:txBody>
              </p:sp>
              <p:sp>
                <p:nvSpPr>
                  <p:cNvPr id="463" name="TextBox 462"/>
                  <p:cNvSpPr txBox="1"/>
                  <p:nvPr/>
                </p:nvSpPr>
                <p:spPr>
                  <a:xfrm>
                    <a:off x="9122039"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26</a:t>
                    </a:r>
                  </a:p>
                </p:txBody>
              </p:sp>
              <p:sp>
                <p:nvSpPr>
                  <p:cNvPr id="465" name="TextBox 464"/>
                  <p:cNvSpPr txBox="1"/>
                  <p:nvPr/>
                </p:nvSpPr>
                <p:spPr>
                  <a:xfrm>
                    <a:off x="8885721"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24</a:t>
                    </a:r>
                  </a:p>
                </p:txBody>
              </p:sp>
              <p:sp>
                <p:nvSpPr>
                  <p:cNvPr id="467" name="TextBox 466"/>
                  <p:cNvSpPr txBox="1"/>
                  <p:nvPr/>
                </p:nvSpPr>
                <p:spPr>
                  <a:xfrm>
                    <a:off x="8649403" y="4432729"/>
                    <a:ext cx="141064" cy="153888"/>
                  </a:xfrm>
                  <a:prstGeom prst="rect">
                    <a:avLst/>
                  </a:prstGeom>
                  <a:noFill/>
                </p:spPr>
                <p:txBody>
                  <a:bodyPr wrap="none" lIns="0" tIns="0" rIns="0" bIns="0" rtlCol="0" anchor="ctr" anchorCtr="0">
                    <a:noAutofit/>
                  </a:bodyPr>
                  <a:lstStyle/>
                  <a:p>
                    <a:pPr algn="ctr"/>
                    <a:r>
                      <a:rPr lang="en-US" sz="900" dirty="0">
                        <a:solidFill>
                          <a:srgbClr val="1F497D">
                            <a:lumMod val="50000"/>
                          </a:srgbClr>
                        </a:solidFill>
                        <a:latin typeface="Arial" panose="020B0604020202020204" pitchFamily="34" charset="0"/>
                        <a:cs typeface="Arial" panose="020B0604020202020204" pitchFamily="34" charset="0"/>
                      </a:rPr>
                      <a:t>22</a:t>
                    </a:r>
                  </a:p>
                </p:txBody>
              </p:sp>
            </p:grpSp>
          </p:grpSp>
        </p:grpSp>
        <p:grpSp>
          <p:nvGrpSpPr>
            <p:cNvPr id="393" name="Group 392"/>
            <p:cNvGrpSpPr/>
            <p:nvPr/>
          </p:nvGrpSpPr>
          <p:grpSpPr>
            <a:xfrm>
              <a:off x="6097686" y="2954550"/>
              <a:ext cx="3187039" cy="1371486"/>
              <a:chOff x="5507832" y="3128964"/>
              <a:chExt cx="3187039" cy="1371486"/>
            </a:xfrm>
          </p:grpSpPr>
          <p:grpSp>
            <p:nvGrpSpPr>
              <p:cNvPr id="394" name="Group 393"/>
              <p:cNvGrpSpPr/>
              <p:nvPr/>
            </p:nvGrpSpPr>
            <p:grpSpPr>
              <a:xfrm>
                <a:off x="5507832" y="3128964"/>
                <a:ext cx="1659544" cy="1371486"/>
                <a:chOff x="5507832" y="3128964"/>
                <a:chExt cx="1659544" cy="1371486"/>
              </a:xfrm>
            </p:grpSpPr>
            <p:sp>
              <p:nvSpPr>
                <p:cNvPr id="424" name="Freeform 423"/>
                <p:cNvSpPr>
                  <a:spLocks/>
                </p:cNvSpPr>
                <p:nvPr/>
              </p:nvSpPr>
              <p:spPr bwMode="auto">
                <a:xfrm>
                  <a:off x="5533560" y="3158796"/>
                  <a:ext cx="1633816" cy="1341654"/>
                </a:xfrm>
                <a:custGeom>
                  <a:avLst/>
                  <a:gdLst>
                    <a:gd name="T0" fmla="*/ 0 w 1055"/>
                    <a:gd name="T1" fmla="*/ 8 h 863"/>
                    <a:gd name="T2" fmla="*/ 12 w 1055"/>
                    <a:gd name="T3" fmla="*/ 12 h 863"/>
                    <a:gd name="T4" fmla="*/ 62 w 1055"/>
                    <a:gd name="T5" fmla="*/ 30 h 863"/>
                    <a:gd name="T6" fmla="*/ 74 w 1055"/>
                    <a:gd name="T7" fmla="*/ 40 h 863"/>
                    <a:gd name="T8" fmla="*/ 80 w 1055"/>
                    <a:gd name="T9" fmla="*/ 56 h 863"/>
                    <a:gd name="T10" fmla="*/ 90 w 1055"/>
                    <a:gd name="T11" fmla="*/ 90 h 863"/>
                    <a:gd name="T12" fmla="*/ 96 w 1055"/>
                    <a:gd name="T13" fmla="*/ 104 h 863"/>
                    <a:gd name="T14" fmla="*/ 106 w 1055"/>
                    <a:gd name="T15" fmla="*/ 104 h 863"/>
                    <a:gd name="T16" fmla="*/ 110 w 1055"/>
                    <a:gd name="T17" fmla="*/ 187 h 863"/>
                    <a:gd name="T18" fmla="*/ 116 w 1055"/>
                    <a:gd name="T19" fmla="*/ 343 h 863"/>
                    <a:gd name="T20" fmla="*/ 200 w 1055"/>
                    <a:gd name="T21" fmla="*/ 403 h 863"/>
                    <a:gd name="T22" fmla="*/ 204 w 1055"/>
                    <a:gd name="T23" fmla="*/ 419 h 863"/>
                    <a:gd name="T24" fmla="*/ 208 w 1055"/>
                    <a:gd name="T25" fmla="*/ 440 h 863"/>
                    <a:gd name="T26" fmla="*/ 214 w 1055"/>
                    <a:gd name="T27" fmla="*/ 462 h 863"/>
                    <a:gd name="T28" fmla="*/ 220 w 1055"/>
                    <a:gd name="T29" fmla="*/ 474 h 863"/>
                    <a:gd name="T30" fmla="*/ 234 w 1055"/>
                    <a:gd name="T31" fmla="*/ 506 h 863"/>
                    <a:gd name="T32" fmla="*/ 256 w 1055"/>
                    <a:gd name="T33" fmla="*/ 510 h 863"/>
                    <a:gd name="T34" fmla="*/ 278 w 1055"/>
                    <a:gd name="T35" fmla="*/ 524 h 863"/>
                    <a:gd name="T36" fmla="*/ 278 w 1055"/>
                    <a:gd name="T37" fmla="*/ 548 h 863"/>
                    <a:gd name="T38" fmla="*/ 294 w 1055"/>
                    <a:gd name="T39" fmla="*/ 562 h 863"/>
                    <a:gd name="T40" fmla="*/ 308 w 1055"/>
                    <a:gd name="T41" fmla="*/ 574 h 863"/>
                    <a:gd name="T42" fmla="*/ 320 w 1055"/>
                    <a:gd name="T43" fmla="*/ 604 h 863"/>
                    <a:gd name="T44" fmla="*/ 342 w 1055"/>
                    <a:gd name="T45" fmla="*/ 622 h 863"/>
                    <a:gd name="T46" fmla="*/ 362 w 1055"/>
                    <a:gd name="T47" fmla="*/ 634 h 863"/>
                    <a:gd name="T48" fmla="*/ 422 w 1055"/>
                    <a:gd name="T49" fmla="*/ 682 h 863"/>
                    <a:gd name="T50" fmla="*/ 434 w 1055"/>
                    <a:gd name="T51" fmla="*/ 690 h 863"/>
                    <a:gd name="T52" fmla="*/ 446 w 1055"/>
                    <a:gd name="T53" fmla="*/ 694 h 863"/>
                    <a:gd name="T54" fmla="*/ 518 w 1055"/>
                    <a:gd name="T55" fmla="*/ 723 h 863"/>
                    <a:gd name="T56" fmla="*/ 575 w 1055"/>
                    <a:gd name="T57" fmla="*/ 741 h 863"/>
                    <a:gd name="T58" fmla="*/ 725 w 1055"/>
                    <a:gd name="T59" fmla="*/ 757 h 863"/>
                    <a:gd name="T60" fmla="*/ 845 w 1055"/>
                    <a:gd name="T61" fmla="*/ 801 h 863"/>
                    <a:gd name="T62" fmla="*/ 959 w 1055"/>
                    <a:gd name="T63" fmla="*/ 801 h 863"/>
                    <a:gd name="T64" fmla="*/ 1055 w 1055"/>
                    <a:gd name="T65" fmla="*/ 83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5" h="863">
                      <a:moveTo>
                        <a:pt x="0" y="0"/>
                      </a:moveTo>
                      <a:lnTo>
                        <a:pt x="0" y="8"/>
                      </a:lnTo>
                      <a:lnTo>
                        <a:pt x="12" y="8"/>
                      </a:lnTo>
                      <a:lnTo>
                        <a:pt x="12" y="12"/>
                      </a:lnTo>
                      <a:lnTo>
                        <a:pt x="62" y="12"/>
                      </a:lnTo>
                      <a:lnTo>
                        <a:pt x="62" y="30"/>
                      </a:lnTo>
                      <a:lnTo>
                        <a:pt x="74" y="30"/>
                      </a:lnTo>
                      <a:lnTo>
                        <a:pt x="74" y="40"/>
                      </a:lnTo>
                      <a:lnTo>
                        <a:pt x="80" y="40"/>
                      </a:lnTo>
                      <a:lnTo>
                        <a:pt x="80" y="56"/>
                      </a:lnTo>
                      <a:lnTo>
                        <a:pt x="90" y="56"/>
                      </a:lnTo>
                      <a:lnTo>
                        <a:pt x="90" y="90"/>
                      </a:lnTo>
                      <a:lnTo>
                        <a:pt x="96" y="90"/>
                      </a:lnTo>
                      <a:lnTo>
                        <a:pt x="96" y="104"/>
                      </a:lnTo>
                      <a:lnTo>
                        <a:pt x="104" y="104"/>
                      </a:lnTo>
                      <a:lnTo>
                        <a:pt x="106" y="104"/>
                      </a:lnTo>
                      <a:lnTo>
                        <a:pt x="106" y="187"/>
                      </a:lnTo>
                      <a:lnTo>
                        <a:pt x="110" y="187"/>
                      </a:lnTo>
                      <a:lnTo>
                        <a:pt x="110" y="343"/>
                      </a:lnTo>
                      <a:lnTo>
                        <a:pt x="116" y="343"/>
                      </a:lnTo>
                      <a:lnTo>
                        <a:pt x="116" y="403"/>
                      </a:lnTo>
                      <a:lnTo>
                        <a:pt x="200" y="403"/>
                      </a:lnTo>
                      <a:lnTo>
                        <a:pt x="200" y="419"/>
                      </a:lnTo>
                      <a:lnTo>
                        <a:pt x="204" y="419"/>
                      </a:lnTo>
                      <a:lnTo>
                        <a:pt x="204" y="440"/>
                      </a:lnTo>
                      <a:lnTo>
                        <a:pt x="208" y="440"/>
                      </a:lnTo>
                      <a:lnTo>
                        <a:pt x="208" y="462"/>
                      </a:lnTo>
                      <a:lnTo>
                        <a:pt x="214" y="462"/>
                      </a:lnTo>
                      <a:lnTo>
                        <a:pt x="214" y="474"/>
                      </a:lnTo>
                      <a:lnTo>
                        <a:pt x="220" y="474"/>
                      </a:lnTo>
                      <a:lnTo>
                        <a:pt x="220" y="506"/>
                      </a:lnTo>
                      <a:lnTo>
                        <a:pt x="234" y="506"/>
                      </a:lnTo>
                      <a:lnTo>
                        <a:pt x="234" y="510"/>
                      </a:lnTo>
                      <a:lnTo>
                        <a:pt x="256" y="510"/>
                      </a:lnTo>
                      <a:lnTo>
                        <a:pt x="256" y="524"/>
                      </a:lnTo>
                      <a:lnTo>
                        <a:pt x="278" y="524"/>
                      </a:lnTo>
                      <a:lnTo>
                        <a:pt x="278" y="538"/>
                      </a:lnTo>
                      <a:lnTo>
                        <a:pt x="278" y="548"/>
                      </a:lnTo>
                      <a:lnTo>
                        <a:pt x="294" y="548"/>
                      </a:lnTo>
                      <a:lnTo>
                        <a:pt x="294" y="562"/>
                      </a:lnTo>
                      <a:lnTo>
                        <a:pt x="308" y="562"/>
                      </a:lnTo>
                      <a:lnTo>
                        <a:pt x="308" y="574"/>
                      </a:lnTo>
                      <a:lnTo>
                        <a:pt x="320" y="574"/>
                      </a:lnTo>
                      <a:lnTo>
                        <a:pt x="320" y="604"/>
                      </a:lnTo>
                      <a:lnTo>
                        <a:pt x="342" y="604"/>
                      </a:lnTo>
                      <a:lnTo>
                        <a:pt x="342" y="622"/>
                      </a:lnTo>
                      <a:lnTo>
                        <a:pt x="362" y="622"/>
                      </a:lnTo>
                      <a:lnTo>
                        <a:pt x="362" y="634"/>
                      </a:lnTo>
                      <a:lnTo>
                        <a:pt x="422" y="634"/>
                      </a:lnTo>
                      <a:lnTo>
                        <a:pt x="422" y="682"/>
                      </a:lnTo>
                      <a:lnTo>
                        <a:pt x="434" y="682"/>
                      </a:lnTo>
                      <a:lnTo>
                        <a:pt x="434" y="690"/>
                      </a:lnTo>
                      <a:lnTo>
                        <a:pt x="446" y="690"/>
                      </a:lnTo>
                      <a:lnTo>
                        <a:pt x="446" y="694"/>
                      </a:lnTo>
                      <a:lnTo>
                        <a:pt x="518" y="694"/>
                      </a:lnTo>
                      <a:lnTo>
                        <a:pt x="518" y="723"/>
                      </a:lnTo>
                      <a:lnTo>
                        <a:pt x="575" y="723"/>
                      </a:lnTo>
                      <a:lnTo>
                        <a:pt x="575" y="741"/>
                      </a:lnTo>
                      <a:lnTo>
                        <a:pt x="725" y="741"/>
                      </a:lnTo>
                      <a:lnTo>
                        <a:pt x="725" y="757"/>
                      </a:lnTo>
                      <a:lnTo>
                        <a:pt x="845" y="757"/>
                      </a:lnTo>
                      <a:lnTo>
                        <a:pt x="845" y="801"/>
                      </a:lnTo>
                      <a:lnTo>
                        <a:pt x="895" y="801"/>
                      </a:lnTo>
                      <a:lnTo>
                        <a:pt x="959" y="801"/>
                      </a:lnTo>
                      <a:lnTo>
                        <a:pt x="959" y="833"/>
                      </a:lnTo>
                      <a:lnTo>
                        <a:pt x="1055" y="833"/>
                      </a:lnTo>
                      <a:lnTo>
                        <a:pt x="1055" y="863"/>
                      </a:lnTo>
                    </a:path>
                  </a:pathLst>
                </a:custGeom>
                <a:noFill/>
                <a:ln w="19050" cap="sq">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425" name="Group 424"/>
                <p:cNvGrpSpPr/>
                <p:nvPr/>
              </p:nvGrpSpPr>
              <p:grpSpPr>
                <a:xfrm>
                  <a:off x="5507832" y="3128964"/>
                  <a:ext cx="1365699" cy="1295427"/>
                  <a:chOff x="5507832" y="3128964"/>
                  <a:chExt cx="1365699" cy="1295427"/>
                </a:xfrm>
              </p:grpSpPr>
              <p:sp>
                <p:nvSpPr>
                  <p:cNvPr id="426" name="Freeform 425"/>
                  <p:cNvSpPr>
                    <a:spLocks/>
                  </p:cNvSpPr>
                  <p:nvPr/>
                </p:nvSpPr>
                <p:spPr bwMode="auto">
                  <a:xfrm>
                    <a:off x="5507832" y="3128964"/>
                    <a:ext cx="54000" cy="54000"/>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7" name="Freeform 426"/>
                  <p:cNvSpPr>
                    <a:spLocks/>
                  </p:cNvSpPr>
                  <p:nvPr/>
                </p:nvSpPr>
                <p:spPr bwMode="auto">
                  <a:xfrm>
                    <a:off x="5622431" y="3184202"/>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8" name="Freeform 427"/>
                  <p:cNvSpPr>
                    <a:spLocks/>
                  </p:cNvSpPr>
                  <p:nvPr/>
                </p:nvSpPr>
                <p:spPr bwMode="auto">
                  <a:xfrm>
                    <a:off x="5681281" y="3515340"/>
                    <a:ext cx="54000" cy="54000"/>
                  </a:xfrm>
                  <a:custGeom>
                    <a:avLst/>
                    <a:gdLst>
                      <a:gd name="T0" fmla="*/ 12 w 22"/>
                      <a:gd name="T1" fmla="*/ 0 h 20"/>
                      <a:gd name="T2" fmla="*/ 22 w 22"/>
                      <a:gd name="T3" fmla="*/ 20 h 20"/>
                      <a:gd name="T4" fmla="*/ 0 w 22"/>
                      <a:gd name="T5" fmla="*/ 20 h 20"/>
                      <a:gd name="T6" fmla="*/ 12 w 22"/>
                      <a:gd name="T7" fmla="*/ 0 h 20"/>
                    </a:gdLst>
                    <a:ahLst/>
                    <a:cxnLst>
                      <a:cxn ang="0">
                        <a:pos x="T0" y="T1"/>
                      </a:cxn>
                      <a:cxn ang="0">
                        <a:pos x="T2" y="T3"/>
                      </a:cxn>
                      <a:cxn ang="0">
                        <a:pos x="T4" y="T5"/>
                      </a:cxn>
                      <a:cxn ang="0">
                        <a:pos x="T6" y="T7"/>
                      </a:cxn>
                    </a:cxnLst>
                    <a:rect l="0" t="0" r="r" b="b"/>
                    <a:pathLst>
                      <a:path w="22" h="20">
                        <a:moveTo>
                          <a:pt x="12" y="0"/>
                        </a:moveTo>
                        <a:lnTo>
                          <a:pt x="22"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9" name="Freeform 428"/>
                  <p:cNvSpPr>
                    <a:spLocks/>
                  </p:cNvSpPr>
                  <p:nvPr/>
                </p:nvSpPr>
                <p:spPr bwMode="auto">
                  <a:xfrm>
                    <a:off x="5826853" y="3810721"/>
                    <a:ext cx="54000" cy="54000"/>
                  </a:xfrm>
                  <a:custGeom>
                    <a:avLst/>
                    <a:gdLst>
                      <a:gd name="T0" fmla="*/ 10 w 22"/>
                      <a:gd name="T1" fmla="*/ 0 h 19"/>
                      <a:gd name="T2" fmla="*/ 22 w 22"/>
                      <a:gd name="T3" fmla="*/ 19 h 19"/>
                      <a:gd name="T4" fmla="*/ 0 w 22"/>
                      <a:gd name="T5" fmla="*/ 19 h 19"/>
                      <a:gd name="T6" fmla="*/ 10 w 22"/>
                      <a:gd name="T7" fmla="*/ 0 h 19"/>
                    </a:gdLst>
                    <a:ahLst/>
                    <a:cxnLst>
                      <a:cxn ang="0">
                        <a:pos x="T0" y="T1"/>
                      </a:cxn>
                      <a:cxn ang="0">
                        <a:pos x="T2" y="T3"/>
                      </a:cxn>
                      <a:cxn ang="0">
                        <a:pos x="T4" y="T5"/>
                      </a:cxn>
                      <a:cxn ang="0">
                        <a:pos x="T6" y="T7"/>
                      </a:cxn>
                    </a:cxnLst>
                    <a:rect l="0" t="0" r="r" b="b"/>
                    <a:pathLst>
                      <a:path w="22" h="19">
                        <a:moveTo>
                          <a:pt x="10" y="0"/>
                        </a:moveTo>
                        <a:lnTo>
                          <a:pt x="22" y="19"/>
                        </a:lnTo>
                        <a:lnTo>
                          <a:pt x="0" y="19"/>
                        </a:lnTo>
                        <a:lnTo>
                          <a:pt x="1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0" name="Freeform 429"/>
                  <p:cNvSpPr>
                    <a:spLocks/>
                  </p:cNvSpPr>
                  <p:nvPr/>
                </p:nvSpPr>
                <p:spPr bwMode="auto">
                  <a:xfrm>
                    <a:off x="5848534" y="3902445"/>
                    <a:ext cx="54000" cy="54000"/>
                  </a:xfrm>
                  <a:custGeom>
                    <a:avLst/>
                    <a:gdLst>
                      <a:gd name="T0" fmla="*/ 10 w 22"/>
                      <a:gd name="T1" fmla="*/ 0 h 20"/>
                      <a:gd name="T2" fmla="*/ 22 w 22"/>
                      <a:gd name="T3" fmla="*/ 20 h 20"/>
                      <a:gd name="T4" fmla="*/ 0 w 22"/>
                      <a:gd name="T5" fmla="*/ 20 h 20"/>
                      <a:gd name="T6" fmla="*/ 10 w 22"/>
                      <a:gd name="T7" fmla="*/ 0 h 20"/>
                    </a:gdLst>
                    <a:ahLst/>
                    <a:cxnLst>
                      <a:cxn ang="0">
                        <a:pos x="T0" y="T1"/>
                      </a:cxn>
                      <a:cxn ang="0">
                        <a:pos x="T2" y="T3"/>
                      </a:cxn>
                      <a:cxn ang="0">
                        <a:pos x="T4" y="T5"/>
                      </a:cxn>
                      <a:cxn ang="0">
                        <a:pos x="T6" y="T7"/>
                      </a:cxn>
                    </a:cxnLst>
                    <a:rect l="0" t="0" r="r" b="b"/>
                    <a:pathLst>
                      <a:path w="22" h="20">
                        <a:moveTo>
                          <a:pt x="10" y="0"/>
                        </a:moveTo>
                        <a:lnTo>
                          <a:pt x="22" y="20"/>
                        </a:lnTo>
                        <a:lnTo>
                          <a:pt x="0" y="20"/>
                        </a:lnTo>
                        <a:lnTo>
                          <a:pt x="1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1" name="Freeform 430"/>
                  <p:cNvSpPr>
                    <a:spLocks/>
                  </p:cNvSpPr>
                  <p:nvPr/>
                </p:nvSpPr>
                <p:spPr bwMode="auto">
                  <a:xfrm>
                    <a:off x="5864019" y="3921100"/>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2" name="Freeform 431"/>
                  <p:cNvSpPr>
                    <a:spLocks/>
                  </p:cNvSpPr>
                  <p:nvPr/>
                </p:nvSpPr>
                <p:spPr bwMode="auto">
                  <a:xfrm>
                    <a:off x="5975521" y="4005051"/>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3" name="Freeform 432"/>
                  <p:cNvSpPr>
                    <a:spLocks/>
                  </p:cNvSpPr>
                  <p:nvPr/>
                </p:nvSpPr>
                <p:spPr bwMode="auto">
                  <a:xfrm>
                    <a:off x="5997202" y="4026816"/>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4" name="Freeform 433"/>
                  <p:cNvSpPr>
                    <a:spLocks/>
                  </p:cNvSpPr>
                  <p:nvPr/>
                </p:nvSpPr>
                <p:spPr bwMode="auto">
                  <a:xfrm>
                    <a:off x="6068441" y="4113875"/>
                    <a:ext cx="54000" cy="54000"/>
                  </a:xfrm>
                  <a:custGeom>
                    <a:avLst/>
                    <a:gdLst>
                      <a:gd name="T0" fmla="*/ 12 w 22"/>
                      <a:gd name="T1" fmla="*/ 0 h 20"/>
                      <a:gd name="T2" fmla="*/ 22 w 22"/>
                      <a:gd name="T3" fmla="*/ 20 h 20"/>
                      <a:gd name="T4" fmla="*/ 0 w 22"/>
                      <a:gd name="T5" fmla="*/ 20 h 20"/>
                      <a:gd name="T6" fmla="*/ 12 w 22"/>
                      <a:gd name="T7" fmla="*/ 0 h 20"/>
                    </a:gdLst>
                    <a:ahLst/>
                    <a:cxnLst>
                      <a:cxn ang="0">
                        <a:pos x="T0" y="T1"/>
                      </a:cxn>
                      <a:cxn ang="0">
                        <a:pos x="T2" y="T3"/>
                      </a:cxn>
                      <a:cxn ang="0">
                        <a:pos x="T4" y="T5"/>
                      </a:cxn>
                      <a:cxn ang="0">
                        <a:pos x="T6" y="T7"/>
                      </a:cxn>
                    </a:cxnLst>
                    <a:rect l="0" t="0" r="r" b="b"/>
                    <a:pathLst>
                      <a:path w="22" h="20">
                        <a:moveTo>
                          <a:pt x="12" y="0"/>
                        </a:moveTo>
                        <a:lnTo>
                          <a:pt x="22"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5" name="Freeform 434"/>
                  <p:cNvSpPr>
                    <a:spLocks/>
                  </p:cNvSpPr>
                  <p:nvPr/>
                </p:nvSpPr>
                <p:spPr bwMode="auto">
                  <a:xfrm>
                    <a:off x="6475734" y="4280222"/>
                    <a:ext cx="54000" cy="54000"/>
                  </a:xfrm>
                  <a:custGeom>
                    <a:avLst/>
                    <a:gdLst>
                      <a:gd name="T0" fmla="*/ 12 w 22"/>
                      <a:gd name="T1" fmla="*/ 0 h 20"/>
                      <a:gd name="T2" fmla="*/ 22 w 22"/>
                      <a:gd name="T3" fmla="*/ 20 h 20"/>
                      <a:gd name="T4" fmla="*/ 0 w 22"/>
                      <a:gd name="T5" fmla="*/ 20 h 20"/>
                      <a:gd name="T6" fmla="*/ 12 w 22"/>
                      <a:gd name="T7" fmla="*/ 0 h 20"/>
                    </a:gdLst>
                    <a:ahLst/>
                    <a:cxnLst>
                      <a:cxn ang="0">
                        <a:pos x="T0" y="T1"/>
                      </a:cxn>
                      <a:cxn ang="0">
                        <a:pos x="T2" y="T3"/>
                      </a:cxn>
                      <a:cxn ang="0">
                        <a:pos x="T4" y="T5"/>
                      </a:cxn>
                      <a:cxn ang="0">
                        <a:pos x="T6" y="T7"/>
                      </a:cxn>
                    </a:cxnLst>
                    <a:rect l="0" t="0" r="r" b="b"/>
                    <a:pathLst>
                      <a:path w="22" h="20">
                        <a:moveTo>
                          <a:pt x="12" y="0"/>
                        </a:moveTo>
                        <a:lnTo>
                          <a:pt x="22"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6" name="Freeform 435"/>
                  <p:cNvSpPr>
                    <a:spLocks/>
                  </p:cNvSpPr>
                  <p:nvPr/>
                </p:nvSpPr>
                <p:spPr bwMode="auto">
                  <a:xfrm>
                    <a:off x="6683250" y="4305096"/>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37" name="Freeform 436"/>
                  <p:cNvSpPr>
                    <a:spLocks/>
                  </p:cNvSpPr>
                  <p:nvPr/>
                </p:nvSpPr>
                <p:spPr bwMode="auto">
                  <a:xfrm>
                    <a:off x="6819531" y="4370391"/>
                    <a:ext cx="54000" cy="54000"/>
                  </a:xfrm>
                  <a:custGeom>
                    <a:avLst/>
                    <a:gdLst>
                      <a:gd name="T0" fmla="*/ 12 w 24"/>
                      <a:gd name="T1" fmla="*/ 0 h 20"/>
                      <a:gd name="T2" fmla="*/ 24 w 24"/>
                      <a:gd name="T3" fmla="*/ 20 h 20"/>
                      <a:gd name="T4" fmla="*/ 0 w 24"/>
                      <a:gd name="T5" fmla="*/ 20 h 20"/>
                      <a:gd name="T6" fmla="*/ 12 w 24"/>
                      <a:gd name="T7" fmla="*/ 0 h 20"/>
                    </a:gdLst>
                    <a:ahLst/>
                    <a:cxnLst>
                      <a:cxn ang="0">
                        <a:pos x="T0" y="T1"/>
                      </a:cxn>
                      <a:cxn ang="0">
                        <a:pos x="T2" y="T3"/>
                      </a:cxn>
                      <a:cxn ang="0">
                        <a:pos x="T4" y="T5"/>
                      </a:cxn>
                      <a:cxn ang="0">
                        <a:pos x="T6" y="T7"/>
                      </a:cxn>
                    </a:cxnLst>
                    <a:rect l="0" t="0" r="r" b="b"/>
                    <a:pathLst>
                      <a:path w="24" h="20">
                        <a:moveTo>
                          <a:pt x="12" y="0"/>
                        </a:moveTo>
                        <a:lnTo>
                          <a:pt x="24" y="20"/>
                        </a:lnTo>
                        <a:lnTo>
                          <a:pt x="0" y="20"/>
                        </a:lnTo>
                        <a:lnTo>
                          <a:pt x="1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nvGrpSpPr>
              <p:cNvPr id="395" name="Group 394"/>
              <p:cNvGrpSpPr/>
              <p:nvPr/>
            </p:nvGrpSpPr>
            <p:grpSpPr>
              <a:xfrm>
                <a:off x="5512595" y="3131663"/>
                <a:ext cx="3182276" cy="1303639"/>
                <a:chOff x="5512595" y="3131663"/>
                <a:chExt cx="3182276" cy="1303639"/>
              </a:xfrm>
            </p:grpSpPr>
            <p:sp>
              <p:nvSpPr>
                <p:cNvPr id="396" name="Freeform 5"/>
                <p:cNvSpPr>
                  <a:spLocks/>
                </p:cNvSpPr>
                <p:nvPr/>
              </p:nvSpPr>
              <p:spPr bwMode="auto">
                <a:xfrm>
                  <a:off x="5528326" y="3160796"/>
                  <a:ext cx="3134483" cy="1249638"/>
                </a:xfrm>
                <a:custGeom>
                  <a:avLst/>
                  <a:gdLst>
                    <a:gd name="T0" fmla="*/ 92 w 2020"/>
                    <a:gd name="T1" fmla="*/ 0 h 802"/>
                    <a:gd name="T2" fmla="*/ 96 w 2020"/>
                    <a:gd name="T3" fmla="*/ 20 h 802"/>
                    <a:gd name="T4" fmla="*/ 102 w 2020"/>
                    <a:gd name="T5" fmla="*/ 44 h 802"/>
                    <a:gd name="T6" fmla="*/ 106 w 2020"/>
                    <a:gd name="T7" fmla="*/ 84 h 802"/>
                    <a:gd name="T8" fmla="*/ 112 w 2020"/>
                    <a:gd name="T9" fmla="*/ 108 h 802"/>
                    <a:gd name="T10" fmla="*/ 118 w 2020"/>
                    <a:gd name="T11" fmla="*/ 229 h 802"/>
                    <a:gd name="T12" fmla="*/ 132 w 2020"/>
                    <a:gd name="T13" fmla="*/ 237 h 802"/>
                    <a:gd name="T14" fmla="*/ 138 w 2020"/>
                    <a:gd name="T15" fmla="*/ 247 h 802"/>
                    <a:gd name="T16" fmla="*/ 146 w 2020"/>
                    <a:gd name="T17" fmla="*/ 263 h 802"/>
                    <a:gd name="T18" fmla="*/ 150 w 2020"/>
                    <a:gd name="T19" fmla="*/ 269 h 802"/>
                    <a:gd name="T20" fmla="*/ 154 w 2020"/>
                    <a:gd name="T21" fmla="*/ 277 h 802"/>
                    <a:gd name="T22" fmla="*/ 166 w 2020"/>
                    <a:gd name="T23" fmla="*/ 283 h 802"/>
                    <a:gd name="T24" fmla="*/ 178 w 2020"/>
                    <a:gd name="T25" fmla="*/ 299 h 802"/>
                    <a:gd name="T26" fmla="*/ 202 w 2020"/>
                    <a:gd name="T27" fmla="*/ 305 h 802"/>
                    <a:gd name="T28" fmla="*/ 210 w 2020"/>
                    <a:gd name="T29" fmla="*/ 313 h 802"/>
                    <a:gd name="T30" fmla="*/ 214 w 2020"/>
                    <a:gd name="T31" fmla="*/ 335 h 802"/>
                    <a:gd name="T32" fmla="*/ 220 w 2020"/>
                    <a:gd name="T33" fmla="*/ 375 h 802"/>
                    <a:gd name="T34" fmla="*/ 232 w 2020"/>
                    <a:gd name="T35" fmla="*/ 393 h 802"/>
                    <a:gd name="T36" fmla="*/ 238 w 2020"/>
                    <a:gd name="T37" fmla="*/ 401 h 802"/>
                    <a:gd name="T38" fmla="*/ 258 w 2020"/>
                    <a:gd name="T39" fmla="*/ 407 h 802"/>
                    <a:gd name="T40" fmla="*/ 270 w 2020"/>
                    <a:gd name="T41" fmla="*/ 415 h 802"/>
                    <a:gd name="T42" fmla="*/ 286 w 2020"/>
                    <a:gd name="T43" fmla="*/ 423 h 802"/>
                    <a:gd name="T44" fmla="*/ 300 w 2020"/>
                    <a:gd name="T45" fmla="*/ 429 h 802"/>
                    <a:gd name="T46" fmla="*/ 322 w 2020"/>
                    <a:gd name="T47" fmla="*/ 439 h 802"/>
                    <a:gd name="T48" fmla="*/ 326 w 2020"/>
                    <a:gd name="T49" fmla="*/ 487 h 802"/>
                    <a:gd name="T50" fmla="*/ 336 w 2020"/>
                    <a:gd name="T51" fmla="*/ 513 h 802"/>
                    <a:gd name="T52" fmla="*/ 388 w 2020"/>
                    <a:gd name="T53" fmla="*/ 519 h 802"/>
                    <a:gd name="T54" fmla="*/ 404 w 2020"/>
                    <a:gd name="T55" fmla="*/ 525 h 802"/>
                    <a:gd name="T56" fmla="*/ 408 w 2020"/>
                    <a:gd name="T57" fmla="*/ 535 h 802"/>
                    <a:gd name="T58" fmla="*/ 408 w 2020"/>
                    <a:gd name="T59" fmla="*/ 553 h 802"/>
                    <a:gd name="T60" fmla="*/ 416 w 2020"/>
                    <a:gd name="T61" fmla="*/ 559 h 802"/>
                    <a:gd name="T62" fmla="*/ 420 w 2020"/>
                    <a:gd name="T63" fmla="*/ 577 h 802"/>
                    <a:gd name="T64" fmla="*/ 426 w 2020"/>
                    <a:gd name="T65" fmla="*/ 587 h 802"/>
                    <a:gd name="T66" fmla="*/ 446 w 2020"/>
                    <a:gd name="T67" fmla="*/ 597 h 802"/>
                    <a:gd name="T68" fmla="*/ 456 w 2020"/>
                    <a:gd name="T69" fmla="*/ 606 h 802"/>
                    <a:gd name="T70" fmla="*/ 470 w 2020"/>
                    <a:gd name="T71" fmla="*/ 618 h 802"/>
                    <a:gd name="T72" fmla="*/ 498 w 2020"/>
                    <a:gd name="T73" fmla="*/ 626 h 802"/>
                    <a:gd name="T74" fmla="*/ 549 w 2020"/>
                    <a:gd name="T75" fmla="*/ 638 h 802"/>
                    <a:gd name="T76" fmla="*/ 551 w 2020"/>
                    <a:gd name="T77" fmla="*/ 648 h 802"/>
                    <a:gd name="T78" fmla="*/ 623 w 2020"/>
                    <a:gd name="T79" fmla="*/ 660 h 802"/>
                    <a:gd name="T80" fmla="*/ 629 w 2020"/>
                    <a:gd name="T81" fmla="*/ 692 h 802"/>
                    <a:gd name="T82" fmla="*/ 635 w 2020"/>
                    <a:gd name="T83" fmla="*/ 728 h 802"/>
                    <a:gd name="T84" fmla="*/ 745 w 2020"/>
                    <a:gd name="T85" fmla="*/ 746 h 802"/>
                    <a:gd name="T86" fmla="*/ 801 w 2020"/>
                    <a:gd name="T87" fmla="*/ 764 h 802"/>
                    <a:gd name="T88" fmla="*/ 935 w 2020"/>
                    <a:gd name="T89" fmla="*/ 784 h 802"/>
                    <a:gd name="T90" fmla="*/ 1051 w 2020"/>
                    <a:gd name="T91" fmla="*/ 80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20" h="802">
                      <a:moveTo>
                        <a:pt x="0" y="0"/>
                      </a:moveTo>
                      <a:lnTo>
                        <a:pt x="92" y="0"/>
                      </a:lnTo>
                      <a:lnTo>
                        <a:pt x="92" y="20"/>
                      </a:lnTo>
                      <a:lnTo>
                        <a:pt x="96" y="20"/>
                      </a:lnTo>
                      <a:lnTo>
                        <a:pt x="96" y="44"/>
                      </a:lnTo>
                      <a:lnTo>
                        <a:pt x="102" y="44"/>
                      </a:lnTo>
                      <a:lnTo>
                        <a:pt x="102" y="84"/>
                      </a:lnTo>
                      <a:lnTo>
                        <a:pt x="106" y="84"/>
                      </a:lnTo>
                      <a:lnTo>
                        <a:pt x="106" y="108"/>
                      </a:lnTo>
                      <a:lnTo>
                        <a:pt x="112" y="108"/>
                      </a:lnTo>
                      <a:lnTo>
                        <a:pt x="112" y="229"/>
                      </a:lnTo>
                      <a:lnTo>
                        <a:pt x="118" y="229"/>
                      </a:lnTo>
                      <a:lnTo>
                        <a:pt x="118" y="237"/>
                      </a:lnTo>
                      <a:lnTo>
                        <a:pt x="132" y="237"/>
                      </a:lnTo>
                      <a:lnTo>
                        <a:pt x="132" y="247"/>
                      </a:lnTo>
                      <a:lnTo>
                        <a:pt x="138" y="247"/>
                      </a:lnTo>
                      <a:lnTo>
                        <a:pt x="138" y="263"/>
                      </a:lnTo>
                      <a:lnTo>
                        <a:pt x="146" y="263"/>
                      </a:lnTo>
                      <a:lnTo>
                        <a:pt x="146" y="269"/>
                      </a:lnTo>
                      <a:lnTo>
                        <a:pt x="150" y="269"/>
                      </a:lnTo>
                      <a:lnTo>
                        <a:pt x="150" y="277"/>
                      </a:lnTo>
                      <a:lnTo>
                        <a:pt x="154" y="277"/>
                      </a:lnTo>
                      <a:lnTo>
                        <a:pt x="154" y="283"/>
                      </a:lnTo>
                      <a:lnTo>
                        <a:pt x="166" y="283"/>
                      </a:lnTo>
                      <a:lnTo>
                        <a:pt x="166" y="299"/>
                      </a:lnTo>
                      <a:lnTo>
                        <a:pt x="178" y="299"/>
                      </a:lnTo>
                      <a:lnTo>
                        <a:pt x="178" y="305"/>
                      </a:lnTo>
                      <a:lnTo>
                        <a:pt x="202" y="305"/>
                      </a:lnTo>
                      <a:lnTo>
                        <a:pt x="202" y="313"/>
                      </a:lnTo>
                      <a:lnTo>
                        <a:pt x="210" y="313"/>
                      </a:lnTo>
                      <a:lnTo>
                        <a:pt x="210" y="335"/>
                      </a:lnTo>
                      <a:lnTo>
                        <a:pt x="214" y="335"/>
                      </a:lnTo>
                      <a:lnTo>
                        <a:pt x="214" y="375"/>
                      </a:lnTo>
                      <a:lnTo>
                        <a:pt x="220" y="375"/>
                      </a:lnTo>
                      <a:lnTo>
                        <a:pt x="220" y="393"/>
                      </a:lnTo>
                      <a:lnTo>
                        <a:pt x="232" y="393"/>
                      </a:lnTo>
                      <a:lnTo>
                        <a:pt x="232" y="401"/>
                      </a:lnTo>
                      <a:lnTo>
                        <a:pt x="238" y="401"/>
                      </a:lnTo>
                      <a:lnTo>
                        <a:pt x="238" y="407"/>
                      </a:lnTo>
                      <a:lnTo>
                        <a:pt x="258" y="407"/>
                      </a:lnTo>
                      <a:lnTo>
                        <a:pt x="258" y="415"/>
                      </a:lnTo>
                      <a:lnTo>
                        <a:pt x="270" y="415"/>
                      </a:lnTo>
                      <a:lnTo>
                        <a:pt x="270" y="423"/>
                      </a:lnTo>
                      <a:lnTo>
                        <a:pt x="286" y="423"/>
                      </a:lnTo>
                      <a:lnTo>
                        <a:pt x="286" y="429"/>
                      </a:lnTo>
                      <a:lnTo>
                        <a:pt x="300" y="429"/>
                      </a:lnTo>
                      <a:lnTo>
                        <a:pt x="300" y="439"/>
                      </a:lnTo>
                      <a:lnTo>
                        <a:pt x="322" y="439"/>
                      </a:lnTo>
                      <a:lnTo>
                        <a:pt x="322" y="487"/>
                      </a:lnTo>
                      <a:lnTo>
                        <a:pt x="326" y="487"/>
                      </a:lnTo>
                      <a:lnTo>
                        <a:pt x="326" y="513"/>
                      </a:lnTo>
                      <a:lnTo>
                        <a:pt x="336" y="513"/>
                      </a:lnTo>
                      <a:lnTo>
                        <a:pt x="336" y="519"/>
                      </a:lnTo>
                      <a:lnTo>
                        <a:pt x="388" y="519"/>
                      </a:lnTo>
                      <a:lnTo>
                        <a:pt x="388" y="525"/>
                      </a:lnTo>
                      <a:lnTo>
                        <a:pt x="404" y="525"/>
                      </a:lnTo>
                      <a:lnTo>
                        <a:pt x="404" y="535"/>
                      </a:lnTo>
                      <a:lnTo>
                        <a:pt x="408" y="535"/>
                      </a:lnTo>
                      <a:lnTo>
                        <a:pt x="408" y="551"/>
                      </a:lnTo>
                      <a:lnTo>
                        <a:pt x="408" y="553"/>
                      </a:lnTo>
                      <a:lnTo>
                        <a:pt x="416" y="553"/>
                      </a:lnTo>
                      <a:lnTo>
                        <a:pt x="416" y="559"/>
                      </a:lnTo>
                      <a:lnTo>
                        <a:pt x="420" y="559"/>
                      </a:lnTo>
                      <a:lnTo>
                        <a:pt x="420" y="577"/>
                      </a:lnTo>
                      <a:lnTo>
                        <a:pt x="426" y="577"/>
                      </a:lnTo>
                      <a:lnTo>
                        <a:pt x="426" y="587"/>
                      </a:lnTo>
                      <a:lnTo>
                        <a:pt x="446" y="587"/>
                      </a:lnTo>
                      <a:lnTo>
                        <a:pt x="446" y="597"/>
                      </a:lnTo>
                      <a:lnTo>
                        <a:pt x="456" y="597"/>
                      </a:lnTo>
                      <a:lnTo>
                        <a:pt x="456" y="606"/>
                      </a:lnTo>
                      <a:lnTo>
                        <a:pt x="470" y="606"/>
                      </a:lnTo>
                      <a:lnTo>
                        <a:pt x="470" y="618"/>
                      </a:lnTo>
                      <a:lnTo>
                        <a:pt x="498" y="618"/>
                      </a:lnTo>
                      <a:lnTo>
                        <a:pt x="498" y="626"/>
                      </a:lnTo>
                      <a:lnTo>
                        <a:pt x="549" y="626"/>
                      </a:lnTo>
                      <a:lnTo>
                        <a:pt x="549" y="638"/>
                      </a:lnTo>
                      <a:lnTo>
                        <a:pt x="551" y="638"/>
                      </a:lnTo>
                      <a:lnTo>
                        <a:pt x="551" y="648"/>
                      </a:lnTo>
                      <a:lnTo>
                        <a:pt x="623" y="648"/>
                      </a:lnTo>
                      <a:lnTo>
                        <a:pt x="623" y="660"/>
                      </a:lnTo>
                      <a:lnTo>
                        <a:pt x="629" y="660"/>
                      </a:lnTo>
                      <a:lnTo>
                        <a:pt x="629" y="692"/>
                      </a:lnTo>
                      <a:lnTo>
                        <a:pt x="635" y="692"/>
                      </a:lnTo>
                      <a:lnTo>
                        <a:pt x="635" y="728"/>
                      </a:lnTo>
                      <a:lnTo>
                        <a:pt x="745" y="728"/>
                      </a:lnTo>
                      <a:lnTo>
                        <a:pt x="745" y="746"/>
                      </a:lnTo>
                      <a:lnTo>
                        <a:pt x="801" y="746"/>
                      </a:lnTo>
                      <a:lnTo>
                        <a:pt x="801" y="764"/>
                      </a:lnTo>
                      <a:lnTo>
                        <a:pt x="935" y="764"/>
                      </a:lnTo>
                      <a:lnTo>
                        <a:pt x="935" y="784"/>
                      </a:lnTo>
                      <a:lnTo>
                        <a:pt x="1051" y="784"/>
                      </a:lnTo>
                      <a:lnTo>
                        <a:pt x="1051" y="802"/>
                      </a:lnTo>
                      <a:lnTo>
                        <a:pt x="2020" y="802"/>
                      </a:lnTo>
                    </a:path>
                  </a:pathLst>
                </a:custGeom>
                <a:noFill/>
                <a:ln w="19050" cap="sq">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nvGrpSpPr>
                <p:cNvPr id="397" name="Group 396"/>
                <p:cNvGrpSpPr/>
                <p:nvPr/>
              </p:nvGrpSpPr>
              <p:grpSpPr>
                <a:xfrm>
                  <a:off x="5512595" y="3131663"/>
                  <a:ext cx="3182276" cy="1303639"/>
                  <a:chOff x="5512595" y="3131663"/>
                  <a:chExt cx="3182276" cy="1303639"/>
                </a:xfrm>
                <a:solidFill>
                  <a:schemeClr val="tx2"/>
                </a:solidFill>
              </p:grpSpPr>
              <p:sp>
                <p:nvSpPr>
                  <p:cNvPr id="398" name="Rectangle 6"/>
                  <p:cNvSpPr>
                    <a:spLocks noChangeArrowheads="1"/>
                  </p:cNvSpPr>
                  <p:nvPr/>
                </p:nvSpPr>
                <p:spPr bwMode="auto">
                  <a:xfrm>
                    <a:off x="5512595" y="313166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399" name="Rectangle 7"/>
                  <p:cNvSpPr>
                    <a:spLocks noChangeArrowheads="1"/>
                  </p:cNvSpPr>
                  <p:nvPr/>
                </p:nvSpPr>
                <p:spPr bwMode="auto">
                  <a:xfrm>
                    <a:off x="5639836" y="313166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0" name="Rectangle 8"/>
                  <p:cNvSpPr>
                    <a:spLocks noChangeArrowheads="1"/>
                  </p:cNvSpPr>
                  <p:nvPr/>
                </p:nvSpPr>
                <p:spPr bwMode="auto">
                  <a:xfrm>
                    <a:off x="5673974" y="341836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1" name="Rectangle 9"/>
                  <p:cNvSpPr>
                    <a:spLocks noChangeArrowheads="1"/>
                  </p:cNvSpPr>
                  <p:nvPr/>
                </p:nvSpPr>
                <p:spPr bwMode="auto">
                  <a:xfrm>
                    <a:off x="5705009" y="3507179"/>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2" name="Rectangle 10"/>
                  <p:cNvSpPr>
                    <a:spLocks noChangeArrowheads="1"/>
                  </p:cNvSpPr>
                  <p:nvPr/>
                </p:nvSpPr>
                <p:spPr bwMode="auto">
                  <a:xfrm>
                    <a:off x="5838457" y="3684808"/>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3" name="Rectangle 11"/>
                  <p:cNvSpPr>
                    <a:spLocks noChangeArrowheads="1"/>
                  </p:cNvSpPr>
                  <p:nvPr/>
                </p:nvSpPr>
                <p:spPr bwMode="auto">
                  <a:xfrm>
                    <a:off x="5838457" y="371908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4" name="Rectangle 12"/>
                  <p:cNvSpPr>
                    <a:spLocks noChangeArrowheads="1"/>
                  </p:cNvSpPr>
                  <p:nvPr/>
                </p:nvSpPr>
                <p:spPr bwMode="auto">
                  <a:xfrm>
                    <a:off x="5875698" y="376271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5" name="Rectangle 13"/>
                  <p:cNvSpPr>
                    <a:spLocks noChangeArrowheads="1"/>
                  </p:cNvSpPr>
                  <p:nvPr/>
                </p:nvSpPr>
                <p:spPr bwMode="auto">
                  <a:xfrm>
                    <a:off x="5903629" y="376271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6" name="Rectangle 14"/>
                  <p:cNvSpPr>
                    <a:spLocks noChangeArrowheads="1"/>
                  </p:cNvSpPr>
                  <p:nvPr/>
                </p:nvSpPr>
                <p:spPr bwMode="auto">
                  <a:xfrm>
                    <a:off x="5971905" y="381257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7" name="Rectangle 15"/>
                  <p:cNvSpPr>
                    <a:spLocks noChangeArrowheads="1"/>
                  </p:cNvSpPr>
                  <p:nvPr/>
                </p:nvSpPr>
                <p:spPr bwMode="auto">
                  <a:xfrm>
                    <a:off x="5996733" y="381257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8" name="Rectangle 16"/>
                  <p:cNvSpPr>
                    <a:spLocks noChangeArrowheads="1"/>
                  </p:cNvSpPr>
                  <p:nvPr/>
                </p:nvSpPr>
                <p:spPr bwMode="auto">
                  <a:xfrm>
                    <a:off x="6027767" y="3937229"/>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09" name="Rectangle 17"/>
                  <p:cNvSpPr>
                    <a:spLocks noChangeArrowheads="1"/>
                  </p:cNvSpPr>
                  <p:nvPr/>
                </p:nvSpPr>
                <p:spPr bwMode="auto">
                  <a:xfrm>
                    <a:off x="6142595" y="3990206"/>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1" name="Rectangle 18"/>
                  <p:cNvSpPr>
                    <a:spLocks noChangeArrowheads="1"/>
                  </p:cNvSpPr>
                  <p:nvPr/>
                </p:nvSpPr>
                <p:spPr bwMode="auto">
                  <a:xfrm>
                    <a:off x="6151905" y="4002671"/>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2" name="Rectangle 19"/>
                  <p:cNvSpPr>
                    <a:spLocks noChangeArrowheads="1"/>
                  </p:cNvSpPr>
                  <p:nvPr/>
                </p:nvSpPr>
                <p:spPr bwMode="auto">
                  <a:xfrm>
                    <a:off x="6161216" y="4030718"/>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3" name="Rectangle 20"/>
                  <p:cNvSpPr>
                    <a:spLocks noChangeArrowheads="1"/>
                  </p:cNvSpPr>
                  <p:nvPr/>
                </p:nvSpPr>
                <p:spPr bwMode="auto">
                  <a:xfrm>
                    <a:off x="6179836" y="4046299"/>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4" name="Rectangle 21"/>
                  <p:cNvSpPr>
                    <a:spLocks noChangeArrowheads="1"/>
                  </p:cNvSpPr>
                  <p:nvPr/>
                </p:nvSpPr>
                <p:spPr bwMode="auto">
                  <a:xfrm>
                    <a:off x="6314837" y="410706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5" name="Rectangle 22"/>
                  <p:cNvSpPr>
                    <a:spLocks noChangeArrowheads="1"/>
                  </p:cNvSpPr>
                  <p:nvPr/>
                </p:nvSpPr>
                <p:spPr bwMode="auto">
                  <a:xfrm>
                    <a:off x="6339664" y="4107067"/>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6" name="Rectangle 23"/>
                  <p:cNvSpPr>
                    <a:spLocks noChangeArrowheads="1"/>
                  </p:cNvSpPr>
                  <p:nvPr/>
                </p:nvSpPr>
                <p:spPr bwMode="auto">
                  <a:xfrm>
                    <a:off x="6488630" y="4228603"/>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7" name="Rectangle 24"/>
                  <p:cNvSpPr>
                    <a:spLocks noChangeArrowheads="1"/>
                  </p:cNvSpPr>
                  <p:nvPr/>
                </p:nvSpPr>
                <p:spPr bwMode="auto">
                  <a:xfrm>
                    <a:off x="6488630" y="4265998"/>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8" name="Rectangle 25"/>
                  <p:cNvSpPr>
                    <a:spLocks noChangeArrowheads="1"/>
                  </p:cNvSpPr>
                  <p:nvPr/>
                </p:nvSpPr>
                <p:spPr bwMode="auto">
                  <a:xfrm>
                    <a:off x="6656216" y="4265998"/>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19" name="Rectangle 26"/>
                  <p:cNvSpPr>
                    <a:spLocks noChangeArrowheads="1"/>
                  </p:cNvSpPr>
                  <p:nvPr/>
                </p:nvSpPr>
                <p:spPr bwMode="auto">
                  <a:xfrm>
                    <a:off x="6674837" y="428781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0" name="Rectangle 27"/>
                  <p:cNvSpPr>
                    <a:spLocks noChangeArrowheads="1"/>
                  </p:cNvSpPr>
                  <p:nvPr/>
                </p:nvSpPr>
                <p:spPr bwMode="auto">
                  <a:xfrm>
                    <a:off x="6708975" y="428781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1" name="Rectangle 28"/>
                  <p:cNvSpPr>
                    <a:spLocks noChangeArrowheads="1"/>
                  </p:cNvSpPr>
                  <p:nvPr/>
                </p:nvSpPr>
                <p:spPr bwMode="auto">
                  <a:xfrm>
                    <a:off x="7335871" y="438130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2" name="Rectangle 29"/>
                  <p:cNvSpPr>
                    <a:spLocks noChangeArrowheads="1"/>
                  </p:cNvSpPr>
                  <p:nvPr/>
                </p:nvSpPr>
                <p:spPr bwMode="auto">
                  <a:xfrm>
                    <a:off x="7948802" y="438130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sp>
                <p:nvSpPr>
                  <p:cNvPr id="423" name="Rectangle 30"/>
                  <p:cNvSpPr>
                    <a:spLocks noChangeArrowheads="1"/>
                  </p:cNvSpPr>
                  <p:nvPr/>
                </p:nvSpPr>
                <p:spPr bwMode="auto">
                  <a:xfrm>
                    <a:off x="8640871" y="4381302"/>
                    <a:ext cx="54000" cy="540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1F497D">
                          <a:lumMod val="50000"/>
                        </a:srgbClr>
                      </a:solidFill>
                      <a:latin typeface="Arial" panose="020B0604020202020204" pitchFamily="34" charset="0"/>
                      <a:cs typeface="Arial" panose="020B0604020202020204" pitchFamily="34" charset="0"/>
                    </a:endParaRPr>
                  </a:p>
                </p:txBody>
              </p:sp>
            </p:grpSp>
          </p:grpSp>
        </p:grpSp>
      </p:grpSp>
      <p:sp>
        <p:nvSpPr>
          <p:cNvPr id="515" name="TextBox 514"/>
          <p:cNvSpPr txBox="1"/>
          <p:nvPr/>
        </p:nvSpPr>
        <p:spPr>
          <a:xfrm>
            <a:off x="1576823" y="2104769"/>
            <a:ext cx="1273185" cy="1107996"/>
          </a:xfrm>
          <a:prstGeom prst="rect">
            <a:avLst/>
          </a:prstGeom>
          <a:solidFill>
            <a:schemeClr val="tx2"/>
          </a:solidFill>
        </p:spPr>
        <p:txBody>
          <a:bodyPr wrap="square" rtlCol="0" anchor="ctr">
            <a:spAutoFit/>
          </a:bodyPr>
          <a:lstStyle/>
          <a:p>
            <a:pPr marL="0" lvl="1" algn="ctr"/>
            <a:r>
              <a:rPr lang="en-US" altLang="en-US" sz="1100" dirty="0">
                <a:solidFill>
                  <a:prstClr val="white"/>
                </a:solidFill>
                <a:latin typeface="Arial" panose="020B0604020202020204" pitchFamily="34" charset="0"/>
                <a:cs typeface="Arial" panose="020B0604020202020204" pitchFamily="34" charset="0"/>
              </a:rPr>
              <a:t>Primary tumor tissue (PCR) N=321</a:t>
            </a:r>
          </a:p>
          <a:p>
            <a:pPr marL="0" lvl="1" algn="ctr"/>
            <a:endParaRPr lang="en-US" altLang="en-US" sz="1100" i="1" dirty="0">
              <a:solidFill>
                <a:prstClr val="white"/>
              </a:solidFill>
              <a:latin typeface="Arial" panose="020B0604020202020204" pitchFamily="34" charset="0"/>
              <a:cs typeface="Arial" panose="020B0604020202020204" pitchFamily="34" charset="0"/>
            </a:endParaRPr>
          </a:p>
          <a:p>
            <a:pPr marL="0" lvl="1" algn="ctr"/>
            <a:r>
              <a:rPr lang="en-US" altLang="en-US" sz="1100" i="1" dirty="0">
                <a:solidFill>
                  <a:prstClr val="white"/>
                </a:solidFill>
                <a:latin typeface="Arial" panose="020B0604020202020204" pitchFamily="34" charset="0"/>
                <a:cs typeface="Arial" panose="020B0604020202020204" pitchFamily="34" charset="0"/>
              </a:rPr>
              <a:t>PIK3CA</a:t>
            </a:r>
            <a:r>
              <a:rPr lang="en-US" altLang="en-US" sz="1100" dirty="0">
                <a:solidFill>
                  <a:prstClr val="white"/>
                </a:solidFill>
                <a:latin typeface="Arial" panose="020B0604020202020204" pitchFamily="34" charset="0"/>
                <a:cs typeface="Arial" panose="020B0604020202020204" pitchFamily="34" charset="0"/>
              </a:rPr>
              <a:t> mutant: 34%</a:t>
            </a:r>
            <a:endParaRPr lang="en-US" altLang="en-US" sz="1100" i="1" dirty="0">
              <a:solidFill>
                <a:prstClr val="white"/>
              </a:solidFill>
              <a:latin typeface="Arial" panose="020B0604020202020204" pitchFamily="34" charset="0"/>
              <a:cs typeface="Arial" panose="020B0604020202020204" pitchFamily="34" charset="0"/>
            </a:endParaRPr>
          </a:p>
        </p:txBody>
      </p:sp>
      <p:sp>
        <p:nvSpPr>
          <p:cNvPr id="517" name="TextBox 516"/>
          <p:cNvSpPr txBox="1"/>
          <p:nvPr/>
        </p:nvSpPr>
        <p:spPr>
          <a:xfrm>
            <a:off x="4272753" y="5535834"/>
            <a:ext cx="1667760" cy="138499"/>
          </a:xfrm>
          <a:prstGeom prst="rect">
            <a:avLst/>
          </a:prstGeom>
          <a:noFill/>
        </p:spPr>
        <p:txBody>
          <a:bodyPr wrap="square" lIns="0" tIns="0" rIns="0" bIns="0" rtlCol="0" anchor="ctr" anchorCtr="0">
            <a:spAutoFit/>
          </a:bodyPr>
          <a:lstStyle/>
          <a:p>
            <a:pPr algn="ctr"/>
            <a:r>
              <a:rPr lang="en-US" sz="900" b="1" dirty="0">
                <a:solidFill>
                  <a:srgbClr val="1F497D">
                    <a:lumMod val="50000"/>
                  </a:srgbClr>
                </a:solidFill>
                <a:latin typeface="Arial" panose="020B0604020202020204" pitchFamily="34" charset="0"/>
                <a:cs typeface="Arial" panose="020B0604020202020204" pitchFamily="34" charset="0"/>
              </a:rPr>
              <a:t>Time, Months</a:t>
            </a:r>
          </a:p>
        </p:txBody>
      </p:sp>
      <p:sp>
        <p:nvSpPr>
          <p:cNvPr id="518" name="TextBox 517"/>
          <p:cNvSpPr txBox="1"/>
          <p:nvPr/>
        </p:nvSpPr>
        <p:spPr>
          <a:xfrm>
            <a:off x="7924600" y="5535834"/>
            <a:ext cx="1667760" cy="138499"/>
          </a:xfrm>
          <a:prstGeom prst="rect">
            <a:avLst/>
          </a:prstGeom>
          <a:noFill/>
        </p:spPr>
        <p:txBody>
          <a:bodyPr wrap="square" lIns="0" tIns="0" rIns="0" bIns="0" rtlCol="0" anchor="ctr" anchorCtr="0">
            <a:spAutoFit/>
          </a:bodyPr>
          <a:lstStyle/>
          <a:p>
            <a:pPr algn="ctr"/>
            <a:r>
              <a:rPr lang="en-US" sz="900" b="1" dirty="0">
                <a:solidFill>
                  <a:srgbClr val="1F497D">
                    <a:lumMod val="50000"/>
                  </a:srgbClr>
                </a:solidFill>
                <a:latin typeface="Arial" panose="020B0604020202020204" pitchFamily="34" charset="0"/>
                <a:cs typeface="Arial" panose="020B0604020202020204" pitchFamily="34" charset="0"/>
              </a:rPr>
              <a:t>Time, Months</a:t>
            </a:r>
          </a:p>
        </p:txBody>
      </p:sp>
      <p:graphicFrame>
        <p:nvGraphicFramePr>
          <p:cNvPr id="530" name="Table 529"/>
          <p:cNvGraphicFramePr>
            <a:graphicFrameLocks noGrp="1"/>
          </p:cNvGraphicFramePr>
          <p:nvPr>
            <p:extLst>
              <p:ext uri="{D42A27DB-BD31-4B8C-83A1-F6EECF244321}">
                <p14:modId xmlns:p14="http://schemas.microsoft.com/office/powerpoint/2010/main" xmlns="" val="1976922057"/>
              </p:ext>
            </p:extLst>
          </p:nvPr>
        </p:nvGraphicFramePr>
        <p:xfrm>
          <a:off x="8138045" y="1903517"/>
          <a:ext cx="2276165" cy="846010"/>
        </p:xfrm>
        <a:graphic>
          <a:graphicData uri="http://schemas.openxmlformats.org/drawingml/2006/table">
            <a:tbl>
              <a:tblPr firstRow="1" bandRow="1">
                <a:tableStyleId>{3B4B98B0-60AC-42C2-AFA5-B58CD77FA1E5}</a:tableStyleId>
              </a:tblPr>
              <a:tblGrid>
                <a:gridCol w="894252">
                  <a:extLst>
                    <a:ext uri="{9D8B030D-6E8A-4147-A177-3AD203B41FA5}">
                      <a16:colId xmlns="" xmlns:a16="http://schemas.microsoft.com/office/drawing/2014/main" val="20000"/>
                    </a:ext>
                  </a:extLst>
                </a:gridCol>
                <a:gridCol w="721895">
                  <a:extLst>
                    <a:ext uri="{9D8B030D-6E8A-4147-A177-3AD203B41FA5}">
                      <a16:colId xmlns="" xmlns:a16="http://schemas.microsoft.com/office/drawing/2014/main" val="20001"/>
                    </a:ext>
                  </a:extLst>
                </a:gridCol>
                <a:gridCol w="660018">
                  <a:extLst>
                    <a:ext uri="{9D8B030D-6E8A-4147-A177-3AD203B41FA5}">
                      <a16:colId xmlns="" xmlns:a16="http://schemas.microsoft.com/office/drawing/2014/main" val="20002"/>
                    </a:ext>
                  </a:extLst>
                </a:gridCol>
              </a:tblGrid>
              <a:tr h="33373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Tissue (WT)</a:t>
                      </a:r>
                    </a:p>
                  </a:txBody>
                  <a:tcPr marL="14400" marR="14400" marT="25200" marB="25200" anchor="ct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Buparlisib + Fulvestrant</a:t>
                      </a:r>
                    </a:p>
                  </a:txBody>
                  <a:tcPr marL="14400" marR="14400" marT="25200" marB="25200" anchor="ctr">
                    <a:lnB w="381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Placebo + Fulvestrant</a:t>
                      </a:r>
                    </a:p>
                  </a:txBody>
                  <a:tcPr marL="14400" marR="14400" marT="25200" marB="25200" anchor="ctr">
                    <a:lnB w="381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0"/>
                  </a:ext>
                </a:extLst>
              </a:tr>
              <a:tr h="94394">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Median PFS, months (95%</a:t>
                      </a:r>
                      <a:r>
                        <a:rPr lang="en-US" sz="900" baseline="0" noProof="0" dirty="0">
                          <a:solidFill>
                            <a:schemeClr val="tx2">
                              <a:lumMod val="50000"/>
                            </a:schemeClr>
                          </a:solidFill>
                          <a:latin typeface="Arial" panose="020B0604020202020204" pitchFamily="34" charset="0"/>
                          <a:cs typeface="Arial" panose="020B0604020202020204" pitchFamily="34" charset="0"/>
                        </a:rPr>
                        <a:t>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2.8</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(2.0–3.7)</a:t>
                      </a:r>
                    </a:p>
                  </a:txBody>
                  <a:tcPr marL="14400" marR="14400" marT="25200" marB="25200" anchor="ctr">
                    <a:lnT w="38100" cap="flat" cmpd="sng" algn="ctr">
                      <a:solidFill>
                        <a:schemeClr val="tx2"/>
                      </a:solidFill>
                      <a:prstDash val="solid"/>
                      <a:round/>
                      <a:headEnd type="none" w="med" len="med"/>
                      <a:tailEnd type="none" w="med" len="med"/>
                    </a:lnT>
                  </a:tcP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2.7</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(1.4–2.9)</a:t>
                      </a:r>
                    </a:p>
                  </a:txBody>
                  <a:tcPr marL="14400" marR="14400" marT="25200" marB="25200" anchor="ctr">
                    <a:lnT w="38100" cap="flat" cmpd="sng" algn="ctr">
                      <a:solidFill>
                        <a:schemeClr val="accent6"/>
                      </a:solidFill>
                      <a:prstDash val="solid"/>
                      <a:round/>
                      <a:headEnd type="none" w="med" len="med"/>
                      <a:tailEnd type="none" w="med" len="med"/>
                    </a:lnT>
                  </a:tcPr>
                </a:tc>
                <a:extLst>
                  <a:ext uri="{0D108BD9-81ED-4DB2-BD59-A6C34878D82A}">
                    <a16:rowId xmlns="" xmlns:a16="http://schemas.microsoft.com/office/drawing/2014/main" val="10001"/>
                  </a:ext>
                </a:extLst>
              </a:tr>
              <a:tr h="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HR (95%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gridSpan="2">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0.83 (0.60–1.14); p=0.117</a:t>
                      </a:r>
                    </a:p>
                  </a:txBody>
                  <a:tcPr marL="14400" marR="14400" marT="25200" marB="25200" anchor="ctr"/>
                </a:tc>
                <a:tc hMerge="1">
                  <a:txBody>
                    <a:bodyPr/>
                    <a:lstStyle/>
                    <a:p>
                      <a:endParaRPr lang="en-US" sz="1000" dirty="0"/>
                    </a:p>
                  </a:txBody>
                  <a:tcPr marL="52464" marR="52464" marT="26232" marB="26232"/>
                </a:tc>
                <a:extLst>
                  <a:ext uri="{0D108BD9-81ED-4DB2-BD59-A6C34878D82A}">
                    <a16:rowId xmlns="" xmlns:a16="http://schemas.microsoft.com/office/drawing/2014/main" val="10002"/>
                  </a:ext>
                </a:extLst>
              </a:tr>
            </a:tbl>
          </a:graphicData>
        </a:graphic>
      </p:graphicFrame>
      <p:graphicFrame>
        <p:nvGraphicFramePr>
          <p:cNvPr id="531" name="Table 530"/>
          <p:cNvGraphicFramePr>
            <a:graphicFrameLocks noGrp="1"/>
          </p:cNvGraphicFramePr>
          <p:nvPr>
            <p:extLst>
              <p:ext uri="{D42A27DB-BD31-4B8C-83A1-F6EECF244321}">
                <p14:modId xmlns:p14="http://schemas.microsoft.com/office/powerpoint/2010/main" xmlns="" val="3324185292"/>
              </p:ext>
            </p:extLst>
          </p:nvPr>
        </p:nvGraphicFramePr>
        <p:xfrm>
          <a:off x="8138045" y="3816701"/>
          <a:ext cx="2276165" cy="846010"/>
        </p:xfrm>
        <a:graphic>
          <a:graphicData uri="http://schemas.openxmlformats.org/drawingml/2006/table">
            <a:tbl>
              <a:tblPr firstRow="1" bandRow="1">
                <a:tableStyleId>{3B4B98B0-60AC-42C2-AFA5-B58CD77FA1E5}</a:tableStyleId>
              </a:tblPr>
              <a:tblGrid>
                <a:gridCol w="894252">
                  <a:extLst>
                    <a:ext uri="{9D8B030D-6E8A-4147-A177-3AD203B41FA5}">
                      <a16:colId xmlns="" xmlns:a16="http://schemas.microsoft.com/office/drawing/2014/main" val="20000"/>
                    </a:ext>
                  </a:extLst>
                </a:gridCol>
                <a:gridCol w="721895">
                  <a:extLst>
                    <a:ext uri="{9D8B030D-6E8A-4147-A177-3AD203B41FA5}">
                      <a16:colId xmlns="" xmlns:a16="http://schemas.microsoft.com/office/drawing/2014/main" val="20001"/>
                    </a:ext>
                  </a:extLst>
                </a:gridCol>
                <a:gridCol w="660018">
                  <a:extLst>
                    <a:ext uri="{9D8B030D-6E8A-4147-A177-3AD203B41FA5}">
                      <a16:colId xmlns="" xmlns:a16="http://schemas.microsoft.com/office/drawing/2014/main" val="20002"/>
                    </a:ext>
                  </a:extLst>
                </a:gridCol>
              </a:tblGrid>
              <a:tr h="33373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ctDNA (WT)</a:t>
                      </a:r>
                    </a:p>
                  </a:txBody>
                  <a:tcPr marL="14400" marR="14400" marT="25200" marB="25200" anchor="ct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Buparlisib + Fulvestrant</a:t>
                      </a:r>
                    </a:p>
                  </a:txBody>
                  <a:tcPr marL="14400" marR="14400" marT="25200" marB="25200" anchor="ctr">
                    <a:lnB w="381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Placebo + Fulvestrant</a:t>
                      </a:r>
                    </a:p>
                  </a:txBody>
                  <a:tcPr marL="14400" marR="14400" marT="25200" marB="25200" anchor="ctr">
                    <a:lnB w="381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0"/>
                  </a:ext>
                </a:extLst>
              </a:tr>
              <a:tr h="94394">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Median PFS, months (95%</a:t>
                      </a:r>
                      <a:r>
                        <a:rPr lang="en-US" sz="900" baseline="0" noProof="0" dirty="0">
                          <a:solidFill>
                            <a:schemeClr val="tx2">
                              <a:lumMod val="50000"/>
                            </a:schemeClr>
                          </a:solidFill>
                          <a:latin typeface="Arial" panose="020B0604020202020204" pitchFamily="34" charset="0"/>
                          <a:cs typeface="Arial" panose="020B0604020202020204" pitchFamily="34" charset="0"/>
                        </a:rPr>
                        <a:t>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3.9</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(2.8–4.3)</a:t>
                      </a:r>
                    </a:p>
                  </a:txBody>
                  <a:tcPr marL="14400" marR="14400" marT="25200" marB="25200" anchor="ctr">
                    <a:lnT w="38100" cap="flat" cmpd="sng" algn="ctr">
                      <a:solidFill>
                        <a:schemeClr val="tx2"/>
                      </a:solidFill>
                      <a:prstDash val="solid"/>
                      <a:round/>
                      <a:headEnd type="none" w="med" len="med"/>
                      <a:tailEnd type="none" w="med" len="med"/>
                    </a:lnT>
                  </a:tcP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2.7</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(1.5–3.6)</a:t>
                      </a:r>
                    </a:p>
                  </a:txBody>
                  <a:tcPr marL="14400" marR="14400" marT="25200" marB="25200" anchor="ctr">
                    <a:lnT w="38100" cap="flat" cmpd="sng" algn="ctr">
                      <a:solidFill>
                        <a:schemeClr val="accent6"/>
                      </a:solidFill>
                      <a:prstDash val="solid"/>
                      <a:round/>
                      <a:headEnd type="none" w="med" len="med"/>
                      <a:tailEnd type="none" w="med" len="med"/>
                    </a:lnT>
                  </a:tcPr>
                </a:tc>
                <a:extLst>
                  <a:ext uri="{0D108BD9-81ED-4DB2-BD59-A6C34878D82A}">
                    <a16:rowId xmlns="" xmlns:a16="http://schemas.microsoft.com/office/drawing/2014/main" val="10001"/>
                  </a:ext>
                </a:extLst>
              </a:tr>
              <a:tr h="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HR (95%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gridSpan="2">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0.73 (0.53–1.00); p=0.026</a:t>
                      </a:r>
                    </a:p>
                  </a:txBody>
                  <a:tcPr marL="14400" marR="14400" marT="25200" marB="25200" anchor="ctr"/>
                </a:tc>
                <a:tc hMerge="1">
                  <a:txBody>
                    <a:bodyPr/>
                    <a:lstStyle/>
                    <a:p>
                      <a:endParaRPr lang="en-US" sz="1000" dirty="0"/>
                    </a:p>
                  </a:txBody>
                  <a:tcPr marL="52464" marR="52464" marT="26232" marB="26232"/>
                </a:tc>
                <a:extLst>
                  <a:ext uri="{0D108BD9-81ED-4DB2-BD59-A6C34878D82A}">
                    <a16:rowId xmlns="" xmlns:a16="http://schemas.microsoft.com/office/drawing/2014/main" val="10002"/>
                  </a:ext>
                </a:extLst>
              </a:tr>
            </a:tbl>
          </a:graphicData>
        </a:graphic>
      </p:graphicFrame>
      <p:graphicFrame>
        <p:nvGraphicFramePr>
          <p:cNvPr id="532" name="Table 531"/>
          <p:cNvGraphicFramePr>
            <a:graphicFrameLocks noGrp="1"/>
          </p:cNvGraphicFramePr>
          <p:nvPr>
            <p:extLst>
              <p:ext uri="{D42A27DB-BD31-4B8C-83A1-F6EECF244321}">
                <p14:modId xmlns:p14="http://schemas.microsoft.com/office/powerpoint/2010/main" xmlns="" val="2905602741"/>
              </p:ext>
            </p:extLst>
          </p:nvPr>
        </p:nvGraphicFramePr>
        <p:xfrm>
          <a:off x="4364597" y="3816701"/>
          <a:ext cx="2276165" cy="846010"/>
        </p:xfrm>
        <a:graphic>
          <a:graphicData uri="http://schemas.openxmlformats.org/drawingml/2006/table">
            <a:tbl>
              <a:tblPr firstRow="1" bandRow="1">
                <a:tableStyleId>{3B4B98B0-60AC-42C2-AFA5-B58CD77FA1E5}</a:tableStyleId>
              </a:tblPr>
              <a:tblGrid>
                <a:gridCol w="894252">
                  <a:extLst>
                    <a:ext uri="{9D8B030D-6E8A-4147-A177-3AD203B41FA5}">
                      <a16:colId xmlns="" xmlns:a16="http://schemas.microsoft.com/office/drawing/2014/main" val="20000"/>
                    </a:ext>
                  </a:extLst>
                </a:gridCol>
                <a:gridCol w="721895">
                  <a:extLst>
                    <a:ext uri="{9D8B030D-6E8A-4147-A177-3AD203B41FA5}">
                      <a16:colId xmlns="" xmlns:a16="http://schemas.microsoft.com/office/drawing/2014/main" val="20001"/>
                    </a:ext>
                  </a:extLst>
                </a:gridCol>
                <a:gridCol w="660018">
                  <a:extLst>
                    <a:ext uri="{9D8B030D-6E8A-4147-A177-3AD203B41FA5}">
                      <a16:colId xmlns="" xmlns:a16="http://schemas.microsoft.com/office/drawing/2014/main" val="20002"/>
                    </a:ext>
                  </a:extLst>
                </a:gridCol>
              </a:tblGrid>
              <a:tr h="33373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ctDNA (mutant)</a:t>
                      </a:r>
                    </a:p>
                  </a:txBody>
                  <a:tcPr marL="14400" marR="14400" marT="25200" marB="25200" anchor="ct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Buparlisib + Fulvestrant</a:t>
                      </a:r>
                    </a:p>
                  </a:txBody>
                  <a:tcPr marL="14400" marR="14400" marT="25200" marB="25200" anchor="ctr">
                    <a:lnB w="381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900" noProof="0" dirty="0">
                          <a:solidFill>
                            <a:schemeClr val="tx2">
                              <a:lumMod val="50000"/>
                            </a:schemeClr>
                          </a:solidFill>
                          <a:latin typeface="Arial" panose="020B0604020202020204" pitchFamily="34" charset="0"/>
                          <a:cs typeface="Arial" panose="020B0604020202020204" pitchFamily="34" charset="0"/>
                        </a:rPr>
                        <a:t>Placebo + Fulvestrant</a:t>
                      </a:r>
                    </a:p>
                  </a:txBody>
                  <a:tcPr marL="14400" marR="14400" marT="25200" marB="25200" anchor="ctr">
                    <a:lnB w="381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0"/>
                  </a:ext>
                </a:extLst>
              </a:tr>
              <a:tr h="94394">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Median PFS, months (95%</a:t>
                      </a:r>
                      <a:r>
                        <a:rPr lang="en-US" sz="900" baseline="0" noProof="0" dirty="0">
                          <a:solidFill>
                            <a:schemeClr val="tx2">
                              <a:lumMod val="50000"/>
                            </a:schemeClr>
                          </a:solidFill>
                          <a:latin typeface="Arial" panose="020B0604020202020204" pitchFamily="34" charset="0"/>
                          <a:cs typeface="Arial" panose="020B0604020202020204" pitchFamily="34" charset="0"/>
                        </a:rPr>
                        <a:t>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4.2</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(2.8–6.7)</a:t>
                      </a:r>
                    </a:p>
                  </a:txBody>
                  <a:tcPr marL="14400" marR="14400" marT="25200" marB="25200" anchor="ctr">
                    <a:lnT w="38100" cap="flat" cmpd="sng" algn="ctr">
                      <a:solidFill>
                        <a:schemeClr val="tx2"/>
                      </a:solidFill>
                      <a:prstDash val="solid"/>
                      <a:round/>
                      <a:headEnd type="none" w="med" len="med"/>
                      <a:tailEnd type="none" w="med" len="med"/>
                    </a:lnT>
                  </a:tcPr>
                </a:tc>
                <a:tc>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1.6</a:t>
                      </a:r>
                      <a:br>
                        <a:rPr lang="en-US" sz="900" noProof="0" dirty="0">
                          <a:solidFill>
                            <a:schemeClr val="tx2">
                              <a:lumMod val="50000"/>
                            </a:schemeClr>
                          </a:solidFill>
                          <a:latin typeface="Arial" panose="020B0604020202020204" pitchFamily="34" charset="0"/>
                          <a:cs typeface="Arial" panose="020B0604020202020204" pitchFamily="34" charset="0"/>
                        </a:rPr>
                      </a:br>
                      <a:r>
                        <a:rPr lang="en-US" sz="900" noProof="0" dirty="0">
                          <a:solidFill>
                            <a:schemeClr val="tx2">
                              <a:lumMod val="50000"/>
                            </a:schemeClr>
                          </a:solidFill>
                          <a:latin typeface="Arial" panose="020B0604020202020204" pitchFamily="34" charset="0"/>
                          <a:cs typeface="Arial" panose="020B0604020202020204" pitchFamily="34" charset="0"/>
                        </a:rPr>
                        <a:t>(1.4–2.8)</a:t>
                      </a:r>
                    </a:p>
                  </a:txBody>
                  <a:tcPr marL="14400" marR="14400" marT="25200" marB="25200" anchor="ctr">
                    <a:lnT w="38100" cap="flat" cmpd="sng" algn="ctr">
                      <a:solidFill>
                        <a:schemeClr val="accent6"/>
                      </a:solidFill>
                      <a:prstDash val="solid"/>
                      <a:round/>
                      <a:headEnd type="none" w="med" len="med"/>
                      <a:tailEnd type="none" w="med" len="med"/>
                    </a:lnT>
                  </a:tcPr>
                </a:tc>
                <a:extLst>
                  <a:ext uri="{0D108BD9-81ED-4DB2-BD59-A6C34878D82A}">
                    <a16:rowId xmlns="" xmlns:a16="http://schemas.microsoft.com/office/drawing/2014/main" val="10001"/>
                  </a:ext>
                </a:extLst>
              </a:tr>
              <a:tr h="0">
                <a:tc>
                  <a:txBody>
                    <a:bodyPr/>
                    <a:lstStyle/>
                    <a:p>
                      <a:r>
                        <a:rPr lang="en-US" sz="900" noProof="0" dirty="0">
                          <a:solidFill>
                            <a:schemeClr val="tx2">
                              <a:lumMod val="50000"/>
                            </a:schemeClr>
                          </a:solidFill>
                          <a:latin typeface="Arial" panose="020B0604020202020204" pitchFamily="34" charset="0"/>
                          <a:cs typeface="Arial" panose="020B0604020202020204" pitchFamily="34" charset="0"/>
                        </a:rPr>
                        <a:t>HR (95% CI)</a:t>
                      </a:r>
                      <a:endParaRPr lang="en-US" sz="900" b="1" noProof="0" dirty="0">
                        <a:solidFill>
                          <a:schemeClr val="tx2">
                            <a:lumMod val="50000"/>
                          </a:schemeClr>
                        </a:solidFill>
                        <a:latin typeface="Arial" panose="020B0604020202020204" pitchFamily="34" charset="0"/>
                        <a:cs typeface="Arial" panose="020B0604020202020204" pitchFamily="34" charset="0"/>
                      </a:endParaRPr>
                    </a:p>
                  </a:txBody>
                  <a:tcPr marL="14400" marR="14400" marT="25200" marB="25200" anchor="ctr"/>
                </a:tc>
                <a:tc gridSpan="2">
                  <a:txBody>
                    <a:bodyPr/>
                    <a:lstStyle/>
                    <a:p>
                      <a:pPr algn="ctr"/>
                      <a:r>
                        <a:rPr lang="en-US" sz="900" noProof="0" dirty="0">
                          <a:solidFill>
                            <a:schemeClr val="tx2">
                              <a:lumMod val="50000"/>
                            </a:schemeClr>
                          </a:solidFill>
                          <a:latin typeface="Arial" panose="020B0604020202020204" pitchFamily="34" charset="0"/>
                          <a:cs typeface="Arial" panose="020B0604020202020204" pitchFamily="34" charset="0"/>
                        </a:rPr>
                        <a:t>0.46 (0.29–0.73); p&lt;0.001</a:t>
                      </a:r>
                    </a:p>
                  </a:txBody>
                  <a:tcPr marL="14400" marR="14400" marT="25200" marB="25200" anchor="ctr"/>
                </a:tc>
                <a:tc hMerge="1">
                  <a:txBody>
                    <a:bodyPr/>
                    <a:lstStyle/>
                    <a:p>
                      <a:endParaRPr lang="en-US" sz="1000" dirty="0"/>
                    </a:p>
                  </a:txBody>
                  <a:tcPr marL="52464" marR="52464" marT="26232" marB="26232"/>
                </a:tc>
                <a:extLst>
                  <a:ext uri="{0D108BD9-81ED-4DB2-BD59-A6C34878D82A}">
                    <a16:rowId xmlns="" xmlns:a16="http://schemas.microsoft.com/office/drawing/2014/main" val="10002"/>
                  </a:ext>
                </a:extLst>
              </a:tr>
            </a:tbl>
          </a:graphicData>
        </a:graphic>
      </p:graphicFrame>
      <p:sp>
        <p:nvSpPr>
          <p:cNvPr id="566" name="TextBox 565"/>
          <p:cNvSpPr txBox="1"/>
          <p:nvPr/>
        </p:nvSpPr>
        <p:spPr>
          <a:xfrm>
            <a:off x="1576823" y="3934938"/>
            <a:ext cx="1273185" cy="1277273"/>
          </a:xfrm>
          <a:prstGeom prst="rect">
            <a:avLst/>
          </a:prstGeom>
          <a:solidFill>
            <a:schemeClr val="tx2"/>
          </a:solidFill>
        </p:spPr>
        <p:txBody>
          <a:bodyPr wrap="square" rtlCol="0" anchor="ctr">
            <a:spAutoFit/>
          </a:bodyPr>
          <a:lstStyle/>
          <a:p>
            <a:pPr marL="0" lvl="1" algn="ctr"/>
            <a:r>
              <a:rPr lang="en-US" altLang="en-US" sz="1100" dirty="0" err="1">
                <a:solidFill>
                  <a:prstClr val="white"/>
                </a:solidFill>
                <a:latin typeface="Arial" panose="020B0604020202020204" pitchFamily="34" charset="0"/>
                <a:cs typeface="Arial" panose="020B0604020202020204" pitchFamily="34" charset="0"/>
              </a:rPr>
              <a:t>ctDNA</a:t>
            </a:r>
            <a:r>
              <a:rPr lang="en-US" altLang="en-US" sz="1100" dirty="0">
                <a:solidFill>
                  <a:prstClr val="white"/>
                </a:solidFill>
                <a:latin typeface="Arial" panose="020B0604020202020204" pitchFamily="34" charset="0"/>
                <a:cs typeface="Arial" panose="020B0604020202020204" pitchFamily="34" charset="0"/>
              </a:rPr>
              <a:t> samples at study entry (BEAMing) N=348</a:t>
            </a:r>
          </a:p>
          <a:p>
            <a:pPr marL="0" lvl="1" algn="ctr"/>
            <a:endParaRPr lang="en-US" altLang="en-US" sz="1100" i="1" dirty="0">
              <a:solidFill>
                <a:prstClr val="white"/>
              </a:solidFill>
              <a:latin typeface="Arial" panose="020B0604020202020204" pitchFamily="34" charset="0"/>
              <a:cs typeface="Arial" panose="020B0604020202020204" pitchFamily="34" charset="0"/>
            </a:endParaRPr>
          </a:p>
          <a:p>
            <a:pPr marL="0" lvl="1" algn="ctr"/>
            <a:r>
              <a:rPr lang="en-US" altLang="en-US" sz="1100" i="1" dirty="0">
                <a:solidFill>
                  <a:prstClr val="white"/>
                </a:solidFill>
                <a:latin typeface="Arial" panose="020B0604020202020204" pitchFamily="34" charset="0"/>
                <a:cs typeface="Arial" panose="020B0604020202020204" pitchFamily="34" charset="0"/>
              </a:rPr>
              <a:t>PIK3CA </a:t>
            </a:r>
            <a:r>
              <a:rPr lang="en-US" altLang="en-US" sz="1100" dirty="0">
                <a:solidFill>
                  <a:prstClr val="white"/>
                </a:solidFill>
                <a:latin typeface="Arial" panose="020B0604020202020204" pitchFamily="34" charset="0"/>
                <a:cs typeface="Arial" panose="020B0604020202020204" pitchFamily="34" charset="0"/>
              </a:rPr>
              <a:t>mutant: 39%</a:t>
            </a:r>
            <a:endParaRPr lang="en-US" altLang="en-US" sz="1100" i="1" dirty="0">
              <a:solidFill>
                <a:prstClr val="white"/>
              </a:solidFill>
              <a:latin typeface="Arial" panose="020B0604020202020204" pitchFamily="34" charset="0"/>
              <a:cs typeface="Arial" panose="020B0604020202020204" pitchFamily="34" charset="0"/>
            </a:endParaRPr>
          </a:p>
        </p:txBody>
      </p:sp>
      <p:sp>
        <p:nvSpPr>
          <p:cNvPr id="377" name="Text Box 4"/>
          <p:cNvSpPr txBox="1">
            <a:spLocks noChangeArrowheads="1"/>
          </p:cNvSpPr>
          <p:nvPr/>
        </p:nvSpPr>
        <p:spPr bwMode="auto">
          <a:xfrm>
            <a:off x="4522177" y="1558382"/>
            <a:ext cx="596637" cy="253916"/>
          </a:xfrm>
          <a:prstGeom prst="rect">
            <a:avLst/>
          </a:prstGeom>
          <a:solidFill>
            <a:schemeClr val="tx2"/>
          </a:solidFill>
          <a:ln>
            <a:solidFill>
              <a:schemeClr val="tx2"/>
            </a:solidFill>
          </a:ln>
          <a:effectLst/>
          <a:extLst/>
        </p:spPr>
        <p:txBody>
          <a:bodyPr wrap="none">
            <a:spAutoFit/>
          </a:bodyPr>
          <a:lstStyle>
            <a:lvl1pPr eaLnBrk="0" hangingPunct="0">
              <a:defRPr b="1" u="sng">
                <a:solidFill>
                  <a:schemeClr val="bg1"/>
                </a:solidFill>
                <a:latin typeface="Arial" panose="020B0604020202020204" pitchFamily="34" charset="0"/>
              </a:defRPr>
            </a:lvl1pPr>
            <a:lvl2pPr marL="742950" indent="-285750" eaLnBrk="0" hangingPunct="0">
              <a:defRPr b="1" u="sng">
                <a:solidFill>
                  <a:schemeClr val="bg1"/>
                </a:solidFill>
                <a:latin typeface="Arial" panose="020B0604020202020204" pitchFamily="34" charset="0"/>
              </a:defRPr>
            </a:lvl2pPr>
            <a:lvl3pPr marL="1143000" indent="-228600" eaLnBrk="0" hangingPunct="0">
              <a:defRPr b="1" u="sng">
                <a:solidFill>
                  <a:schemeClr val="bg1"/>
                </a:solidFill>
                <a:latin typeface="Arial" panose="020B0604020202020204" pitchFamily="34" charset="0"/>
              </a:defRPr>
            </a:lvl3pPr>
            <a:lvl4pPr marL="1600200" indent="-228600" eaLnBrk="0" hangingPunct="0">
              <a:defRPr b="1" u="sng">
                <a:solidFill>
                  <a:schemeClr val="bg1"/>
                </a:solidFill>
                <a:latin typeface="Arial" panose="020B0604020202020204" pitchFamily="34" charset="0"/>
              </a:defRPr>
            </a:lvl4pPr>
            <a:lvl5pPr marL="2057400" indent="-228600" eaLnBrk="0" hangingPunct="0">
              <a:defRPr b="1" u="sng">
                <a:solidFill>
                  <a:schemeClr val="bg1"/>
                </a:solidFill>
                <a:latin typeface="Arial" panose="020B0604020202020204" pitchFamily="34" charset="0"/>
              </a:defRPr>
            </a:lvl5pPr>
            <a:lvl6pPr marL="2514600" indent="-228600" eaLnBrk="0" fontAlgn="base" hangingPunct="0">
              <a:spcBef>
                <a:spcPct val="0"/>
              </a:spcBef>
              <a:spcAft>
                <a:spcPct val="0"/>
              </a:spcAft>
              <a:defRPr b="1" u="sng">
                <a:solidFill>
                  <a:schemeClr val="bg1"/>
                </a:solidFill>
                <a:latin typeface="Arial" panose="020B0604020202020204" pitchFamily="34" charset="0"/>
              </a:defRPr>
            </a:lvl6pPr>
            <a:lvl7pPr marL="2971800" indent="-228600" eaLnBrk="0" fontAlgn="base" hangingPunct="0">
              <a:spcBef>
                <a:spcPct val="0"/>
              </a:spcBef>
              <a:spcAft>
                <a:spcPct val="0"/>
              </a:spcAft>
              <a:defRPr b="1" u="sng">
                <a:solidFill>
                  <a:schemeClr val="bg1"/>
                </a:solidFill>
                <a:latin typeface="Arial" panose="020B0604020202020204" pitchFamily="34" charset="0"/>
              </a:defRPr>
            </a:lvl7pPr>
            <a:lvl8pPr marL="3429000" indent="-228600" eaLnBrk="0" fontAlgn="base" hangingPunct="0">
              <a:spcBef>
                <a:spcPct val="0"/>
              </a:spcBef>
              <a:spcAft>
                <a:spcPct val="0"/>
              </a:spcAft>
              <a:defRPr b="1" u="sng">
                <a:solidFill>
                  <a:schemeClr val="bg1"/>
                </a:solidFill>
                <a:latin typeface="Arial" panose="020B0604020202020204" pitchFamily="34" charset="0"/>
              </a:defRPr>
            </a:lvl8pPr>
            <a:lvl9pPr marL="3886200" indent="-228600" eaLnBrk="0" fontAlgn="base" hangingPunct="0">
              <a:spcBef>
                <a:spcPct val="0"/>
              </a:spcBef>
              <a:spcAft>
                <a:spcPct val="0"/>
              </a:spcAft>
              <a:defRPr b="1" u="sng">
                <a:solidFill>
                  <a:schemeClr val="bg1"/>
                </a:solidFill>
                <a:latin typeface="Arial" panose="020B0604020202020204" pitchFamily="34" charset="0"/>
              </a:defRPr>
            </a:lvl9pPr>
          </a:lstStyle>
          <a:p>
            <a:pPr algn="ctr" defTabSz="685800" eaLnBrk="1" hangingPunct="1"/>
            <a:r>
              <a:rPr lang="en-US" altLang="en-US" sz="1050" b="0" u="none" kern="0" dirty="0">
                <a:solidFill>
                  <a:prstClr val="white"/>
                </a:solidFill>
                <a:cs typeface="Arial" panose="020B0604020202020204" pitchFamily="34" charset="0"/>
              </a:rPr>
              <a:t>Mutant</a:t>
            </a:r>
          </a:p>
        </p:txBody>
      </p:sp>
      <p:sp>
        <p:nvSpPr>
          <p:cNvPr id="378" name="Text Box 5"/>
          <p:cNvSpPr txBox="1">
            <a:spLocks noChangeArrowheads="1"/>
          </p:cNvSpPr>
          <p:nvPr/>
        </p:nvSpPr>
        <p:spPr bwMode="auto">
          <a:xfrm>
            <a:off x="8223150" y="1558382"/>
            <a:ext cx="747320" cy="253916"/>
          </a:xfrm>
          <a:prstGeom prst="rect">
            <a:avLst/>
          </a:prstGeom>
          <a:solidFill>
            <a:schemeClr val="tx2"/>
          </a:solidFill>
          <a:ln>
            <a:solidFill>
              <a:schemeClr val="tx2"/>
            </a:solidFill>
          </a:ln>
          <a:effectLst/>
          <a:extLst/>
        </p:spPr>
        <p:txBody>
          <a:bodyPr wrap="none">
            <a:spAutoFit/>
          </a:bodyPr>
          <a:lstStyle>
            <a:lvl1pPr eaLnBrk="0" hangingPunct="0">
              <a:defRPr b="1" u="sng">
                <a:solidFill>
                  <a:schemeClr val="bg1"/>
                </a:solidFill>
                <a:latin typeface="Arial" panose="020B0604020202020204" pitchFamily="34" charset="0"/>
              </a:defRPr>
            </a:lvl1pPr>
            <a:lvl2pPr marL="742950" indent="-285750" eaLnBrk="0" hangingPunct="0">
              <a:defRPr b="1" u="sng">
                <a:solidFill>
                  <a:schemeClr val="bg1"/>
                </a:solidFill>
                <a:latin typeface="Arial" panose="020B0604020202020204" pitchFamily="34" charset="0"/>
              </a:defRPr>
            </a:lvl2pPr>
            <a:lvl3pPr marL="1143000" indent="-228600" eaLnBrk="0" hangingPunct="0">
              <a:defRPr b="1" u="sng">
                <a:solidFill>
                  <a:schemeClr val="bg1"/>
                </a:solidFill>
                <a:latin typeface="Arial" panose="020B0604020202020204" pitchFamily="34" charset="0"/>
              </a:defRPr>
            </a:lvl3pPr>
            <a:lvl4pPr marL="1600200" indent="-228600" eaLnBrk="0" hangingPunct="0">
              <a:defRPr b="1" u="sng">
                <a:solidFill>
                  <a:schemeClr val="bg1"/>
                </a:solidFill>
                <a:latin typeface="Arial" panose="020B0604020202020204" pitchFamily="34" charset="0"/>
              </a:defRPr>
            </a:lvl4pPr>
            <a:lvl5pPr marL="2057400" indent="-228600" eaLnBrk="0" hangingPunct="0">
              <a:defRPr b="1" u="sng">
                <a:solidFill>
                  <a:schemeClr val="bg1"/>
                </a:solidFill>
                <a:latin typeface="Arial" panose="020B0604020202020204" pitchFamily="34" charset="0"/>
              </a:defRPr>
            </a:lvl5pPr>
            <a:lvl6pPr marL="2514600" indent="-228600" eaLnBrk="0" fontAlgn="base" hangingPunct="0">
              <a:spcBef>
                <a:spcPct val="0"/>
              </a:spcBef>
              <a:spcAft>
                <a:spcPct val="0"/>
              </a:spcAft>
              <a:defRPr b="1" u="sng">
                <a:solidFill>
                  <a:schemeClr val="bg1"/>
                </a:solidFill>
                <a:latin typeface="Arial" panose="020B0604020202020204" pitchFamily="34" charset="0"/>
              </a:defRPr>
            </a:lvl6pPr>
            <a:lvl7pPr marL="2971800" indent="-228600" eaLnBrk="0" fontAlgn="base" hangingPunct="0">
              <a:spcBef>
                <a:spcPct val="0"/>
              </a:spcBef>
              <a:spcAft>
                <a:spcPct val="0"/>
              </a:spcAft>
              <a:defRPr b="1" u="sng">
                <a:solidFill>
                  <a:schemeClr val="bg1"/>
                </a:solidFill>
                <a:latin typeface="Arial" panose="020B0604020202020204" pitchFamily="34" charset="0"/>
              </a:defRPr>
            </a:lvl7pPr>
            <a:lvl8pPr marL="3429000" indent="-228600" eaLnBrk="0" fontAlgn="base" hangingPunct="0">
              <a:spcBef>
                <a:spcPct val="0"/>
              </a:spcBef>
              <a:spcAft>
                <a:spcPct val="0"/>
              </a:spcAft>
              <a:defRPr b="1" u="sng">
                <a:solidFill>
                  <a:schemeClr val="bg1"/>
                </a:solidFill>
                <a:latin typeface="Arial" panose="020B0604020202020204" pitchFamily="34" charset="0"/>
              </a:defRPr>
            </a:lvl8pPr>
            <a:lvl9pPr marL="3886200" indent="-228600" eaLnBrk="0" fontAlgn="base" hangingPunct="0">
              <a:spcBef>
                <a:spcPct val="0"/>
              </a:spcBef>
              <a:spcAft>
                <a:spcPct val="0"/>
              </a:spcAft>
              <a:defRPr b="1" u="sng">
                <a:solidFill>
                  <a:schemeClr val="bg1"/>
                </a:solidFill>
                <a:latin typeface="Arial" panose="020B0604020202020204" pitchFamily="34" charset="0"/>
              </a:defRPr>
            </a:lvl9pPr>
          </a:lstStyle>
          <a:p>
            <a:pPr algn="ctr" defTabSz="685800" eaLnBrk="1" hangingPunct="1"/>
            <a:r>
              <a:rPr lang="en-US" altLang="en-US" sz="1050" b="0" u="none" kern="0" dirty="0">
                <a:solidFill>
                  <a:prstClr val="white"/>
                </a:solidFill>
                <a:cs typeface="Arial" panose="020B0604020202020204" pitchFamily="34" charset="0"/>
              </a:rPr>
              <a:t>Wild-type</a:t>
            </a:r>
          </a:p>
        </p:txBody>
      </p:sp>
      <p:sp>
        <p:nvSpPr>
          <p:cNvPr id="379" name="TextBox 378"/>
          <p:cNvSpPr txBox="1"/>
          <p:nvPr/>
        </p:nvSpPr>
        <p:spPr>
          <a:xfrm>
            <a:off x="6444296" y="6337652"/>
            <a:ext cx="3766504"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DiLeo</a:t>
            </a:r>
            <a:r>
              <a:rPr lang="en-US" sz="1200" dirty="0">
                <a:latin typeface="Arial" panose="020B0604020202020204" pitchFamily="34" charset="0"/>
                <a:cs typeface="Arial" panose="020B0604020202020204" pitchFamily="34" charset="0"/>
              </a:rPr>
              <a:t> A, SABCS 2016, S4-07</a:t>
            </a:r>
          </a:p>
        </p:txBody>
      </p:sp>
    </p:spTree>
    <p:extLst>
      <p:ext uri="{BB962C8B-B14F-4D97-AF65-F5344CB8AC3E}">
        <p14:creationId xmlns:p14="http://schemas.microsoft.com/office/powerpoint/2010/main" xmlns="" val="5440099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1"/>
          <p:cNvSpPr txBox="1">
            <a:spLocks noChangeArrowheads="1"/>
          </p:cNvSpPr>
          <p:nvPr/>
        </p:nvSpPr>
        <p:spPr bwMode="auto">
          <a:xfrm>
            <a:off x="1842416" y="1094194"/>
            <a:ext cx="8419221" cy="338554"/>
          </a:xfrm>
          <a:prstGeom prst="rect">
            <a:avLst/>
          </a:prstGeom>
          <a:noFill/>
          <a:ln>
            <a:noFill/>
          </a:ln>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ltLang="zh-CN" sz="1600" dirty="0">
                <a:latin typeface="Baskerville" charset="0"/>
                <a:ea typeface="Baskerville" charset="0"/>
                <a:cs typeface="Baskerville" charset="0"/>
              </a:rPr>
              <a:t>4 day </a:t>
            </a:r>
            <a:r>
              <a:rPr lang="en-US" altLang="zh-CN" sz="1600" dirty="0" err="1">
                <a:latin typeface="Baskerville" charset="0"/>
                <a:ea typeface="Baskerville" charset="0"/>
                <a:cs typeface="Baskerville" charset="0"/>
              </a:rPr>
              <a:t>Celltiter</a:t>
            </a:r>
            <a:r>
              <a:rPr lang="en-US" altLang="zh-CN" sz="1600" dirty="0">
                <a:latin typeface="Baskerville" charset="0"/>
                <a:ea typeface="Baskerville" charset="0"/>
                <a:cs typeface="Baskerville" charset="0"/>
              </a:rPr>
              <a:t> </a:t>
            </a:r>
            <a:r>
              <a:rPr lang="en-US" altLang="zh-CN" sz="1600" dirty="0" err="1">
                <a:latin typeface="Baskerville" charset="0"/>
                <a:ea typeface="Baskerville" charset="0"/>
                <a:cs typeface="Baskerville" charset="0"/>
              </a:rPr>
              <a:t>glo</a:t>
            </a:r>
            <a:r>
              <a:rPr lang="en-US" altLang="zh-CN" sz="1600" dirty="0">
                <a:latin typeface="Baskerville" charset="0"/>
                <a:ea typeface="Baskerville" charset="0"/>
                <a:cs typeface="Baskerville" charset="0"/>
              </a:rPr>
              <a:t> assay;  Each dot represents IC50 of a different cancer cell line</a:t>
            </a:r>
          </a:p>
        </p:txBody>
      </p:sp>
      <p:pic>
        <p:nvPicPr>
          <p:cNvPr id="19459" name="Picture 2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724160" y="1854200"/>
            <a:ext cx="2331099"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7"/>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415117" y="4208899"/>
            <a:ext cx="2371033"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8"/>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295009" y="1884396"/>
            <a:ext cx="2331099"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462" name="Group 3"/>
          <p:cNvGrpSpPr>
            <a:grpSpLocks/>
          </p:cNvGrpSpPr>
          <p:nvPr/>
        </p:nvGrpSpPr>
        <p:grpSpPr bwMode="auto">
          <a:xfrm>
            <a:off x="2789242" y="4234299"/>
            <a:ext cx="2316810" cy="1905000"/>
            <a:chOff x="518905" y="3886200"/>
            <a:chExt cx="2757714" cy="1828800"/>
          </a:xfrm>
        </p:grpSpPr>
        <p:pic>
          <p:nvPicPr>
            <p:cNvPr id="19467" name="Picture 10"/>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518905" y="3886200"/>
              <a:ext cx="2757714"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8" name="Oval 2"/>
            <p:cNvSpPr>
              <a:spLocks noChangeArrowheads="1"/>
            </p:cNvSpPr>
            <p:nvPr/>
          </p:nvSpPr>
          <p:spPr bwMode="auto">
            <a:xfrm>
              <a:off x="1524000" y="4800600"/>
              <a:ext cx="152400" cy="152400"/>
            </a:xfrm>
            <a:prstGeom prst="ellipse">
              <a:avLst/>
            </a:prstGeom>
            <a:solidFill>
              <a:srgbClr val="FFFFFF"/>
            </a:solidFill>
            <a:ln w="9525">
              <a:solidFill>
                <a:srgbClr val="FFFFFF"/>
              </a:solidFill>
              <a:round/>
              <a:headEnd/>
              <a:tailEnd/>
            </a:ln>
          </p:spPr>
          <p:txBody>
            <a:bodyPr lIns="0" tIns="0" rIns="0" bIns="0" anchor="ctr"/>
            <a:lstStyle/>
            <a:p>
              <a:endParaRPr lang="zh-CN" altLang="en-US">
                <a:latin typeface="Comic Sans MS"/>
                <a:cs typeface="Comic Sans MS"/>
              </a:endParaRPr>
            </a:p>
          </p:txBody>
        </p:sp>
      </p:grpSp>
      <p:sp>
        <p:nvSpPr>
          <p:cNvPr id="19463" name="TextBox 1"/>
          <p:cNvSpPr txBox="1">
            <a:spLocks noChangeArrowheads="1"/>
          </p:cNvSpPr>
          <p:nvPr/>
        </p:nvSpPr>
        <p:spPr bwMode="auto">
          <a:xfrm>
            <a:off x="2641040" y="1594339"/>
            <a:ext cx="27366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err="1">
                <a:latin typeface="Baskerville" charset="0"/>
                <a:ea typeface="Baskerville" charset="0"/>
                <a:cs typeface="Baskerville" charset="0"/>
              </a:rPr>
              <a:t>Pictilisib</a:t>
            </a:r>
            <a:r>
              <a:rPr lang="en-US" altLang="zh-CN" sz="1800" dirty="0">
                <a:latin typeface="Baskerville" charset="0"/>
                <a:ea typeface="Baskerville" charset="0"/>
                <a:cs typeface="Baskerville" charset="0"/>
              </a:rPr>
              <a:t> GDC-0941 IC50</a:t>
            </a:r>
          </a:p>
        </p:txBody>
      </p:sp>
      <p:sp>
        <p:nvSpPr>
          <p:cNvPr id="19464" name="TextBox 16"/>
          <p:cNvSpPr txBox="1">
            <a:spLocks noChangeArrowheads="1"/>
          </p:cNvSpPr>
          <p:nvPr/>
        </p:nvSpPr>
        <p:spPr bwMode="auto">
          <a:xfrm>
            <a:off x="6677279" y="1624535"/>
            <a:ext cx="16065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latin typeface="Baskerville" charset="0"/>
                <a:ea typeface="Baskerville" charset="0"/>
                <a:cs typeface="Baskerville" charset="0"/>
              </a:rPr>
              <a:t>BKM120 IC50</a:t>
            </a:r>
          </a:p>
        </p:txBody>
      </p:sp>
      <p:sp>
        <p:nvSpPr>
          <p:cNvPr id="19465" name="TextBox 19"/>
          <p:cNvSpPr txBox="1">
            <a:spLocks noChangeArrowheads="1"/>
          </p:cNvSpPr>
          <p:nvPr/>
        </p:nvSpPr>
        <p:spPr bwMode="auto">
          <a:xfrm>
            <a:off x="2724153" y="3904984"/>
            <a:ext cx="33226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err="1">
                <a:latin typeface="Baskerville" charset="0"/>
                <a:ea typeface="Baskerville" charset="0"/>
                <a:cs typeface="Baskerville" charset="0"/>
              </a:rPr>
              <a:t>Taselisib</a:t>
            </a:r>
            <a:r>
              <a:rPr lang="en-US" altLang="zh-CN" sz="1800" dirty="0">
                <a:latin typeface="Baskerville" charset="0"/>
                <a:ea typeface="Baskerville" charset="0"/>
                <a:cs typeface="Baskerville" charset="0"/>
              </a:rPr>
              <a:t> GDC-0032 IC50</a:t>
            </a:r>
          </a:p>
        </p:txBody>
      </p:sp>
      <p:sp>
        <p:nvSpPr>
          <p:cNvPr id="19466" name="TextBox 20"/>
          <p:cNvSpPr txBox="1">
            <a:spLocks noChangeArrowheads="1"/>
          </p:cNvSpPr>
          <p:nvPr/>
        </p:nvSpPr>
        <p:spPr bwMode="auto">
          <a:xfrm>
            <a:off x="6295008" y="3867268"/>
            <a:ext cx="256993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latin typeface="Baskerville" charset="0"/>
                <a:ea typeface="Baskerville" charset="0"/>
                <a:cs typeface="Baskerville" charset="0"/>
              </a:rPr>
              <a:t>*</a:t>
            </a:r>
            <a:r>
              <a:rPr lang="en-US" altLang="zh-CN" sz="1800" dirty="0" err="1">
                <a:latin typeface="Baskerville" charset="0"/>
                <a:ea typeface="Baskerville" charset="0"/>
                <a:cs typeface="Baskerville" charset="0"/>
              </a:rPr>
              <a:t>Alpelisib</a:t>
            </a:r>
            <a:r>
              <a:rPr lang="en-US" altLang="zh-CN" sz="1800" dirty="0">
                <a:latin typeface="Baskerville" charset="0"/>
                <a:ea typeface="Baskerville" charset="0"/>
                <a:cs typeface="Baskerville" charset="0"/>
              </a:rPr>
              <a:t> BYL719 IC50</a:t>
            </a:r>
          </a:p>
        </p:txBody>
      </p:sp>
      <p:sp>
        <p:nvSpPr>
          <p:cNvPr id="3" name="Rectangle 2"/>
          <p:cNvSpPr/>
          <p:nvPr/>
        </p:nvSpPr>
        <p:spPr bwMode="auto">
          <a:xfrm>
            <a:off x="2724152" y="3904985"/>
            <a:ext cx="3007078" cy="2234315"/>
          </a:xfrm>
          <a:prstGeom prst="rect">
            <a:avLst/>
          </a:prstGeom>
          <a:noFill/>
          <a:ln w="25400"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914400" fontAlgn="base">
              <a:spcBef>
                <a:spcPct val="0"/>
              </a:spcBef>
              <a:spcAft>
                <a:spcPct val="0"/>
              </a:spcAft>
            </a:pPr>
            <a:endParaRPr lang="en-US">
              <a:latin typeface="Comic Sans MS"/>
              <a:cs typeface="Comic Sans MS"/>
            </a:endParaRPr>
          </a:p>
        </p:txBody>
      </p:sp>
      <p:sp>
        <p:nvSpPr>
          <p:cNvPr id="18" name="Title 2"/>
          <p:cNvSpPr txBox="1">
            <a:spLocks/>
          </p:cNvSpPr>
          <p:nvPr/>
        </p:nvSpPr>
        <p:spPr bwMode="auto">
          <a:xfrm>
            <a:off x="1582144" y="31098"/>
            <a:ext cx="8984285" cy="10781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2800">
                <a:solidFill>
                  <a:schemeClr val="bg1"/>
                </a:solidFill>
                <a:latin typeface="Arial"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2800">
                <a:solidFill>
                  <a:schemeClr val="bg1"/>
                </a:solidFill>
                <a:latin typeface="Arial"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2800">
                <a:solidFill>
                  <a:schemeClr val="bg1"/>
                </a:solidFill>
                <a:latin typeface="Arial"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2800">
                <a:solidFill>
                  <a:schemeClr val="bg1"/>
                </a:solidFill>
                <a:latin typeface="Arial" pitchFamily="-107" charset="0"/>
                <a:ea typeface="ＭＳ Ｐゴシック" pitchFamily="-107" charset="-128"/>
                <a:cs typeface="ＭＳ Ｐゴシック" pitchFamily="-107" charset="-128"/>
              </a:defRPr>
            </a:lvl5pPr>
            <a:lvl6pPr marL="457200" algn="l" rtl="0" fontAlgn="base">
              <a:spcBef>
                <a:spcPct val="0"/>
              </a:spcBef>
              <a:spcAft>
                <a:spcPct val="0"/>
              </a:spcAft>
              <a:defRPr sz="2800">
                <a:solidFill>
                  <a:schemeClr val="bg1"/>
                </a:solidFill>
                <a:latin typeface="Arial" pitchFamily="-107" charset="0"/>
              </a:defRPr>
            </a:lvl6pPr>
            <a:lvl7pPr marL="914400" algn="l" rtl="0" fontAlgn="base">
              <a:spcBef>
                <a:spcPct val="0"/>
              </a:spcBef>
              <a:spcAft>
                <a:spcPct val="0"/>
              </a:spcAft>
              <a:defRPr sz="2800">
                <a:solidFill>
                  <a:schemeClr val="bg1"/>
                </a:solidFill>
                <a:latin typeface="Arial" pitchFamily="-107" charset="0"/>
              </a:defRPr>
            </a:lvl7pPr>
            <a:lvl8pPr marL="1371600" algn="l" rtl="0" fontAlgn="base">
              <a:spcBef>
                <a:spcPct val="0"/>
              </a:spcBef>
              <a:spcAft>
                <a:spcPct val="0"/>
              </a:spcAft>
              <a:defRPr sz="2800">
                <a:solidFill>
                  <a:schemeClr val="bg1"/>
                </a:solidFill>
                <a:latin typeface="Arial" pitchFamily="-107" charset="0"/>
              </a:defRPr>
            </a:lvl8pPr>
            <a:lvl9pPr marL="1828800" algn="l" rtl="0" fontAlgn="base">
              <a:spcBef>
                <a:spcPct val="0"/>
              </a:spcBef>
              <a:spcAft>
                <a:spcPct val="0"/>
              </a:spcAft>
              <a:defRPr sz="2800">
                <a:solidFill>
                  <a:schemeClr val="bg1"/>
                </a:solidFill>
                <a:latin typeface="Arial" pitchFamily="-107" charset="0"/>
              </a:defRPr>
            </a:lvl9pPr>
          </a:lstStyle>
          <a:p>
            <a:pPr algn="ctr"/>
            <a:r>
              <a:rPr lang="en-US" dirty="0" err="1">
                <a:solidFill>
                  <a:srgbClr val="000000"/>
                </a:solidFill>
                <a:latin typeface="Baskerville" charset="0"/>
                <a:ea typeface="Baskerville" charset="0"/>
                <a:cs typeface="Baskerville" charset="0"/>
              </a:rPr>
              <a:t>Taselisib</a:t>
            </a:r>
            <a:r>
              <a:rPr lang="en-US" dirty="0">
                <a:solidFill>
                  <a:srgbClr val="000000"/>
                </a:solidFill>
                <a:latin typeface="Baskerville" charset="0"/>
                <a:ea typeface="Baskerville" charset="0"/>
                <a:cs typeface="Baskerville" charset="0"/>
              </a:rPr>
              <a:t> (b-sparing PI3K inhibitor) shows increased potency against PIK3CA mutant cells (Abstract 6-04)</a:t>
            </a:r>
          </a:p>
        </p:txBody>
      </p:sp>
      <p:sp>
        <p:nvSpPr>
          <p:cNvPr id="19" name="TextBox 1"/>
          <p:cNvSpPr txBox="1">
            <a:spLocks noChangeArrowheads="1"/>
          </p:cNvSpPr>
          <p:nvPr/>
        </p:nvSpPr>
        <p:spPr bwMode="auto">
          <a:xfrm>
            <a:off x="1582120" y="6456936"/>
            <a:ext cx="29049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a:latin typeface="Arial" panose="020B0604020202020204" pitchFamily="34" charset="0"/>
                <a:ea typeface="Baskerville" charset="0"/>
                <a:cs typeface="Arial" panose="020B0604020202020204" pitchFamily="34" charset="0"/>
              </a:rPr>
              <a:t>Kyle Edgar, Jeff </a:t>
            </a:r>
            <a:r>
              <a:rPr lang="en-US" sz="1400" i="1" dirty="0" err="1">
                <a:latin typeface="Arial" panose="020B0604020202020204" pitchFamily="34" charset="0"/>
                <a:ea typeface="Baskerville" charset="0"/>
                <a:cs typeface="Arial" panose="020B0604020202020204" pitchFamily="34" charset="0"/>
              </a:rPr>
              <a:t>Wallin</a:t>
            </a:r>
            <a:endParaRPr lang="en-US" sz="1400" i="1" dirty="0">
              <a:latin typeface="Arial" panose="020B0604020202020204" pitchFamily="34" charset="0"/>
              <a:ea typeface="Baskerville" charset="0"/>
              <a:cs typeface="Arial" panose="020B0604020202020204" pitchFamily="34" charset="0"/>
            </a:endParaRPr>
          </a:p>
        </p:txBody>
      </p:sp>
      <p:sp>
        <p:nvSpPr>
          <p:cNvPr id="2" name="TextBox 1"/>
          <p:cNvSpPr txBox="1"/>
          <p:nvPr/>
        </p:nvSpPr>
        <p:spPr>
          <a:xfrm>
            <a:off x="4098360" y="6395380"/>
            <a:ext cx="3951851" cy="369332"/>
          </a:xfrm>
          <a:prstGeom prst="rect">
            <a:avLst/>
          </a:prstGeom>
          <a:noFill/>
        </p:spPr>
        <p:txBody>
          <a:bodyPr wrap="square" rtlCol="0">
            <a:spAutoFit/>
          </a:bodyPr>
          <a:lstStyle/>
          <a:p>
            <a:r>
              <a:rPr lang="en-US" dirty="0">
                <a:latin typeface="Baskerville" charset="0"/>
                <a:ea typeface="Baskerville" charset="0"/>
                <a:cs typeface="Baskerville" charset="0"/>
              </a:rPr>
              <a:t>*Being evaluated in SOLAR trial</a:t>
            </a:r>
          </a:p>
        </p:txBody>
      </p:sp>
      <p:sp>
        <p:nvSpPr>
          <p:cNvPr id="4" name="TextBox 3"/>
          <p:cNvSpPr txBox="1"/>
          <p:nvPr/>
        </p:nvSpPr>
        <p:spPr>
          <a:xfrm>
            <a:off x="6650182" y="6475879"/>
            <a:ext cx="3611454"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Friedman, SABCS 2016, S6-04</a:t>
            </a:r>
          </a:p>
        </p:txBody>
      </p:sp>
    </p:spTree>
    <p:extLst>
      <p:ext uri="{BB962C8B-B14F-4D97-AF65-F5344CB8AC3E}">
        <p14:creationId xmlns:p14="http://schemas.microsoft.com/office/powerpoint/2010/main" xmlns="" val="3864281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42" y="2514611"/>
            <a:ext cx="7805737" cy="344487"/>
          </a:xfrm>
        </p:spPr>
        <p:txBody>
          <a:bodyPr/>
          <a:lstStyle/>
          <a:p>
            <a:r>
              <a:rPr lang="en-US" sz="700" b="1" dirty="0">
                <a:latin typeface="Arial" charset="0"/>
                <a:ea typeface="+mn-ea"/>
                <a:cs typeface="+mn-cs"/>
              </a:rPr>
              <a:t>Targeted Combination Therapies Are Superior to Their Monotherapy Comparators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83705" y="8551"/>
            <a:ext cx="8624605" cy="6468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981201" y="5680367"/>
            <a:ext cx="3283527"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Finn R, et al. Breast Can Res, 2016</a:t>
            </a:r>
          </a:p>
        </p:txBody>
      </p:sp>
      <p:sp>
        <p:nvSpPr>
          <p:cNvPr id="4" name="TextBox 3"/>
          <p:cNvSpPr txBox="1"/>
          <p:nvPr/>
        </p:nvSpPr>
        <p:spPr>
          <a:xfrm>
            <a:off x="1981201" y="6012873"/>
            <a:ext cx="8548254" cy="246221"/>
          </a:xfrm>
          <a:prstGeom prst="rect">
            <a:avLst/>
          </a:prstGeom>
          <a:solidFill>
            <a:schemeClr val="bg1"/>
          </a:solidFill>
        </p:spPr>
        <p:txBody>
          <a:bodyPr wrap="square" rtlCol="0">
            <a:spAutoFit/>
          </a:bodyPr>
          <a:lstStyle/>
          <a:p>
            <a:r>
              <a:rPr lang="en-US" sz="1000" dirty="0" err="1"/>
              <a:t>Everolimus</a:t>
            </a:r>
            <a:r>
              <a:rPr lang="en-US" sz="1000" dirty="0"/>
              <a:t> package insert</a:t>
            </a:r>
          </a:p>
        </p:txBody>
      </p:sp>
    </p:spTree>
    <p:extLst>
      <p:ext uri="{BB962C8B-B14F-4D97-AF65-F5344CB8AC3E}">
        <p14:creationId xmlns:p14="http://schemas.microsoft.com/office/powerpoint/2010/main" xmlns="" val="3662009264"/>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Clinical Issues/No Answers</a:t>
            </a:r>
          </a:p>
        </p:txBody>
      </p:sp>
      <p:sp>
        <p:nvSpPr>
          <p:cNvPr id="3" name="Content Placeholder 2"/>
          <p:cNvSpPr>
            <a:spLocks noGrp="1"/>
          </p:cNvSpPr>
          <p:nvPr>
            <p:ph idx="1"/>
          </p:nvPr>
        </p:nvSpPr>
        <p:spPr>
          <a:xfrm>
            <a:off x="2325206" y="1621972"/>
            <a:ext cx="7903371" cy="4093029"/>
          </a:xfrm>
        </p:spPr>
        <p:txBody>
          <a:bodyPr/>
          <a:lstStyle/>
          <a:p>
            <a:pPr>
              <a:spcBef>
                <a:spcPts val="1800"/>
              </a:spcBef>
            </a:pPr>
            <a:r>
              <a:rPr lang="en-US" sz="2800" dirty="0"/>
              <a:t>Who are the exceptional responders to endocrine monotherapy?</a:t>
            </a:r>
          </a:p>
          <a:p>
            <a:pPr>
              <a:spcBef>
                <a:spcPts val="1800"/>
              </a:spcBef>
            </a:pPr>
            <a:r>
              <a:rPr lang="en-US" sz="2800" dirty="0"/>
              <a:t>Can biomarkers be identified to define optimal therapy</a:t>
            </a:r>
          </a:p>
          <a:p>
            <a:pPr>
              <a:spcBef>
                <a:spcPts val="1800"/>
              </a:spcBef>
            </a:pPr>
            <a:r>
              <a:rPr lang="en-US" sz="2800" dirty="0"/>
              <a:t>CDK4/6 inhibitors in sequence?</a:t>
            </a:r>
          </a:p>
          <a:p>
            <a:pPr>
              <a:spcBef>
                <a:spcPts val="1800"/>
              </a:spcBef>
            </a:pPr>
            <a:r>
              <a:rPr lang="en-US" sz="2800" dirty="0"/>
              <a:t>Optimal sequence or combination of targeted therapy with endocrine therapy </a:t>
            </a:r>
          </a:p>
        </p:txBody>
      </p:sp>
    </p:spTree>
    <p:extLst>
      <p:ext uri="{BB962C8B-B14F-4D97-AF65-F5344CB8AC3E}">
        <p14:creationId xmlns:p14="http://schemas.microsoft.com/office/powerpoint/2010/main" xmlns="" val="22872932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00655" y="3048000"/>
            <a:ext cx="1790693" cy="762000"/>
          </a:xfrm>
        </p:spPr>
        <p:txBody>
          <a:bodyPr/>
          <a:lstStyle/>
          <a:p>
            <a:r>
              <a:rPr lang="en-US" sz="4500" b="1" dirty="0">
                <a:latin typeface="Arial" panose="020B0604020202020204" pitchFamily="34" charset="0"/>
                <a:cs typeface="Arial" panose="020B0604020202020204" pitchFamily="34" charset="0"/>
              </a:rPr>
              <a:t>TNBC</a:t>
            </a:r>
          </a:p>
        </p:txBody>
      </p:sp>
    </p:spTree>
    <p:extLst>
      <p:ext uri="{BB962C8B-B14F-4D97-AF65-F5344CB8AC3E}">
        <p14:creationId xmlns:p14="http://schemas.microsoft.com/office/powerpoint/2010/main" xmlns="" val="20351638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t="888"/>
          <a:stretch/>
        </p:blipFill>
        <p:spPr>
          <a:xfrm>
            <a:off x="1581150" y="1277366"/>
            <a:ext cx="9029700" cy="529605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581151" y="0"/>
            <a:ext cx="8875059" cy="1235034"/>
          </a:xfrm>
          <a:prstGeom prst="rect">
            <a:avLst/>
          </a:prstGeom>
        </p:spPr>
      </p:pic>
      <p:sp>
        <p:nvSpPr>
          <p:cNvPr id="6" name="Rectangle 5"/>
          <p:cNvSpPr/>
          <p:nvPr/>
        </p:nvSpPr>
        <p:spPr>
          <a:xfrm>
            <a:off x="1631236" y="6539036"/>
            <a:ext cx="7868364" cy="307777"/>
          </a:xfrm>
          <a:prstGeom prst="rect">
            <a:avLst/>
          </a:prstGeom>
        </p:spPr>
        <p:txBody>
          <a:bodyPr wrap="square">
            <a:spAutoFit/>
          </a:bodyPr>
          <a:lstStyle/>
          <a:p>
            <a:pPr defTabSz="914400" eaLnBrk="0" fontAlgn="base" hangingPunct="0">
              <a:spcBef>
                <a:spcPct val="0"/>
              </a:spcBef>
              <a:spcAft>
                <a:spcPct val="0"/>
              </a:spcAft>
            </a:pPr>
            <a:r>
              <a:rPr lang="en-US" sz="700" dirty="0">
                <a:solidFill>
                  <a:srgbClr val="29313C"/>
                </a:solidFill>
                <a:latin typeface="Arial" panose="020B0604020202020204" pitchFamily="34" charset="0"/>
                <a:ea typeface="Times New Roman" panose="02020603050405020304" pitchFamily="18" charset="0"/>
                <a:cs typeface="Arial" panose="020B0604020202020204" pitchFamily="34" charset="0"/>
              </a:rPr>
              <a:t>© 2017 National Comprehensive Cancer Network, Inc. All rights reserved. </a:t>
            </a:r>
            <a:r>
              <a:rPr lang="en-US" sz="700" b="1" dirty="0">
                <a:solidFill>
                  <a:srgbClr val="29313C"/>
                </a:solidFill>
                <a:latin typeface="Arial" panose="020B0604020202020204" pitchFamily="34" charset="0"/>
                <a:ea typeface="Times New Roman" panose="02020603050405020304" pitchFamily="18" charset="0"/>
                <a:cs typeface="Arial" panose="020B0604020202020204" pitchFamily="34" charset="0"/>
              </a:rPr>
              <a:t>These guidelines and this illustration may not be reproduced in any form without the express written permission of NCCN</a:t>
            </a:r>
            <a:r>
              <a:rPr lang="en-US" sz="700" b="1" baseline="300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r>
              <a:rPr lang="en-US" sz="700" b="1" dirty="0">
                <a:solidFill>
                  <a:srgbClr val="29313C"/>
                </a:solidFill>
                <a:latin typeface="Arial" panose="020B0604020202020204" pitchFamily="34" charset="0"/>
                <a:ea typeface="Times New Roman" panose="02020603050405020304" pitchFamily="18" charset="0"/>
                <a:cs typeface="Arial" panose="020B0604020202020204" pitchFamily="34" charset="0"/>
              </a:rPr>
              <a:t>. To view the most recent and complete version of the NCCN Guidelines, go to NCCN.org</a:t>
            </a:r>
            <a:r>
              <a:rPr lang="en-US" sz="7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endParaRPr lang="en-US" sz="700" dirty="0">
              <a:solidFill>
                <a:srgbClr val="29313C"/>
              </a:solidFill>
              <a:latin typeface="Arial" panose="020B0604020202020204" pitchFamily="34" charset="0"/>
              <a:cs typeface="Arial" panose="020B0604020202020204" pitchFamily="34" charset="0"/>
            </a:endParaRPr>
          </a:p>
        </p:txBody>
      </p:sp>
      <p:sp>
        <p:nvSpPr>
          <p:cNvPr id="7" name="Rectangle 6"/>
          <p:cNvSpPr/>
          <p:nvPr/>
        </p:nvSpPr>
        <p:spPr bwMode="auto">
          <a:xfrm>
            <a:off x="8098155" y="1273967"/>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7"/>
          <p:cNvSpPr/>
          <p:nvPr/>
        </p:nvSpPr>
        <p:spPr bwMode="auto">
          <a:xfrm>
            <a:off x="8147685" y="3306267"/>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8"/>
          <p:cNvSpPr/>
          <p:nvPr/>
        </p:nvSpPr>
        <p:spPr bwMode="auto">
          <a:xfrm>
            <a:off x="10277170" y="3738382"/>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0" name="Rectangle 9"/>
          <p:cNvSpPr/>
          <p:nvPr/>
        </p:nvSpPr>
        <p:spPr bwMode="auto">
          <a:xfrm>
            <a:off x="9336405" y="3925396"/>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1" name="Rectangle 10"/>
          <p:cNvSpPr/>
          <p:nvPr/>
        </p:nvSpPr>
        <p:spPr bwMode="auto">
          <a:xfrm>
            <a:off x="8496301" y="6343651"/>
            <a:ext cx="342899" cy="1396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5" name="TextBox 4"/>
          <p:cNvSpPr txBox="1"/>
          <p:nvPr/>
        </p:nvSpPr>
        <p:spPr>
          <a:xfrm>
            <a:off x="6179127" y="3534555"/>
            <a:ext cx="4431723" cy="369332"/>
          </a:xfrm>
          <a:prstGeom prst="rect">
            <a:avLst/>
          </a:prstGeom>
          <a:solidFill>
            <a:schemeClr val="bg1"/>
          </a:solidFill>
        </p:spPr>
        <p:txBody>
          <a:bodyPr wrap="square" rtlCol="0">
            <a:spAutoFit/>
          </a:bodyPr>
          <a:lstStyle/>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900643" y="6428318"/>
            <a:ext cx="512717" cy="348932"/>
          </a:xfrm>
          <a:prstGeom prst="rect">
            <a:avLst/>
          </a:prstGeom>
        </p:spPr>
      </p:pic>
    </p:spTree>
    <p:extLst>
      <p:ext uri="{BB962C8B-B14F-4D97-AF65-F5344CB8AC3E}">
        <p14:creationId xmlns:p14="http://schemas.microsoft.com/office/powerpoint/2010/main" xmlns="" val="211597636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1963662" y="208351"/>
            <a:ext cx="8264679" cy="1143480"/>
          </a:xfrm>
        </p:spPr>
        <p:txBody>
          <a:bodyPr>
            <a:noAutofit/>
          </a:bodyPr>
          <a:lstStyle/>
          <a:p>
            <a:pPr>
              <a:lnSpc>
                <a:spcPct val="85000"/>
              </a:lnSpc>
            </a:pPr>
            <a:r>
              <a:rPr lang="en-US" dirty="0">
                <a:latin typeface="Arial" panose="020B0604020202020204" pitchFamily="34" charset="0"/>
                <a:cs typeface="Arial" panose="020B0604020202020204" pitchFamily="34" charset="0"/>
              </a:rPr>
              <a:t>Endocrine Therapy for Metastatic ER+ Breast Cancer</a:t>
            </a:r>
          </a:p>
        </p:txBody>
      </p:sp>
      <p:sp>
        <p:nvSpPr>
          <p:cNvPr id="145" name="TextBox 144"/>
          <p:cNvSpPr txBox="1"/>
          <p:nvPr/>
        </p:nvSpPr>
        <p:spPr>
          <a:xfrm>
            <a:off x="2304963" y="1445372"/>
            <a:ext cx="7582074" cy="307777"/>
          </a:xfrm>
          <a:prstGeom prst="rect">
            <a:avLst/>
          </a:prstGeom>
          <a:noFill/>
        </p:spPr>
        <p:txBody>
          <a:bodyPr wrap="square" rtlCol="0">
            <a:spAutoFit/>
          </a:bodyPr>
          <a:lstStyle/>
          <a:p>
            <a:pPr algn="ctr"/>
            <a:r>
              <a:rPr lang="en-US" sz="1400" b="1" cap="all" dirty="0">
                <a:solidFill>
                  <a:srgbClr val="5C5E60"/>
                </a:solidFill>
                <a:latin typeface="Arial" panose="020B0604020202020204" pitchFamily="34" charset="0"/>
                <a:cs typeface="Arial" panose="020B0604020202020204" pitchFamily="34" charset="0"/>
              </a:rPr>
              <a:t>Timeline of FDA Approvals of First-Line HR+ MBC Treatments*</a:t>
            </a:r>
          </a:p>
        </p:txBody>
      </p:sp>
      <p:sp>
        <p:nvSpPr>
          <p:cNvPr id="284" name="Rounded Rectangle 283"/>
          <p:cNvSpPr/>
          <p:nvPr/>
        </p:nvSpPr>
        <p:spPr>
          <a:xfrm>
            <a:off x="1524000" y="4747632"/>
            <a:ext cx="9144000" cy="2237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40" name="Elbow Connector 139"/>
          <p:cNvCxnSpPr>
            <a:stCxn id="200" idx="0"/>
            <a:endCxn id="141" idx="1"/>
          </p:cNvCxnSpPr>
          <p:nvPr/>
        </p:nvCxnSpPr>
        <p:spPr>
          <a:xfrm rot="16200000" flipV="1">
            <a:off x="2144168" y="4017072"/>
            <a:ext cx="1019900" cy="583836"/>
          </a:xfrm>
          <a:prstGeom prst="bentConnector3">
            <a:avLst>
              <a:gd name="adj1" fmla="val 50000"/>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676400" y="3366248"/>
            <a:ext cx="1371600" cy="432792"/>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a:solidFill>
                  <a:srgbClr val="5C5E60"/>
                </a:solidFill>
                <a:latin typeface="Arial" panose="020B0604020202020204" pitchFamily="34" charset="0"/>
                <a:cs typeface="Arial" panose="020B0604020202020204" pitchFamily="34" charset="0"/>
              </a:rPr>
              <a:t>Tamoxifen</a:t>
            </a:r>
            <a:endParaRPr lang="en-US" sz="1400" b="1" baseline="30000" dirty="0">
              <a:solidFill>
                <a:srgbClr val="5C5E60"/>
              </a:solidFill>
              <a:latin typeface="Arial" panose="020B0604020202020204" pitchFamily="34" charset="0"/>
              <a:cs typeface="Arial" panose="020B0604020202020204" pitchFamily="34" charset="0"/>
            </a:endParaRPr>
          </a:p>
        </p:txBody>
      </p:sp>
      <p:cxnSp>
        <p:nvCxnSpPr>
          <p:cNvPr id="76" name="Elbow Connector 75"/>
          <p:cNvCxnSpPr>
            <a:stCxn id="177" idx="0"/>
            <a:endCxn id="77" idx="1"/>
          </p:cNvCxnSpPr>
          <p:nvPr/>
        </p:nvCxnSpPr>
        <p:spPr>
          <a:xfrm rot="16200000" flipV="1">
            <a:off x="5488860" y="4150311"/>
            <a:ext cx="455587" cy="881673"/>
          </a:xfrm>
          <a:prstGeom prst="bentConnector3">
            <a:avLst>
              <a:gd name="adj1" fmla="val 50000"/>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498575" y="3930561"/>
            <a:ext cx="1554480" cy="432792"/>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err="1">
                <a:solidFill>
                  <a:srgbClr val="5C5E60"/>
                </a:solidFill>
                <a:latin typeface="Arial" panose="020B0604020202020204" pitchFamily="34" charset="0"/>
                <a:cs typeface="Arial" panose="020B0604020202020204" pitchFamily="34" charset="0"/>
              </a:rPr>
              <a:t>Anastrozole</a:t>
            </a:r>
            <a:endParaRPr lang="en-US" sz="1400" b="1" dirty="0">
              <a:solidFill>
                <a:srgbClr val="5C5E60"/>
              </a:solidFill>
              <a:latin typeface="Arial" panose="020B0604020202020204" pitchFamily="34" charset="0"/>
              <a:cs typeface="Arial" panose="020B0604020202020204" pitchFamily="34" charset="0"/>
            </a:endParaRPr>
          </a:p>
        </p:txBody>
      </p:sp>
      <p:cxnSp>
        <p:nvCxnSpPr>
          <p:cNvPr id="78" name="Elbow Connector 77"/>
          <p:cNvCxnSpPr>
            <a:stCxn id="180" idx="0"/>
          </p:cNvCxnSpPr>
          <p:nvPr/>
        </p:nvCxnSpPr>
        <p:spPr>
          <a:xfrm rot="16200000" flipV="1">
            <a:off x="5390945" y="3695569"/>
            <a:ext cx="1449494" cy="797248"/>
          </a:xfrm>
          <a:prstGeom prst="bentConnector4">
            <a:avLst>
              <a:gd name="adj1" fmla="val 62091"/>
              <a:gd name="adj2" fmla="val 12887"/>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180" idx="0"/>
          </p:cNvCxnSpPr>
          <p:nvPr/>
        </p:nvCxnSpPr>
        <p:spPr>
          <a:xfrm rot="16200000" flipV="1">
            <a:off x="4859254" y="3163877"/>
            <a:ext cx="2003445" cy="1306682"/>
          </a:xfrm>
          <a:prstGeom prst="bentConnector4">
            <a:avLst>
              <a:gd name="adj1" fmla="val 48750"/>
              <a:gd name="adj2" fmla="val 76841"/>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cxnSp>
        <p:nvCxnSpPr>
          <p:cNvPr id="82" name="Elbow Connector 81"/>
          <p:cNvCxnSpPr>
            <a:endCxn id="98" idx="1"/>
          </p:cNvCxnSpPr>
          <p:nvPr/>
        </p:nvCxnSpPr>
        <p:spPr>
          <a:xfrm rot="5400000" flipH="1" flipV="1">
            <a:off x="6126295" y="3337540"/>
            <a:ext cx="2211604" cy="796845"/>
          </a:xfrm>
          <a:prstGeom prst="bentConnector3">
            <a:avLst>
              <a:gd name="adj1" fmla="val 50000"/>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rot="5400000" flipH="1" flipV="1">
            <a:off x="7105000" y="3610241"/>
            <a:ext cx="1482649" cy="884164"/>
          </a:xfrm>
          <a:prstGeom prst="bentConnector3">
            <a:avLst>
              <a:gd name="adj1" fmla="val 50000"/>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2421836" y="4226327"/>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1977</a:t>
            </a:r>
          </a:p>
        </p:txBody>
      </p:sp>
      <p:sp>
        <p:nvSpPr>
          <p:cNvPr id="139" name="Rounded Rectangle 138"/>
          <p:cNvSpPr/>
          <p:nvPr/>
        </p:nvSpPr>
        <p:spPr>
          <a:xfrm>
            <a:off x="5495106" y="4497878"/>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1995</a:t>
            </a:r>
          </a:p>
        </p:txBody>
      </p:sp>
      <p:sp>
        <p:nvSpPr>
          <p:cNvPr id="142" name="Rounded Rectangle 141"/>
          <p:cNvSpPr/>
          <p:nvPr/>
        </p:nvSpPr>
        <p:spPr>
          <a:xfrm>
            <a:off x="6123463" y="3747248"/>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1997</a:t>
            </a:r>
          </a:p>
        </p:txBody>
      </p:sp>
      <p:sp>
        <p:nvSpPr>
          <p:cNvPr id="143" name="Rounded Rectangle 142"/>
          <p:cNvSpPr/>
          <p:nvPr/>
        </p:nvSpPr>
        <p:spPr>
          <a:xfrm>
            <a:off x="6939212" y="3655808"/>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1999</a:t>
            </a:r>
          </a:p>
        </p:txBody>
      </p:sp>
      <p:sp>
        <p:nvSpPr>
          <p:cNvPr id="144" name="Rounded Rectangle 143"/>
          <p:cNvSpPr/>
          <p:nvPr/>
        </p:nvSpPr>
        <p:spPr>
          <a:xfrm>
            <a:off x="7533353" y="3960883"/>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2002</a:t>
            </a:r>
          </a:p>
        </p:txBody>
      </p:sp>
      <p:cxnSp>
        <p:nvCxnSpPr>
          <p:cNvPr id="148" name="Straight Arrow Connector 147"/>
          <p:cNvCxnSpPr/>
          <p:nvPr/>
        </p:nvCxnSpPr>
        <p:spPr>
          <a:xfrm>
            <a:off x="1569720" y="4864660"/>
            <a:ext cx="9052560" cy="0"/>
          </a:xfrm>
          <a:prstGeom prst="straightConnector1">
            <a:avLst/>
          </a:prstGeom>
          <a:ln w="25400" cap="rnd">
            <a:solidFill>
              <a:schemeClr val="bg1"/>
            </a:solidFill>
            <a:prstDash val="solid"/>
            <a:headEnd w="lg" len="med"/>
            <a:tailEnd type="triangle"/>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651418" y="4818940"/>
            <a:ext cx="1697166" cy="91440"/>
            <a:chOff x="127418" y="5943600"/>
            <a:chExt cx="1697166" cy="91440"/>
          </a:xfrm>
        </p:grpSpPr>
        <p:sp>
          <p:nvSpPr>
            <p:cNvPr id="195" name="Oval 194"/>
            <p:cNvSpPr/>
            <p:nvPr/>
          </p:nvSpPr>
          <p:spPr>
            <a:xfrm>
              <a:off x="127418" y="59436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6" name="Oval 195"/>
            <p:cNvSpPr/>
            <p:nvPr/>
          </p:nvSpPr>
          <p:spPr>
            <a:xfrm>
              <a:off x="305832"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7" name="Oval 196"/>
            <p:cNvSpPr/>
            <p:nvPr/>
          </p:nvSpPr>
          <p:spPr>
            <a:xfrm>
              <a:off x="1019488"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8" name="Oval 197"/>
            <p:cNvSpPr/>
            <p:nvPr/>
          </p:nvSpPr>
          <p:spPr>
            <a:xfrm>
              <a:off x="66266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9" name="Oval 198"/>
            <p:cNvSpPr/>
            <p:nvPr/>
          </p:nvSpPr>
          <p:spPr>
            <a:xfrm>
              <a:off x="484246"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00" name="Oval 199"/>
            <p:cNvSpPr/>
            <p:nvPr/>
          </p:nvSpPr>
          <p:spPr>
            <a:xfrm>
              <a:off x="1376316" y="594360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201" name="Oval 200"/>
            <p:cNvSpPr/>
            <p:nvPr/>
          </p:nvSpPr>
          <p:spPr>
            <a:xfrm>
              <a:off x="841074"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02" name="Oval 201"/>
            <p:cNvSpPr/>
            <p:nvPr/>
          </p:nvSpPr>
          <p:spPr>
            <a:xfrm>
              <a:off x="1733144"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03" name="Oval 202"/>
            <p:cNvSpPr/>
            <p:nvPr/>
          </p:nvSpPr>
          <p:spPr>
            <a:xfrm>
              <a:off x="1197902"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04" name="Oval 203"/>
            <p:cNvSpPr/>
            <p:nvPr/>
          </p:nvSpPr>
          <p:spPr>
            <a:xfrm>
              <a:off x="155473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99" name="Group 298"/>
          <p:cNvGrpSpPr/>
          <p:nvPr/>
        </p:nvGrpSpPr>
        <p:grpSpPr>
          <a:xfrm>
            <a:off x="3435558" y="4818940"/>
            <a:ext cx="1697166" cy="91440"/>
            <a:chOff x="1911558" y="5105400"/>
            <a:chExt cx="1697166" cy="91440"/>
          </a:xfrm>
        </p:grpSpPr>
        <p:sp>
          <p:nvSpPr>
            <p:cNvPr id="185" name="Oval 184"/>
            <p:cNvSpPr/>
            <p:nvPr/>
          </p:nvSpPr>
          <p:spPr>
            <a:xfrm>
              <a:off x="1911558" y="51054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6" name="Oval 185"/>
            <p:cNvSpPr/>
            <p:nvPr/>
          </p:nvSpPr>
          <p:spPr>
            <a:xfrm>
              <a:off x="2089972"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7" name="Oval 186"/>
            <p:cNvSpPr/>
            <p:nvPr/>
          </p:nvSpPr>
          <p:spPr>
            <a:xfrm>
              <a:off x="2803628"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8" name="Oval 187"/>
            <p:cNvSpPr/>
            <p:nvPr/>
          </p:nvSpPr>
          <p:spPr>
            <a:xfrm>
              <a:off x="2446800"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9" name="Oval 188"/>
            <p:cNvSpPr/>
            <p:nvPr/>
          </p:nvSpPr>
          <p:spPr>
            <a:xfrm>
              <a:off x="2268386"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0" name="Oval 189"/>
            <p:cNvSpPr/>
            <p:nvPr/>
          </p:nvSpPr>
          <p:spPr>
            <a:xfrm>
              <a:off x="3160456"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1" name="Oval 190"/>
            <p:cNvSpPr/>
            <p:nvPr/>
          </p:nvSpPr>
          <p:spPr>
            <a:xfrm>
              <a:off x="2625214"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2" name="Oval 191"/>
            <p:cNvSpPr/>
            <p:nvPr/>
          </p:nvSpPr>
          <p:spPr>
            <a:xfrm>
              <a:off x="3517284"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3" name="Oval 192"/>
            <p:cNvSpPr/>
            <p:nvPr/>
          </p:nvSpPr>
          <p:spPr>
            <a:xfrm>
              <a:off x="2982042"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4" name="Oval 193"/>
            <p:cNvSpPr/>
            <p:nvPr/>
          </p:nvSpPr>
          <p:spPr>
            <a:xfrm>
              <a:off x="3338870"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89" name="Group 288"/>
          <p:cNvGrpSpPr/>
          <p:nvPr/>
        </p:nvGrpSpPr>
        <p:grpSpPr>
          <a:xfrm>
            <a:off x="5219698" y="4818940"/>
            <a:ext cx="1697166" cy="91440"/>
            <a:chOff x="3695698" y="5943600"/>
            <a:chExt cx="1697166" cy="91440"/>
          </a:xfrm>
        </p:grpSpPr>
        <p:sp>
          <p:nvSpPr>
            <p:cNvPr id="175" name="Oval 174"/>
            <p:cNvSpPr/>
            <p:nvPr/>
          </p:nvSpPr>
          <p:spPr>
            <a:xfrm>
              <a:off x="3695698" y="59436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6" name="Oval 175"/>
            <p:cNvSpPr/>
            <p:nvPr/>
          </p:nvSpPr>
          <p:spPr>
            <a:xfrm>
              <a:off x="3874112"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7" name="Oval 176"/>
            <p:cNvSpPr/>
            <p:nvPr/>
          </p:nvSpPr>
          <p:spPr>
            <a:xfrm>
              <a:off x="4587768" y="594360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178" name="Oval 177"/>
            <p:cNvSpPr/>
            <p:nvPr/>
          </p:nvSpPr>
          <p:spPr>
            <a:xfrm>
              <a:off x="423094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9" name="Oval 178"/>
            <p:cNvSpPr/>
            <p:nvPr/>
          </p:nvSpPr>
          <p:spPr>
            <a:xfrm>
              <a:off x="4052526"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0" name="Oval 179"/>
            <p:cNvSpPr/>
            <p:nvPr/>
          </p:nvSpPr>
          <p:spPr>
            <a:xfrm>
              <a:off x="4944596" y="594360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181" name="Oval 180"/>
            <p:cNvSpPr/>
            <p:nvPr/>
          </p:nvSpPr>
          <p:spPr>
            <a:xfrm>
              <a:off x="4409354"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2" name="Oval 181"/>
            <p:cNvSpPr/>
            <p:nvPr/>
          </p:nvSpPr>
          <p:spPr>
            <a:xfrm>
              <a:off x="5301424" y="594360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183" name="Oval 182"/>
            <p:cNvSpPr/>
            <p:nvPr/>
          </p:nvSpPr>
          <p:spPr>
            <a:xfrm>
              <a:off x="4766182"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84" name="Oval 183"/>
            <p:cNvSpPr/>
            <p:nvPr/>
          </p:nvSpPr>
          <p:spPr>
            <a:xfrm>
              <a:off x="512301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300" name="Group 299"/>
          <p:cNvGrpSpPr/>
          <p:nvPr/>
        </p:nvGrpSpPr>
        <p:grpSpPr>
          <a:xfrm>
            <a:off x="7003838" y="4818940"/>
            <a:ext cx="1697166" cy="91440"/>
            <a:chOff x="5479838" y="5105400"/>
            <a:chExt cx="1697166" cy="91440"/>
          </a:xfrm>
        </p:grpSpPr>
        <p:sp>
          <p:nvSpPr>
            <p:cNvPr id="165" name="Oval 164"/>
            <p:cNvSpPr/>
            <p:nvPr/>
          </p:nvSpPr>
          <p:spPr>
            <a:xfrm>
              <a:off x="5479838" y="51054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6" name="Oval 165"/>
            <p:cNvSpPr/>
            <p:nvPr/>
          </p:nvSpPr>
          <p:spPr>
            <a:xfrm>
              <a:off x="5658252"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7" name="Oval 166"/>
            <p:cNvSpPr/>
            <p:nvPr/>
          </p:nvSpPr>
          <p:spPr>
            <a:xfrm>
              <a:off x="6371908"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8" name="Oval 167"/>
            <p:cNvSpPr/>
            <p:nvPr/>
          </p:nvSpPr>
          <p:spPr>
            <a:xfrm>
              <a:off x="6015080"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9" name="Oval 168"/>
            <p:cNvSpPr/>
            <p:nvPr/>
          </p:nvSpPr>
          <p:spPr>
            <a:xfrm>
              <a:off x="5836666" y="510540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170" name="Oval 169"/>
            <p:cNvSpPr/>
            <p:nvPr/>
          </p:nvSpPr>
          <p:spPr>
            <a:xfrm>
              <a:off x="6728736"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1" name="Oval 170"/>
            <p:cNvSpPr/>
            <p:nvPr/>
          </p:nvSpPr>
          <p:spPr>
            <a:xfrm>
              <a:off x="6193494"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2" name="Oval 171"/>
            <p:cNvSpPr/>
            <p:nvPr/>
          </p:nvSpPr>
          <p:spPr>
            <a:xfrm>
              <a:off x="7085564"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3" name="Oval 172"/>
            <p:cNvSpPr/>
            <p:nvPr/>
          </p:nvSpPr>
          <p:spPr>
            <a:xfrm>
              <a:off x="6550322"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4" name="Oval 173"/>
            <p:cNvSpPr/>
            <p:nvPr/>
          </p:nvSpPr>
          <p:spPr>
            <a:xfrm>
              <a:off x="6907150" y="5105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91" name="Group 290"/>
          <p:cNvGrpSpPr/>
          <p:nvPr/>
        </p:nvGrpSpPr>
        <p:grpSpPr>
          <a:xfrm>
            <a:off x="8787978" y="4818940"/>
            <a:ext cx="1697142" cy="91440"/>
            <a:chOff x="7263978" y="5943600"/>
            <a:chExt cx="1697142" cy="91440"/>
          </a:xfrm>
        </p:grpSpPr>
        <p:sp>
          <p:nvSpPr>
            <p:cNvPr id="155" name="Oval 154"/>
            <p:cNvSpPr/>
            <p:nvPr/>
          </p:nvSpPr>
          <p:spPr>
            <a:xfrm>
              <a:off x="7263978" y="59436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56" name="Oval 155"/>
            <p:cNvSpPr/>
            <p:nvPr/>
          </p:nvSpPr>
          <p:spPr>
            <a:xfrm>
              <a:off x="7442392"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57" name="Oval 156"/>
            <p:cNvSpPr/>
            <p:nvPr/>
          </p:nvSpPr>
          <p:spPr>
            <a:xfrm>
              <a:off x="8156048" y="5943600"/>
              <a:ext cx="91440" cy="914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58" name="Oval 157"/>
            <p:cNvSpPr/>
            <p:nvPr/>
          </p:nvSpPr>
          <p:spPr>
            <a:xfrm>
              <a:off x="779922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59" name="Oval 158"/>
            <p:cNvSpPr/>
            <p:nvPr/>
          </p:nvSpPr>
          <p:spPr>
            <a:xfrm>
              <a:off x="7620806"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0" name="Oval 159"/>
            <p:cNvSpPr/>
            <p:nvPr/>
          </p:nvSpPr>
          <p:spPr>
            <a:xfrm>
              <a:off x="8512876"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1" name="Oval 160"/>
            <p:cNvSpPr/>
            <p:nvPr/>
          </p:nvSpPr>
          <p:spPr>
            <a:xfrm>
              <a:off x="7977634"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2" name="Oval 161"/>
            <p:cNvSpPr/>
            <p:nvPr/>
          </p:nvSpPr>
          <p:spPr>
            <a:xfrm>
              <a:off x="886968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3" name="Oval 162"/>
            <p:cNvSpPr/>
            <p:nvPr/>
          </p:nvSpPr>
          <p:spPr>
            <a:xfrm>
              <a:off x="8334462"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4" name="Oval 163"/>
            <p:cNvSpPr/>
            <p:nvPr/>
          </p:nvSpPr>
          <p:spPr>
            <a:xfrm>
              <a:off x="8691290" y="59436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cxnSp>
        <p:nvCxnSpPr>
          <p:cNvPr id="302" name="Elbow Connector 301"/>
          <p:cNvCxnSpPr>
            <a:stCxn id="195" idx="4"/>
            <a:endCxn id="292" idx="1"/>
          </p:cNvCxnSpPr>
          <p:nvPr/>
        </p:nvCxnSpPr>
        <p:spPr>
          <a:xfrm rot="16200000" flipH="1">
            <a:off x="1626538" y="4980980"/>
            <a:ext cx="269428" cy="128228"/>
          </a:xfrm>
          <a:prstGeom prst="bentConnector2">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3481278" y="4895140"/>
            <a:ext cx="0" cy="27432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5265418" y="4895140"/>
            <a:ext cx="0" cy="27432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7049558" y="4895140"/>
            <a:ext cx="0" cy="27432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8833698" y="4895140"/>
            <a:ext cx="0" cy="27432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Rounded Rectangle 291"/>
          <p:cNvSpPr/>
          <p:nvPr/>
        </p:nvSpPr>
        <p:spPr>
          <a:xfrm>
            <a:off x="1825366" y="5088368"/>
            <a:ext cx="457200" cy="1828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solidFill>
                  <a:prstClr val="white"/>
                </a:solidFill>
                <a:latin typeface="Arial" panose="020B0604020202020204" pitchFamily="34" charset="0"/>
                <a:cs typeface="Arial" panose="020B0604020202020204" pitchFamily="34" charset="0"/>
              </a:rPr>
              <a:t>1970</a:t>
            </a:r>
          </a:p>
        </p:txBody>
      </p:sp>
      <p:sp>
        <p:nvSpPr>
          <p:cNvPr id="293" name="Rounded Rectangle 292"/>
          <p:cNvSpPr/>
          <p:nvPr/>
        </p:nvSpPr>
        <p:spPr>
          <a:xfrm>
            <a:off x="3252678" y="5088368"/>
            <a:ext cx="457200" cy="1828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solidFill>
                  <a:prstClr val="white"/>
                </a:solidFill>
                <a:latin typeface="Arial" panose="020B0604020202020204" pitchFamily="34" charset="0"/>
                <a:cs typeface="Arial" panose="020B0604020202020204" pitchFamily="34" charset="0"/>
              </a:rPr>
              <a:t>1980</a:t>
            </a:r>
          </a:p>
        </p:txBody>
      </p:sp>
      <p:sp>
        <p:nvSpPr>
          <p:cNvPr id="294" name="Rounded Rectangle 293"/>
          <p:cNvSpPr/>
          <p:nvPr/>
        </p:nvSpPr>
        <p:spPr>
          <a:xfrm>
            <a:off x="5036818" y="5088368"/>
            <a:ext cx="457200" cy="1828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solidFill>
                  <a:prstClr val="white"/>
                </a:solidFill>
                <a:latin typeface="Arial" panose="020B0604020202020204" pitchFamily="34" charset="0"/>
                <a:cs typeface="Arial" panose="020B0604020202020204" pitchFamily="34" charset="0"/>
              </a:rPr>
              <a:t>1990</a:t>
            </a:r>
          </a:p>
        </p:txBody>
      </p:sp>
      <p:sp>
        <p:nvSpPr>
          <p:cNvPr id="295" name="Rounded Rectangle 294"/>
          <p:cNvSpPr/>
          <p:nvPr/>
        </p:nvSpPr>
        <p:spPr>
          <a:xfrm>
            <a:off x="6820958" y="5088368"/>
            <a:ext cx="457200" cy="1828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solidFill>
                  <a:prstClr val="white"/>
                </a:solidFill>
                <a:latin typeface="Arial" panose="020B0604020202020204" pitchFamily="34" charset="0"/>
                <a:cs typeface="Arial" panose="020B0604020202020204" pitchFamily="34" charset="0"/>
              </a:rPr>
              <a:t>2000</a:t>
            </a:r>
          </a:p>
        </p:txBody>
      </p:sp>
      <p:sp>
        <p:nvSpPr>
          <p:cNvPr id="296" name="Rounded Rectangle 295"/>
          <p:cNvSpPr/>
          <p:nvPr/>
        </p:nvSpPr>
        <p:spPr>
          <a:xfrm>
            <a:off x="8605098" y="5088368"/>
            <a:ext cx="457200" cy="1828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solidFill>
                  <a:prstClr val="white"/>
                </a:solidFill>
                <a:latin typeface="Arial" panose="020B0604020202020204" pitchFamily="34" charset="0"/>
                <a:cs typeface="Arial" panose="020B0604020202020204" pitchFamily="34" charset="0"/>
              </a:rPr>
              <a:t>2010</a:t>
            </a:r>
          </a:p>
        </p:txBody>
      </p:sp>
      <p:sp>
        <p:nvSpPr>
          <p:cNvPr id="94" name="TextBox 93"/>
          <p:cNvSpPr txBox="1"/>
          <p:nvPr/>
        </p:nvSpPr>
        <p:spPr>
          <a:xfrm>
            <a:off x="4656791" y="2532150"/>
            <a:ext cx="1463040" cy="432792"/>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err="1">
                <a:solidFill>
                  <a:srgbClr val="5C5E60"/>
                </a:solidFill>
                <a:latin typeface="Arial" panose="020B0604020202020204" pitchFamily="34" charset="0"/>
                <a:cs typeface="Arial" panose="020B0604020202020204" pitchFamily="34" charset="0"/>
              </a:rPr>
              <a:t>Toremifene</a:t>
            </a:r>
            <a:endParaRPr lang="en-US" sz="1400" b="1" baseline="30000" dirty="0">
              <a:solidFill>
                <a:srgbClr val="5C5E60"/>
              </a:solidFill>
              <a:latin typeface="Arial" panose="020B0604020202020204" pitchFamily="34" charset="0"/>
              <a:cs typeface="Arial" panose="020B0604020202020204" pitchFamily="34" charset="0"/>
            </a:endParaRPr>
          </a:p>
        </p:txBody>
      </p:sp>
      <p:sp>
        <p:nvSpPr>
          <p:cNvPr id="95" name="TextBox 94"/>
          <p:cNvSpPr txBox="1"/>
          <p:nvPr/>
        </p:nvSpPr>
        <p:spPr>
          <a:xfrm>
            <a:off x="5715000" y="3056470"/>
            <a:ext cx="1280160" cy="432792"/>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err="1">
                <a:solidFill>
                  <a:srgbClr val="5C5E60"/>
                </a:solidFill>
                <a:latin typeface="Arial" panose="020B0604020202020204" pitchFamily="34" charset="0"/>
                <a:cs typeface="Arial" panose="020B0604020202020204" pitchFamily="34" charset="0"/>
              </a:rPr>
              <a:t>Letrozole</a:t>
            </a:r>
            <a:endParaRPr lang="en-US" sz="1400" b="1" dirty="0">
              <a:solidFill>
                <a:srgbClr val="5C5E60"/>
              </a:solidFill>
              <a:latin typeface="Arial" panose="020B0604020202020204" pitchFamily="34" charset="0"/>
              <a:cs typeface="Arial" panose="020B0604020202020204" pitchFamily="34" charset="0"/>
            </a:endParaRPr>
          </a:p>
        </p:txBody>
      </p:sp>
      <p:sp>
        <p:nvSpPr>
          <p:cNvPr id="98" name="TextBox 97"/>
          <p:cNvSpPr txBox="1"/>
          <p:nvPr/>
        </p:nvSpPr>
        <p:spPr>
          <a:xfrm>
            <a:off x="6853280" y="2197367"/>
            <a:ext cx="1554480" cy="432792"/>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err="1">
                <a:solidFill>
                  <a:srgbClr val="5C5E60"/>
                </a:solidFill>
                <a:latin typeface="Arial" panose="020B0604020202020204" pitchFamily="34" charset="0"/>
                <a:cs typeface="Arial" panose="020B0604020202020204" pitchFamily="34" charset="0"/>
              </a:rPr>
              <a:t>Exemestane</a:t>
            </a:r>
            <a:endParaRPr lang="en-US" sz="1400" b="1" dirty="0">
              <a:solidFill>
                <a:srgbClr val="5C5E60"/>
              </a:solidFill>
              <a:latin typeface="Arial" panose="020B0604020202020204" pitchFamily="34" charset="0"/>
              <a:cs typeface="Arial" panose="020B0604020202020204" pitchFamily="34" charset="0"/>
            </a:endParaRPr>
          </a:p>
        </p:txBody>
      </p:sp>
      <p:sp>
        <p:nvSpPr>
          <p:cNvPr id="99" name="TextBox 98"/>
          <p:cNvSpPr txBox="1"/>
          <p:nvPr/>
        </p:nvSpPr>
        <p:spPr>
          <a:xfrm>
            <a:off x="7704728" y="2791184"/>
            <a:ext cx="1463040" cy="432792"/>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err="1">
                <a:solidFill>
                  <a:srgbClr val="5C5E60"/>
                </a:solidFill>
                <a:latin typeface="Arial" panose="020B0604020202020204" pitchFamily="34" charset="0"/>
                <a:cs typeface="Arial" panose="020B0604020202020204" pitchFamily="34" charset="0"/>
              </a:rPr>
              <a:t>Fulvestrant</a:t>
            </a:r>
            <a:endParaRPr lang="en-US" sz="1400" b="1" baseline="30000" dirty="0">
              <a:solidFill>
                <a:srgbClr val="5C5E60"/>
              </a:solidFill>
              <a:latin typeface="Arial" panose="020B0604020202020204" pitchFamily="34" charset="0"/>
              <a:cs typeface="Arial" panose="020B0604020202020204" pitchFamily="34" charset="0"/>
            </a:endParaRPr>
          </a:p>
        </p:txBody>
      </p:sp>
      <p:sp>
        <p:nvSpPr>
          <p:cNvPr id="96" name="TextBox 95"/>
          <p:cNvSpPr txBox="1"/>
          <p:nvPr/>
        </p:nvSpPr>
        <p:spPr>
          <a:xfrm>
            <a:off x="8996679" y="1865249"/>
            <a:ext cx="1463040" cy="735747"/>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400" b="1" dirty="0" err="1">
                <a:solidFill>
                  <a:srgbClr val="5C5E60"/>
                </a:solidFill>
                <a:latin typeface="Arial" panose="020B0604020202020204" pitchFamily="34" charset="0"/>
                <a:cs typeface="Arial" panose="020B0604020202020204" pitchFamily="34" charset="0"/>
              </a:rPr>
              <a:t>Palbociclib</a:t>
            </a:r>
            <a:endParaRPr lang="en-US" sz="1400" b="1" dirty="0">
              <a:solidFill>
                <a:srgbClr val="5C5E60"/>
              </a:solidFill>
              <a:latin typeface="Arial" panose="020B0604020202020204" pitchFamily="34" charset="0"/>
              <a:cs typeface="Arial" panose="020B0604020202020204" pitchFamily="34" charset="0"/>
            </a:endParaRPr>
          </a:p>
          <a:p>
            <a:pPr algn="ctr"/>
            <a:r>
              <a:rPr lang="en-US" sz="1400" b="1" dirty="0">
                <a:solidFill>
                  <a:srgbClr val="5C5E60"/>
                </a:solidFill>
                <a:latin typeface="Arial" panose="020B0604020202020204" pitchFamily="34" charset="0"/>
                <a:cs typeface="Arial" panose="020B0604020202020204" pitchFamily="34" charset="0"/>
              </a:rPr>
              <a:t>+ </a:t>
            </a:r>
            <a:r>
              <a:rPr lang="en-US" sz="1400" b="1" dirty="0" err="1">
                <a:solidFill>
                  <a:srgbClr val="5C5E60"/>
                </a:solidFill>
                <a:latin typeface="Arial" panose="020B0604020202020204" pitchFamily="34" charset="0"/>
                <a:cs typeface="Arial" panose="020B0604020202020204" pitchFamily="34" charset="0"/>
              </a:rPr>
              <a:t>letrozole</a:t>
            </a:r>
            <a:endParaRPr lang="en-US" sz="1400" b="1" baseline="30000" dirty="0">
              <a:solidFill>
                <a:srgbClr val="5C5E60"/>
              </a:solidFill>
              <a:latin typeface="Arial" panose="020B0604020202020204" pitchFamily="34" charset="0"/>
              <a:cs typeface="Arial" panose="020B0604020202020204" pitchFamily="34" charset="0"/>
            </a:endParaRPr>
          </a:p>
        </p:txBody>
      </p:sp>
      <p:cxnSp>
        <p:nvCxnSpPr>
          <p:cNvPr id="6" name="Straight Connector 5"/>
          <p:cNvCxnSpPr>
            <a:stCxn id="157" idx="0"/>
            <a:endCxn id="96" idx="1"/>
          </p:cNvCxnSpPr>
          <p:nvPr/>
        </p:nvCxnSpPr>
        <p:spPr>
          <a:xfrm flipV="1">
            <a:off x="9725769" y="2600996"/>
            <a:ext cx="2431" cy="2217945"/>
          </a:xfrm>
          <a:prstGeom prst="line">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9492702" y="2865467"/>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2015</a:t>
            </a:r>
          </a:p>
        </p:txBody>
      </p:sp>
      <p:sp>
        <p:nvSpPr>
          <p:cNvPr id="97" name="TextBox 96"/>
          <p:cNvSpPr txBox="1"/>
          <p:nvPr/>
        </p:nvSpPr>
        <p:spPr>
          <a:xfrm>
            <a:off x="8288406" y="3377823"/>
            <a:ext cx="1463040" cy="649188"/>
          </a:xfrm>
          <a:prstGeom prst="round2DiagRect">
            <a:avLst>
              <a:gd name="adj1" fmla="val 50000"/>
              <a:gd name="adj2" fmla="val 0"/>
            </a:avLst>
          </a:prstGeom>
          <a:solidFill>
            <a:schemeClr val="bg1"/>
          </a:solidFill>
          <a:ln w="25400">
            <a:solidFill>
              <a:schemeClr val="accent5"/>
            </a:solidFill>
          </a:ln>
        </p:spPr>
        <p:txBody>
          <a:bodyPr wrap="square" rtlCol="0" anchor="ctr">
            <a:spAutoFit/>
          </a:bodyPr>
          <a:lstStyle/>
          <a:p>
            <a:pPr algn="ctr"/>
            <a:r>
              <a:rPr lang="en-US" sz="1200" b="1" dirty="0" err="1">
                <a:solidFill>
                  <a:srgbClr val="5C5E60"/>
                </a:solidFill>
                <a:latin typeface="Arial" panose="020B0604020202020204" pitchFamily="34" charset="0"/>
                <a:cs typeface="Arial" panose="020B0604020202020204" pitchFamily="34" charset="0"/>
              </a:rPr>
              <a:t>Everolimus</a:t>
            </a:r>
            <a:r>
              <a:rPr lang="en-US" sz="1200" b="1" dirty="0">
                <a:solidFill>
                  <a:srgbClr val="5C5E60"/>
                </a:solidFill>
                <a:latin typeface="Arial" panose="020B0604020202020204" pitchFamily="34" charset="0"/>
                <a:cs typeface="Arial" panose="020B0604020202020204" pitchFamily="34" charset="0"/>
              </a:rPr>
              <a:t> + exe</a:t>
            </a:r>
            <a:endParaRPr lang="en-US" sz="1200" b="1" baseline="30000" dirty="0">
              <a:solidFill>
                <a:srgbClr val="5C5E60"/>
              </a:solidFill>
              <a:latin typeface="Arial" panose="020B0604020202020204" pitchFamily="34" charset="0"/>
              <a:cs typeface="Arial" panose="020B0604020202020204" pitchFamily="34" charset="0"/>
            </a:endParaRPr>
          </a:p>
        </p:txBody>
      </p:sp>
      <p:cxnSp>
        <p:nvCxnSpPr>
          <p:cNvPr id="100" name="Straight Connector 99"/>
          <p:cNvCxnSpPr/>
          <p:nvPr/>
        </p:nvCxnSpPr>
        <p:spPr>
          <a:xfrm flipH="1" flipV="1">
            <a:off x="9181060" y="3927652"/>
            <a:ext cx="5401" cy="860810"/>
          </a:xfrm>
          <a:prstGeom prst="line">
            <a:avLst/>
          </a:prstGeom>
          <a:ln w="25400" cap="rnd">
            <a:solidFill>
              <a:schemeClr val="accent5"/>
            </a:solidFill>
            <a:headEnd type="none" w="lg" len="lg"/>
          </a:ln>
        </p:spPr>
        <p:style>
          <a:lnRef idx="1">
            <a:schemeClr val="accent1"/>
          </a:lnRef>
          <a:fillRef idx="0">
            <a:schemeClr val="accent1"/>
          </a:fillRef>
          <a:effectRef idx="0">
            <a:schemeClr val="accent1"/>
          </a:effectRef>
          <a:fontRef idx="minor">
            <a:schemeClr val="tx1"/>
          </a:fontRef>
        </p:style>
      </p:cxnSp>
      <p:sp>
        <p:nvSpPr>
          <p:cNvPr id="101" name="Rounded Rectangle 100"/>
          <p:cNvSpPr/>
          <p:nvPr/>
        </p:nvSpPr>
        <p:spPr>
          <a:xfrm>
            <a:off x="8956342" y="4249090"/>
            <a:ext cx="457200" cy="182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solidFill>
                  <a:prstClr val="black"/>
                </a:solidFill>
                <a:latin typeface="Arial" panose="020B0604020202020204" pitchFamily="34" charset="0"/>
                <a:cs typeface="Arial" panose="020B0604020202020204" pitchFamily="34" charset="0"/>
              </a:rPr>
              <a:t>2015</a:t>
            </a:r>
          </a:p>
        </p:txBody>
      </p:sp>
    </p:spTree>
    <p:extLst>
      <p:ext uri="{BB962C8B-B14F-4D97-AF65-F5344CB8AC3E}">
        <p14:creationId xmlns:p14="http://schemas.microsoft.com/office/powerpoint/2010/main" xmlns="" val="13970808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981201" y="304800"/>
            <a:ext cx="8367713" cy="1143000"/>
          </a:xfrm>
        </p:spPr>
        <p:txBody>
          <a:bodyPr/>
          <a:lstStyle/>
          <a:p>
            <a:r>
              <a:rPr lang="en-US" sz="3200" dirty="0">
                <a:latin typeface="Arial" panose="020B0604020202020204" pitchFamily="34" charset="0"/>
                <a:cs typeface="Arial" panose="020B0604020202020204" pitchFamily="34" charset="0"/>
              </a:rPr>
              <a:t>Targeting Basal-Like TNBC</a:t>
            </a:r>
            <a:br>
              <a:rPr lang="en-US" sz="3200" dirty="0">
                <a:latin typeface="Arial" panose="020B0604020202020204" pitchFamily="34" charset="0"/>
                <a:cs typeface="Arial" panose="020B0604020202020204" pitchFamily="34" charset="0"/>
              </a:rPr>
            </a:br>
            <a:r>
              <a:rPr lang="en-US" sz="3200" dirty="0">
                <a:solidFill>
                  <a:srgbClr val="000000"/>
                </a:solidFill>
                <a:latin typeface="Arial" panose="020B0604020202020204" pitchFamily="34" charset="0"/>
                <a:ea typeface="Osaka" charset="0"/>
                <a:cs typeface="Arial" panose="020B0604020202020204" pitchFamily="34" charset="0"/>
              </a:rPr>
              <a:t>Platinum in Unselected and </a:t>
            </a:r>
            <a:r>
              <a:rPr lang="en-US" sz="3200" dirty="0" err="1">
                <a:solidFill>
                  <a:srgbClr val="000000"/>
                </a:solidFill>
                <a:latin typeface="Arial" panose="020B0604020202020204" pitchFamily="34" charset="0"/>
                <a:ea typeface="Osaka" charset="0"/>
                <a:cs typeface="Arial" panose="020B0604020202020204" pitchFamily="34" charset="0"/>
              </a:rPr>
              <a:t>gBRCA</a:t>
            </a:r>
            <a:r>
              <a:rPr lang="en-US" sz="3200" dirty="0">
                <a:solidFill>
                  <a:srgbClr val="000000"/>
                </a:solidFill>
                <a:latin typeface="Arial" panose="020B0604020202020204" pitchFamily="34" charset="0"/>
                <a:ea typeface="Osaka" charset="0"/>
                <a:cs typeface="Arial" panose="020B0604020202020204" pitchFamily="34" charset="0"/>
              </a:rPr>
              <a:t> </a:t>
            </a:r>
            <a:r>
              <a:rPr lang="en-US" sz="3200" dirty="0" err="1">
                <a:solidFill>
                  <a:srgbClr val="000000"/>
                </a:solidFill>
                <a:latin typeface="Arial" panose="020B0604020202020204" pitchFamily="34" charset="0"/>
                <a:ea typeface="Osaka" charset="0"/>
                <a:cs typeface="Arial" panose="020B0604020202020204" pitchFamily="34" charset="0"/>
              </a:rPr>
              <a:t>mTNBC</a:t>
            </a:r>
            <a:endParaRPr lang="en-US" sz="3200" dirty="0">
              <a:solidFill>
                <a:srgbClr val="000000"/>
              </a:solidFill>
              <a:latin typeface="Arial" panose="020B0604020202020204" pitchFamily="34" charset="0"/>
              <a:ea typeface="Osaka" charset="0"/>
              <a:cs typeface="Arial" panose="020B0604020202020204" pitchFamily="34" charset="0"/>
            </a:endParaRPr>
          </a:p>
        </p:txBody>
      </p:sp>
      <p:graphicFrame>
        <p:nvGraphicFramePr>
          <p:cNvPr id="4" name="Group 386"/>
          <p:cNvGraphicFramePr>
            <a:graphicFrameLocks noGrp="1"/>
          </p:cNvGraphicFramePr>
          <p:nvPr>
            <p:extLst/>
          </p:nvPr>
        </p:nvGraphicFramePr>
        <p:xfrm>
          <a:off x="2133601" y="1447800"/>
          <a:ext cx="7892337" cy="4652974"/>
        </p:xfrm>
        <a:graphic>
          <a:graphicData uri="http://schemas.openxmlformats.org/drawingml/2006/table">
            <a:tbl>
              <a:tblPr/>
              <a:tblGrid>
                <a:gridCol w="2428411">
                  <a:extLst>
                    <a:ext uri="{9D8B030D-6E8A-4147-A177-3AD203B41FA5}">
                      <a16:colId xmlns="" xmlns:a16="http://schemas.microsoft.com/office/drawing/2014/main" val="20000"/>
                    </a:ext>
                  </a:extLst>
                </a:gridCol>
                <a:gridCol w="1069460">
                  <a:extLst>
                    <a:ext uri="{9D8B030D-6E8A-4147-A177-3AD203B41FA5}">
                      <a16:colId xmlns="" xmlns:a16="http://schemas.microsoft.com/office/drawing/2014/main" val="20001"/>
                    </a:ext>
                  </a:extLst>
                </a:gridCol>
                <a:gridCol w="2000739">
                  <a:extLst>
                    <a:ext uri="{9D8B030D-6E8A-4147-A177-3AD203B41FA5}">
                      <a16:colId xmlns="" xmlns:a16="http://schemas.microsoft.com/office/drawing/2014/main" val="20002"/>
                    </a:ext>
                  </a:extLst>
                </a:gridCol>
                <a:gridCol w="919334">
                  <a:extLst>
                    <a:ext uri="{9D8B030D-6E8A-4147-A177-3AD203B41FA5}">
                      <a16:colId xmlns="" xmlns:a16="http://schemas.microsoft.com/office/drawing/2014/main" val="20003"/>
                    </a:ext>
                  </a:extLst>
                </a:gridCol>
                <a:gridCol w="1474393">
                  <a:extLst>
                    <a:ext uri="{9D8B030D-6E8A-4147-A177-3AD203B41FA5}">
                      <a16:colId xmlns="" xmlns:a16="http://schemas.microsoft.com/office/drawing/2014/main" val="20004"/>
                    </a:ext>
                  </a:extLst>
                </a:gridCol>
              </a:tblGrid>
              <a:tr h="838200">
                <a:tc>
                  <a:txBody>
                    <a:bodyPr/>
                    <a:lstStyle/>
                    <a:p>
                      <a:pPr marL="0" marR="0" lvl="0" indent="0" algn="l"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Regimen</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3E1C4"/>
                    </a:solid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N </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3E1C4"/>
                    </a:solid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ORR (%)</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3E1C4"/>
                    </a:solid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PFS (</a:t>
                      </a:r>
                      <a:r>
                        <a:rPr kumimoji="0" lang="en-US" sz="1800" b="1" i="0" u="none" strike="noStrike" cap="none" normalizeH="0" baseline="0" dirty="0" err="1" smtClean="0">
                          <a:ln>
                            <a:noFill/>
                          </a:ln>
                          <a:solidFill>
                            <a:schemeClr val="tx1"/>
                          </a:solidFill>
                          <a:effectLst/>
                          <a:latin typeface="Arial" charset="0"/>
                          <a:ea typeface="ＭＳ Ｐゴシック" charset="0"/>
                          <a:cs typeface="ＭＳ Ｐゴシック" charset="0"/>
                        </a:rPr>
                        <a:t>mths</a:t>
                      </a: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3E1C4"/>
                    </a:solid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Prior </a:t>
                      </a:r>
                      <a:r>
                        <a:rPr kumimoji="0" lang="en-US" sz="1800" b="1" i="0" u="none" strike="noStrike" cap="none" normalizeH="0" baseline="0" dirty="0" err="1" smtClean="0">
                          <a:ln>
                            <a:noFill/>
                          </a:ln>
                          <a:solidFill>
                            <a:schemeClr val="tx1"/>
                          </a:solidFill>
                          <a:effectLst/>
                          <a:latin typeface="Arial" charset="0"/>
                          <a:ea typeface="ＭＳ Ｐゴシック" charset="0"/>
                          <a:cs typeface="ＭＳ Ｐゴシック" charset="0"/>
                        </a:rPr>
                        <a:t>Adj</a:t>
                      </a: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 Chemo </a:t>
                      </a: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E3E1C4"/>
                    </a:solidFill>
                  </a:tcPr>
                </a:tc>
                <a:extLst>
                  <a:ext uri="{0D108BD9-81ED-4DB2-BD59-A6C34878D82A}">
                    <a16:rowId xmlns="" xmlns:a16="http://schemas.microsoft.com/office/drawing/2014/main" val="10000"/>
                  </a:ext>
                </a:extLst>
              </a:tr>
              <a:tr h="1464966">
                <a:tc>
                  <a:txBody>
                    <a:bodyPr/>
                    <a:lstStyle/>
                    <a:p>
                      <a:pPr marL="0" marR="0" lvl="0" indent="0" algn="l"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ＭＳ Ｐゴシック" charset="0"/>
                        </a:rPr>
                        <a:t>Iniparib</a:t>
                      </a: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 Trials </a:t>
                      </a:r>
                    </a:p>
                    <a:p>
                      <a:pPr marL="0" marR="0" lvl="0" indent="0" algn="l" defTabSz="2193925" rtl="0" eaLnBrk="0" fontAlgn="base" latinLnBrk="0" hangingPunct="0">
                        <a:lnSpc>
                          <a:spcPct val="100000"/>
                        </a:lnSpc>
                        <a:spcBef>
                          <a:spcPct val="40000"/>
                        </a:spcBef>
                        <a:spcAft>
                          <a:spcPct val="0"/>
                        </a:spcAft>
                        <a:buClrTx/>
                        <a:buSzTx/>
                        <a:buFontTx/>
                        <a:buNone/>
                        <a:tabLst/>
                        <a:defRPr/>
                      </a:pPr>
                      <a:r>
                        <a:rPr kumimoji="0" lang="en-US" altLang="zh-CN" sz="1600" b="1" i="0" u="none" strike="noStrike" cap="none" normalizeH="0" baseline="30000" dirty="0" smtClean="0">
                          <a:ln>
                            <a:noFill/>
                          </a:ln>
                          <a:solidFill>
                            <a:schemeClr val="tx1"/>
                          </a:solidFill>
                          <a:effectLst/>
                          <a:latin typeface="Arial" charset="0"/>
                          <a:ea typeface="ＭＳ Ｐゴシック" charset="0"/>
                          <a:cs typeface="ＭＳ Ｐゴシック" charset="0"/>
                        </a:rPr>
                        <a:t>1</a:t>
                      </a:r>
                      <a:r>
                        <a:rPr kumimoji="0" lang="en-US" sz="1600" b="1" i="0" u="none" strike="noStrike" cap="none" normalizeH="0" baseline="0" dirty="0" smtClean="0">
                          <a:ln>
                            <a:noFill/>
                          </a:ln>
                          <a:solidFill>
                            <a:schemeClr val="tx1"/>
                          </a:solidFill>
                          <a:effectLst/>
                          <a:latin typeface="Arial" charset="0"/>
                          <a:ea typeface="ＭＳ Ｐゴシック" charset="0"/>
                          <a:cs typeface="ＭＳ Ｐゴシック" charset="0"/>
                        </a:rPr>
                        <a:t>Gem </a:t>
                      </a: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ＭＳ Ｐゴシック" charset="0"/>
                        </a:rPr>
                        <a:t>Carbo</a:t>
                      </a:r>
                      <a:endParaRPr kumimoji="0" lang="en-US" sz="1600" b="1" i="0" u="none" strike="noStrike" cap="none" normalizeH="0" baseline="0" dirty="0" smtClean="0">
                        <a:ln>
                          <a:noFill/>
                        </a:ln>
                        <a:solidFill>
                          <a:schemeClr val="tx1"/>
                        </a:solidFill>
                        <a:effectLst/>
                        <a:latin typeface="Arial" charset="0"/>
                        <a:ea typeface="ＭＳ Ｐゴシック" charset="0"/>
                        <a:cs typeface="ＭＳ Ｐゴシック" charset="0"/>
                      </a:endParaRPr>
                    </a:p>
                    <a:p>
                      <a:pPr marL="0" marR="0" lvl="0" indent="0" algn="l" defTabSz="2193925" rtl="0" eaLnBrk="0" fontAlgn="base" latinLnBrk="0" hangingPunct="0">
                        <a:lnSpc>
                          <a:spcPct val="100000"/>
                        </a:lnSpc>
                        <a:spcBef>
                          <a:spcPct val="4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1</a:t>
                      </a:r>
                      <a:r>
                        <a:rPr kumimoji="0" lang="en-US" sz="1800" b="0" i="1" u="none" strike="noStrike" cap="none" normalizeH="0" baseline="30000" dirty="0" smtClean="0">
                          <a:ln>
                            <a:noFill/>
                          </a:ln>
                          <a:solidFill>
                            <a:schemeClr val="tx1"/>
                          </a:solidFill>
                          <a:effectLst/>
                          <a:latin typeface="Arial" charset="0"/>
                          <a:ea typeface="ＭＳ Ｐゴシック" charset="0"/>
                          <a:cs typeface="ＭＳ Ｐゴシック" charset="0"/>
                        </a:rPr>
                        <a:t>st</a:t>
                      </a: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 line</a:t>
                      </a:r>
                    </a:p>
                    <a:p>
                      <a:pPr marL="0" marR="0" lvl="0" indent="0" algn="l" defTabSz="2193925" rtl="0" eaLnBrk="0" fontAlgn="base" latinLnBrk="0" hangingPunct="0">
                        <a:lnSpc>
                          <a:spcPct val="100000"/>
                        </a:lnSpc>
                        <a:spcBef>
                          <a:spcPct val="4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2</a:t>
                      </a:r>
                      <a:r>
                        <a:rPr kumimoji="0" lang="en-US" sz="1800" b="0" i="1" u="none" strike="noStrike" cap="none" normalizeH="0" baseline="30000" dirty="0" smtClean="0">
                          <a:ln>
                            <a:noFill/>
                          </a:ln>
                          <a:solidFill>
                            <a:schemeClr val="tx1"/>
                          </a:solidFill>
                          <a:effectLst/>
                          <a:latin typeface="Arial" charset="0"/>
                          <a:ea typeface="ＭＳ Ｐゴシック" charset="0"/>
                          <a:cs typeface="ＭＳ Ｐゴシック" charset="0"/>
                        </a:rPr>
                        <a:t>nd</a:t>
                      </a: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/3</a:t>
                      </a:r>
                      <a:r>
                        <a:rPr kumimoji="0" lang="en-US" sz="1800" b="0" i="1" u="none" strike="noStrike" cap="none" normalizeH="0" baseline="30000" dirty="0" smtClean="0">
                          <a:ln>
                            <a:noFill/>
                          </a:ln>
                          <a:solidFill>
                            <a:schemeClr val="tx1"/>
                          </a:solidFill>
                          <a:effectLst/>
                          <a:latin typeface="Arial" charset="0"/>
                          <a:ea typeface="ＭＳ Ｐゴシック" charset="0"/>
                          <a:cs typeface="ＭＳ Ｐゴシック" charset="0"/>
                        </a:rPr>
                        <a:t>rd</a:t>
                      </a: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 line</a:t>
                      </a:r>
                      <a:endPar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258</a:t>
                      </a:r>
                    </a:p>
                    <a:p>
                      <a:pPr marL="0" marR="0" lvl="0" indent="0" algn="ctr" defTabSz="2193925" rtl="0" eaLnBrk="0" fontAlgn="base" latinLnBrk="0" hangingPunct="0">
                        <a:lnSpc>
                          <a:spcPct val="100000"/>
                        </a:lnSpc>
                        <a:spcBef>
                          <a:spcPct val="40000"/>
                        </a:spcBef>
                        <a:spcAft>
                          <a:spcPct val="0"/>
                        </a:spcAft>
                        <a:buClrTx/>
                        <a:buSzTx/>
                        <a:buFontTx/>
                        <a:buNone/>
                        <a:tabLst/>
                      </a:pPr>
                      <a:endParaRPr kumimoji="0" lang="en-US" sz="1200" b="0" i="1" u="none" strike="noStrike" cap="none" normalizeH="0" baseline="0" dirty="0" smtClean="0">
                        <a:ln>
                          <a:noFill/>
                        </a:ln>
                        <a:solidFill>
                          <a:schemeClr val="tx1"/>
                        </a:solidFill>
                        <a:effectLst/>
                        <a:latin typeface="Arial" charset="0"/>
                        <a:ea typeface="ＭＳ Ｐゴシック" charset="0"/>
                        <a:cs typeface="ＭＳ Ｐゴシック" charset="0"/>
                      </a:endParaRP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148</a:t>
                      </a:r>
                      <a:endPar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rPr>
                        <a:t>110</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30%</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4.1</a:t>
                      </a:r>
                    </a:p>
                    <a:p>
                      <a:pPr marL="0" marR="0" lvl="0" indent="0" algn="ctr" defTabSz="2193925" rtl="0" eaLnBrk="0" fontAlgn="base" latinLnBrk="0" hangingPunct="0">
                        <a:lnSpc>
                          <a:spcPct val="100000"/>
                        </a:lnSpc>
                        <a:spcBef>
                          <a:spcPct val="40000"/>
                        </a:spcBef>
                        <a:spcAft>
                          <a:spcPct val="0"/>
                        </a:spcAft>
                        <a:buClrTx/>
                        <a:buSzTx/>
                        <a:buFontTx/>
                        <a:buNone/>
                        <a:tabLst/>
                      </a:pPr>
                      <a:endParaRPr kumimoji="0" lang="en-US" sz="1200" b="0" i="1"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4.6</a:t>
                      </a:r>
                      <a:endPar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rPr>
                        <a:t>2.9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90%</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220192">
                <a:tc>
                  <a:txBody>
                    <a:bodyPr/>
                    <a:lstStyle/>
                    <a:p>
                      <a:pPr marL="0" marR="0" lvl="0" indent="0" algn="l" defTabSz="2193925" rtl="0" eaLnBrk="0" fontAlgn="base" latinLnBrk="0" hangingPunct="0">
                        <a:lnSpc>
                          <a:spcPct val="100000"/>
                        </a:lnSpc>
                        <a:spcBef>
                          <a:spcPct val="40000"/>
                        </a:spcBef>
                        <a:spcAft>
                          <a:spcPct val="0"/>
                        </a:spcAft>
                        <a:buClrTx/>
                        <a:buSzTx/>
                        <a:buFontTx/>
                        <a:buNone/>
                        <a:tabLst/>
                        <a:defRPr/>
                      </a:pPr>
                      <a:r>
                        <a:rPr kumimoji="0" lang="en-US" altLang="zh-CN" sz="1800" b="1" i="0" u="none" strike="noStrike" cap="none" normalizeH="0" baseline="30000" dirty="0" smtClean="0">
                          <a:ln>
                            <a:noFill/>
                          </a:ln>
                          <a:solidFill>
                            <a:schemeClr val="tx1"/>
                          </a:solidFill>
                          <a:effectLst/>
                          <a:latin typeface="Arial" charset="0"/>
                          <a:ea typeface="ＭＳ Ｐゴシック" charset="0"/>
                          <a:cs typeface="ＭＳ Ｐゴシック" charset="0"/>
                        </a:rPr>
                        <a:t>2</a:t>
                      </a: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Ph II g</a:t>
                      </a:r>
                      <a:r>
                        <a:rPr kumimoji="0" lang="en-US" sz="1800" b="1" i="1" u="none" strike="noStrike" cap="none" normalizeH="0" baseline="0" dirty="0" smtClean="0">
                          <a:ln>
                            <a:noFill/>
                          </a:ln>
                          <a:solidFill>
                            <a:schemeClr val="tx1"/>
                          </a:solidFill>
                          <a:effectLst/>
                          <a:latin typeface="Arial" charset="0"/>
                          <a:ea typeface="ＭＳ Ｐゴシック" charset="0"/>
                          <a:cs typeface="ＭＳ Ｐゴシック" charset="0"/>
                        </a:rPr>
                        <a:t>BRCA1</a:t>
                      </a: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m</a:t>
                      </a:r>
                    </a:p>
                    <a:p>
                      <a:pPr marL="0" marR="0" lvl="0" indent="0" algn="l" defTabSz="2193925" rtl="0" eaLnBrk="0" fontAlgn="base" latinLnBrk="0" hangingPunct="0">
                        <a:lnSpc>
                          <a:spcPct val="100000"/>
                        </a:lnSpc>
                        <a:spcBef>
                          <a:spcPct val="40000"/>
                        </a:spcBef>
                        <a:spcAft>
                          <a:spcPct val="0"/>
                        </a:spcAft>
                        <a:buClrTx/>
                        <a:buSzTx/>
                        <a:buFontTx/>
                        <a:buNone/>
                        <a:tabLst/>
                        <a:defRPr/>
                      </a:pP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1</a:t>
                      </a:r>
                      <a:r>
                        <a:rPr kumimoji="0" lang="en-US" sz="1800" b="0" i="1" u="none" strike="noStrike" cap="none" normalizeH="0" baseline="30000" dirty="0" smtClean="0">
                          <a:ln>
                            <a:noFill/>
                          </a:ln>
                          <a:solidFill>
                            <a:schemeClr val="tx1"/>
                          </a:solidFill>
                          <a:effectLst/>
                          <a:latin typeface="Arial" charset="0"/>
                          <a:ea typeface="ＭＳ Ｐゴシック" charset="0"/>
                          <a:cs typeface="ＭＳ Ｐゴシック" charset="0"/>
                        </a:rPr>
                        <a:t>st</a:t>
                      </a: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 line  </a:t>
                      </a:r>
                    </a:p>
                    <a:p>
                      <a:pPr marL="0" marR="0" lvl="0" indent="0" algn="l" defTabSz="2193925" rtl="0" eaLnBrk="0" fontAlgn="base" latinLnBrk="0" hangingPunct="0">
                        <a:lnSpc>
                          <a:spcPct val="100000"/>
                        </a:lnSpc>
                        <a:spcBef>
                          <a:spcPct val="40000"/>
                        </a:spcBef>
                        <a:spcAft>
                          <a:spcPct val="0"/>
                        </a:spcAft>
                        <a:buClrTx/>
                        <a:buSzTx/>
                        <a:buFontTx/>
                        <a:buNone/>
                        <a:tabLst/>
                        <a:defRPr/>
                      </a:pP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2</a:t>
                      </a:r>
                      <a:r>
                        <a:rPr kumimoji="0" lang="en-US" sz="1800" b="0" i="1" u="none" strike="noStrike" cap="none" normalizeH="0" baseline="30000" dirty="0" smtClean="0">
                          <a:ln>
                            <a:noFill/>
                          </a:ln>
                          <a:solidFill>
                            <a:schemeClr val="tx1"/>
                          </a:solidFill>
                          <a:effectLst/>
                          <a:latin typeface="Arial" charset="0"/>
                          <a:ea typeface="ＭＳ Ｐゴシック" charset="0"/>
                          <a:cs typeface="ＭＳ Ｐゴシック" charset="0"/>
                        </a:rPr>
                        <a:t>nd</a:t>
                      </a:r>
                      <a:r>
                        <a:rPr kumimoji="0" lang="en-US" sz="1800" b="0" i="1" u="none" strike="noStrike" cap="none" normalizeH="0" baseline="0" dirty="0" smtClean="0">
                          <a:ln>
                            <a:noFill/>
                          </a:ln>
                          <a:solidFill>
                            <a:schemeClr val="tx1"/>
                          </a:solidFill>
                          <a:effectLst/>
                          <a:latin typeface="Arial" charset="0"/>
                          <a:ea typeface="ＭＳ Ｐゴシック" charset="0"/>
                          <a:cs typeface="ＭＳ Ｐゴシック" charset="0"/>
                        </a:rPr>
                        <a:t> line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20</a:t>
                      </a: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0"/>
                          <a:cs typeface="ＭＳ Ｐゴシック" charset="0"/>
                        </a:rPr>
                        <a:t>11</a:t>
                      </a: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0"/>
                          <a:cs typeface="ＭＳ Ｐゴシック" charset="0"/>
                        </a:rPr>
                        <a:t>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80%</a:t>
                      </a:r>
                      <a:endPar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(TTP) 12 </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65%</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119350">
                <a:tc>
                  <a:txBody>
                    <a:bodyPr/>
                    <a:lstStyle/>
                    <a:p>
                      <a:pPr marL="0" marR="0" lvl="0" indent="0" algn="l"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TBCRC009</a:t>
                      </a:r>
                    </a:p>
                    <a:p>
                      <a:pPr marL="0" marR="0" lvl="0" indent="0" algn="l" defTabSz="2193925" rtl="0" eaLnBrk="0" fontAlgn="base" latinLnBrk="0" hangingPunct="0">
                        <a:lnSpc>
                          <a:spcPct val="100000"/>
                        </a:lnSpc>
                        <a:spcBef>
                          <a:spcPct val="40000"/>
                        </a:spcBef>
                        <a:spcAft>
                          <a:spcPct val="0"/>
                        </a:spcAft>
                        <a:buClrTx/>
                        <a:buSzTx/>
                        <a:buFontTx/>
                        <a:buNone/>
                        <a:tabLst/>
                      </a:pPr>
                      <a:r>
                        <a:rPr kumimoji="0" lang="en-US" altLang="zh-CN" sz="1600" b="1" i="0" u="none" strike="noStrike" cap="none" normalizeH="0" baseline="30000" dirty="0" smtClean="0">
                          <a:ln>
                            <a:noFill/>
                          </a:ln>
                          <a:solidFill>
                            <a:schemeClr val="tx1"/>
                          </a:solidFill>
                          <a:effectLst/>
                          <a:latin typeface="Arial" charset="0"/>
                          <a:ea typeface="ＭＳ Ｐゴシック" charset="0"/>
                          <a:cs typeface="ＭＳ Ｐゴシック" charset="0"/>
                        </a:rPr>
                        <a:t>3</a:t>
                      </a:r>
                      <a:r>
                        <a:rPr kumimoji="0" lang="en-US" sz="1600" b="1" i="0" u="none" strike="noStrike" cap="none" normalizeH="0" baseline="0" dirty="0" smtClean="0">
                          <a:ln>
                            <a:noFill/>
                          </a:ln>
                          <a:solidFill>
                            <a:schemeClr val="tx1"/>
                          </a:solidFill>
                          <a:effectLst/>
                          <a:latin typeface="Arial" charset="0"/>
                          <a:ea typeface="ＭＳ Ｐゴシック" charset="0"/>
                          <a:cs typeface="ＭＳ Ｐゴシック" charset="0"/>
                        </a:rPr>
                        <a:t>Carbo / </a:t>
                      </a:r>
                      <a:r>
                        <a:rPr kumimoji="0" lang="en-US" sz="1600" b="1" i="0" u="none" strike="noStrike" cap="none" normalizeH="0" baseline="0" dirty="0" err="1" smtClean="0">
                          <a:ln>
                            <a:noFill/>
                          </a:ln>
                          <a:solidFill>
                            <a:schemeClr val="tx1"/>
                          </a:solidFill>
                          <a:effectLst/>
                          <a:latin typeface="Arial" charset="0"/>
                          <a:ea typeface="ＭＳ Ｐゴシック" charset="0"/>
                          <a:cs typeface="ＭＳ Ｐゴシック" charset="0"/>
                        </a:rPr>
                        <a:t>Cis</a:t>
                      </a:r>
                      <a:endParaRPr kumimoji="0" lang="en-US" sz="1800" b="1" i="0" u="none" strike="noStrike" cap="none" normalizeH="0" baseline="30000" dirty="0" smtClean="0">
                        <a:ln>
                          <a:noFill/>
                        </a:ln>
                        <a:solidFill>
                          <a:schemeClr val="tx1"/>
                        </a:solidFill>
                        <a:effectLst/>
                        <a:latin typeface="Arial" charset="0"/>
                        <a:ea typeface="ＭＳ Ｐゴシック" charset="0"/>
                        <a:cs typeface="ＭＳ Ｐゴシック" charset="0"/>
                      </a:endParaRPr>
                    </a:p>
                    <a:p>
                      <a:pPr marL="0" marR="0" lvl="0" indent="0" algn="l" defTabSz="2193925" rtl="0" eaLnBrk="0" fontAlgn="base" latinLnBrk="0" hangingPunct="0">
                        <a:lnSpc>
                          <a:spcPct val="100000"/>
                        </a:lnSpc>
                        <a:spcBef>
                          <a:spcPct val="40000"/>
                        </a:spcBef>
                        <a:spcAft>
                          <a:spcPct val="0"/>
                        </a:spcAft>
                        <a:buClrTx/>
                        <a:buSzTx/>
                        <a:buFontTx/>
                        <a:buNone/>
                        <a:tabLst/>
                      </a:pPr>
                      <a:r>
                        <a:rPr kumimoji="0" lang="en-US" sz="1600" b="0" i="1" u="none" strike="noStrike" cap="none" normalizeH="0" baseline="0" dirty="0" smtClean="0">
                          <a:ln>
                            <a:noFill/>
                          </a:ln>
                          <a:solidFill>
                            <a:schemeClr val="tx1"/>
                          </a:solidFill>
                          <a:effectLst/>
                          <a:latin typeface="Arial" charset="0"/>
                          <a:ea typeface="ＭＳ Ｐゴシック" charset="0"/>
                          <a:cs typeface="ＭＳ Ｐゴシック" charset="0"/>
                        </a:rPr>
                        <a:t>1</a:t>
                      </a:r>
                      <a:r>
                        <a:rPr kumimoji="0" lang="en-US" sz="1600" b="0" i="1" u="none" strike="noStrike" cap="none" normalizeH="0" baseline="30000" dirty="0" smtClean="0">
                          <a:ln>
                            <a:noFill/>
                          </a:ln>
                          <a:solidFill>
                            <a:schemeClr val="tx1"/>
                          </a:solidFill>
                          <a:effectLst/>
                          <a:latin typeface="Arial" charset="0"/>
                          <a:ea typeface="ＭＳ Ｐゴシック" charset="0"/>
                          <a:cs typeface="ＭＳ Ｐゴシック" charset="0"/>
                        </a:rPr>
                        <a:t>st </a:t>
                      </a:r>
                      <a:r>
                        <a:rPr kumimoji="0" lang="en-US" sz="1600" b="0" i="1" u="none" strike="noStrike" cap="none" normalizeH="0" baseline="0" dirty="0" smtClean="0">
                          <a:ln>
                            <a:noFill/>
                          </a:ln>
                          <a:solidFill>
                            <a:schemeClr val="tx1"/>
                          </a:solidFill>
                          <a:effectLst/>
                          <a:latin typeface="Arial" charset="0"/>
                          <a:ea typeface="ＭＳ Ｐゴシック" charset="0"/>
                          <a:cs typeface="ＭＳ Ｐゴシック" charset="0"/>
                        </a:rPr>
                        <a:t>and 2</a:t>
                      </a:r>
                      <a:r>
                        <a:rPr kumimoji="0" lang="en-US" sz="1600" b="0" i="1" u="none" strike="noStrike" cap="none" normalizeH="0" baseline="30000" dirty="0" smtClean="0">
                          <a:ln>
                            <a:noFill/>
                          </a:ln>
                          <a:solidFill>
                            <a:schemeClr val="tx1"/>
                          </a:solidFill>
                          <a:effectLst/>
                          <a:latin typeface="Arial" charset="0"/>
                          <a:ea typeface="ＭＳ Ｐゴシック" charset="0"/>
                          <a:cs typeface="ＭＳ Ｐゴシック" charset="0"/>
                        </a:rPr>
                        <a:t>nd</a:t>
                      </a:r>
                      <a:r>
                        <a:rPr kumimoji="0" lang="en-US" sz="1600" b="0" i="1" u="none" strike="noStrike" cap="none" normalizeH="0" baseline="0" dirty="0" smtClean="0">
                          <a:ln>
                            <a:noFill/>
                          </a:ln>
                          <a:solidFill>
                            <a:schemeClr val="tx1"/>
                          </a:solidFill>
                          <a:effectLst/>
                          <a:latin typeface="Arial" charset="0"/>
                          <a:ea typeface="ＭＳ Ｐゴシック" charset="0"/>
                          <a:cs typeface="ＭＳ Ｐゴシック" charset="0"/>
                        </a:rPr>
                        <a:t> line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86</a:t>
                      </a: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0"/>
                          <a:cs typeface="ＭＳ Ｐゴシック" charset="0"/>
                        </a:rPr>
                        <a:t>11</a:t>
                      </a:r>
                    </a:p>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ＭＳ Ｐゴシック" charset="0"/>
                          <a:cs typeface="ＭＳ Ｐゴシック" charset="0"/>
                        </a:rPr>
                        <a:t>gBRCAm</a:t>
                      </a:r>
                      <a:endPar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26%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55%</a:t>
                      </a: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1400" b="1" i="0" u="none" strike="noStrike" cap="none" normalizeH="0" baseline="0" dirty="0" err="1" smtClean="0">
                          <a:ln>
                            <a:noFill/>
                          </a:ln>
                          <a:solidFill>
                            <a:schemeClr val="tx1"/>
                          </a:solidFill>
                          <a:effectLst/>
                          <a:latin typeface="Arial" charset="0"/>
                          <a:ea typeface="ＭＳ Ｐゴシック" charset="0"/>
                          <a:cs typeface="ＭＳ Ｐゴシック" charset="0"/>
                        </a:rPr>
                        <a:t>gBRCAm</a:t>
                      </a:r>
                      <a:endPar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20% </a:t>
                      </a:r>
                      <a:r>
                        <a:rPr kumimoji="0" lang="en-US" sz="1400" b="1" i="0" u="none" strike="noStrike" cap="none" normalizeH="0" baseline="0" dirty="0" err="1" smtClean="0">
                          <a:ln>
                            <a:noFill/>
                          </a:ln>
                          <a:solidFill>
                            <a:schemeClr val="tx1"/>
                          </a:solidFill>
                          <a:effectLst/>
                          <a:latin typeface="Arial" charset="0"/>
                          <a:ea typeface="ＭＳ Ｐゴシック" charset="0"/>
                          <a:cs typeface="ＭＳ Ｐゴシック" charset="0"/>
                        </a:rPr>
                        <a:t>gBRCAwt</a:t>
                      </a:r>
                      <a:endPar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2.9</a:t>
                      </a:r>
                    </a:p>
                    <a:p>
                      <a:pPr marL="0" marR="0" lvl="0" indent="0" algn="ctr" defTabSz="2193925" rtl="0" eaLnBrk="0" fontAlgn="base" latinLnBrk="0" hangingPunct="0">
                        <a:lnSpc>
                          <a:spcPct val="100000"/>
                        </a:lnSpc>
                        <a:spcBef>
                          <a:spcPct val="4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2193925" rtl="0" eaLnBrk="0" fontAlgn="base" latinLnBrk="0" hangingPunct="0">
                        <a:lnSpc>
                          <a:spcPct val="100000"/>
                        </a:lnSpc>
                        <a:spcBef>
                          <a:spcPct val="4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86</a:t>
                      </a: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a:t>
                      </a:r>
                    </a:p>
                    <a:p>
                      <a:pPr marL="0" marR="0" lvl="0" indent="0" algn="ctr" defTabSz="2193925" rtl="0" eaLnBrk="0" fontAlgn="base" latinLnBrk="0" hangingPunct="0">
                        <a:lnSpc>
                          <a:spcPct val="100000"/>
                        </a:lnSpc>
                        <a:spcBef>
                          <a:spcPct val="4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74784" name="Text Box 4"/>
          <p:cNvSpPr txBox="1">
            <a:spLocks noChangeArrowheads="1"/>
          </p:cNvSpPr>
          <p:nvPr/>
        </p:nvSpPr>
        <p:spPr bwMode="auto">
          <a:xfrm>
            <a:off x="2209801" y="6477001"/>
            <a:ext cx="815872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indent="0" algn="r" defTabSz="914400" eaLnBrk="1" fontAlgn="base" hangingPunct="1">
              <a:spcBef>
                <a:spcPct val="50000"/>
              </a:spcBef>
              <a:spcAft>
                <a:spcPct val="0"/>
              </a:spcAft>
            </a:pPr>
            <a:r>
              <a:rPr lang="en-US" sz="1200" dirty="0">
                <a:solidFill>
                  <a:srgbClr val="000000"/>
                </a:solidFill>
                <a:latin typeface="Arial" panose="020B0604020202020204" pitchFamily="34" charset="0"/>
                <a:ea typeface="ＭＳ Ｐゴシック" charset="0"/>
                <a:cs typeface="Arial" panose="020B0604020202020204" pitchFamily="34" charset="0"/>
              </a:rPr>
              <a:t>1. O</a:t>
            </a:r>
            <a:r>
              <a:rPr lang="ja-JP" altLang="en-US" sz="1200" dirty="0">
                <a:solidFill>
                  <a:srgbClr val="000000"/>
                </a:solidFill>
                <a:latin typeface="Arial" panose="020B0604020202020204" pitchFamily="34" charset="0"/>
                <a:ea typeface="ＭＳ Ｐゴシック" charset="0"/>
                <a:cs typeface="Arial" panose="020B0604020202020204" pitchFamily="34" charset="0"/>
              </a:rPr>
              <a:t>’</a:t>
            </a:r>
            <a:r>
              <a:rPr lang="en-US" altLang="ja-JP" sz="1200" dirty="0">
                <a:solidFill>
                  <a:srgbClr val="000000"/>
                </a:solidFill>
                <a:latin typeface="Arial" panose="020B0604020202020204" pitchFamily="34" charset="0"/>
                <a:ea typeface="ＭＳ Ｐゴシック" charset="0"/>
                <a:cs typeface="Arial" panose="020B0604020202020204" pitchFamily="34" charset="0"/>
              </a:rPr>
              <a:t>Shaughnessy J, et al. JCO 2014  2. </a:t>
            </a:r>
            <a:r>
              <a:rPr lang="en-US" altLang="ja-JP" sz="1200" dirty="0" err="1">
                <a:solidFill>
                  <a:srgbClr val="000000"/>
                </a:solidFill>
                <a:latin typeface="Arial" panose="020B0604020202020204" pitchFamily="34" charset="0"/>
                <a:ea typeface="ＭＳ Ｐゴシック" charset="0"/>
                <a:cs typeface="Arial" panose="020B0604020202020204" pitchFamily="34" charset="0"/>
              </a:rPr>
              <a:t>Byrski</a:t>
            </a:r>
            <a:r>
              <a:rPr lang="en-US" altLang="ja-JP" sz="1200" dirty="0">
                <a:solidFill>
                  <a:srgbClr val="000000"/>
                </a:solidFill>
                <a:latin typeface="Arial" panose="020B0604020202020204" pitchFamily="34" charset="0"/>
                <a:ea typeface="ＭＳ Ｐゴシック" charset="0"/>
                <a:cs typeface="Arial" panose="020B0604020202020204" pitchFamily="34" charset="0"/>
              </a:rPr>
              <a:t> et al Breast Cancer Res 2012  </a:t>
            </a:r>
            <a:r>
              <a:rPr lang="en-US" sz="1200" dirty="0">
                <a:solidFill>
                  <a:srgbClr val="000000"/>
                </a:solidFill>
                <a:latin typeface="Arial" panose="020B0604020202020204" pitchFamily="34" charset="0"/>
                <a:ea typeface="ＭＳ Ｐゴシック" charset="0"/>
                <a:cs typeface="Arial" panose="020B0604020202020204" pitchFamily="34" charset="0"/>
              </a:rPr>
              <a:t>3. </a:t>
            </a:r>
            <a:r>
              <a:rPr lang="en-US" sz="1200" dirty="0" err="1">
                <a:solidFill>
                  <a:srgbClr val="000000"/>
                </a:solidFill>
                <a:latin typeface="Arial" panose="020B0604020202020204" pitchFamily="34" charset="0"/>
                <a:ea typeface="ＭＳ Ｐゴシック" charset="0"/>
                <a:cs typeface="Arial" panose="020B0604020202020204" pitchFamily="34" charset="0"/>
              </a:rPr>
              <a:t>Isakoff</a:t>
            </a:r>
            <a:r>
              <a:rPr lang="en-US" sz="1200" dirty="0">
                <a:solidFill>
                  <a:srgbClr val="000000"/>
                </a:solidFill>
                <a:latin typeface="Arial" panose="020B0604020202020204" pitchFamily="34" charset="0"/>
                <a:ea typeface="ＭＳ Ｐゴシック" charset="0"/>
                <a:cs typeface="Arial" panose="020B0604020202020204" pitchFamily="34" charset="0"/>
              </a:rPr>
              <a:t> S, et al. JCO 2015</a:t>
            </a:r>
          </a:p>
        </p:txBody>
      </p:sp>
    </p:spTree>
    <p:extLst>
      <p:ext uri="{BB962C8B-B14F-4D97-AF65-F5344CB8AC3E}">
        <p14:creationId xmlns:p14="http://schemas.microsoft.com/office/powerpoint/2010/main" xmlns="" val="11636135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368106" y="304801"/>
            <a:ext cx="7455788" cy="1273433"/>
          </a:xfrm>
        </p:spPr>
        <p:txBody>
          <a:bodyPr/>
          <a:lstStyle/>
          <a:p>
            <a:pPr algn="ctr"/>
            <a:r>
              <a:rPr lang="en-US" sz="4000" dirty="0"/>
              <a:t>TNT Trial Design</a:t>
            </a:r>
          </a:p>
        </p:txBody>
      </p:sp>
      <p:sp>
        <p:nvSpPr>
          <p:cNvPr id="6" name="TextBox 5"/>
          <p:cNvSpPr txBox="1"/>
          <p:nvPr/>
        </p:nvSpPr>
        <p:spPr>
          <a:xfrm>
            <a:off x="4876800" y="3200400"/>
            <a:ext cx="2590800" cy="584776"/>
          </a:xfrm>
          <a:prstGeom prst="rect">
            <a:avLst/>
          </a:prstGeom>
          <a:noFill/>
          <a:ln w="28575">
            <a:solidFill>
              <a:schemeClr val="tx1"/>
            </a:solidFill>
          </a:ln>
        </p:spPr>
        <p:txBody>
          <a:bodyPr wrap="square" rtlCol="0">
            <a:spAutoFit/>
          </a:bodyPr>
          <a:lstStyle/>
          <a:p>
            <a:pPr algn="ctr" defTabSz="914400"/>
            <a:r>
              <a:rPr lang="en-GB" sz="1600" b="1" dirty="0">
                <a:solidFill>
                  <a:prstClr val="black"/>
                </a:solidFill>
              </a:rPr>
              <a:t>376 patients Randomised</a:t>
            </a:r>
          </a:p>
          <a:p>
            <a:pPr algn="ctr" defTabSz="914400"/>
            <a:r>
              <a:rPr lang="en-GB" sz="1600" b="1" dirty="0">
                <a:solidFill>
                  <a:prstClr val="black"/>
                </a:solidFill>
              </a:rPr>
              <a:t>(1:1)</a:t>
            </a:r>
          </a:p>
        </p:txBody>
      </p:sp>
      <p:cxnSp>
        <p:nvCxnSpPr>
          <p:cNvPr id="13" name="Straight Arrow Connector 12"/>
          <p:cNvCxnSpPr/>
          <p:nvPr/>
        </p:nvCxnSpPr>
        <p:spPr>
          <a:xfrm>
            <a:off x="6019801" y="2920550"/>
            <a:ext cx="5201" cy="279851"/>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95600" y="1066801"/>
            <a:ext cx="6339840" cy="2092881"/>
          </a:xfrm>
          <a:prstGeom prst="rect">
            <a:avLst/>
          </a:prstGeom>
          <a:solidFill>
            <a:schemeClr val="bg1"/>
          </a:solidFill>
          <a:ln w="28575">
            <a:solidFill>
              <a:schemeClr val="tx1"/>
            </a:solidFill>
          </a:ln>
        </p:spPr>
        <p:txBody>
          <a:bodyPr wrap="square" rtlCol="0">
            <a:spAutoFit/>
          </a:bodyPr>
          <a:lstStyle/>
          <a:p>
            <a:pPr algn="ctr" defTabSz="914400"/>
            <a:r>
              <a:rPr lang="en-GB" b="1" dirty="0">
                <a:solidFill>
                  <a:prstClr val="black"/>
                </a:solidFill>
              </a:rPr>
              <a:t>ER-, </a:t>
            </a:r>
            <a:r>
              <a:rPr lang="en-GB" b="1" dirty="0" err="1">
                <a:solidFill>
                  <a:prstClr val="black"/>
                </a:solidFill>
              </a:rPr>
              <a:t>PgR</a:t>
            </a:r>
            <a:r>
              <a:rPr lang="en-GB" b="1" dirty="0">
                <a:solidFill>
                  <a:prstClr val="black"/>
                </a:solidFill>
              </a:rPr>
              <a:t>-/unknown &amp; HER2- or known </a:t>
            </a:r>
            <a:r>
              <a:rPr lang="en-GB" b="1" i="1" dirty="0">
                <a:solidFill>
                  <a:prstClr val="black"/>
                </a:solidFill>
              </a:rPr>
              <a:t>gBRCA1/2 </a:t>
            </a:r>
            <a:r>
              <a:rPr lang="en-GB" b="1" dirty="0" err="1">
                <a:solidFill>
                  <a:prstClr val="black"/>
                </a:solidFill>
              </a:rPr>
              <a:t>mut</a:t>
            </a:r>
            <a:endParaRPr lang="en-GB" b="1" dirty="0">
              <a:solidFill>
                <a:prstClr val="black"/>
              </a:solidFill>
            </a:endParaRPr>
          </a:p>
          <a:p>
            <a:pPr algn="ctr" defTabSz="914400"/>
            <a:r>
              <a:rPr lang="en-GB" sz="1600" dirty="0">
                <a:solidFill>
                  <a:prstClr val="black"/>
                </a:solidFill>
              </a:rPr>
              <a:t>Metastatic or recurrent locally advanced</a:t>
            </a:r>
          </a:p>
          <a:p>
            <a:pPr algn="ctr" defTabSz="914400"/>
            <a:endParaRPr lang="en-GB" sz="1600" dirty="0">
              <a:solidFill>
                <a:prstClr val="black"/>
              </a:solidFill>
            </a:endParaRPr>
          </a:p>
          <a:p>
            <a:pPr defTabSz="914400"/>
            <a:r>
              <a:rPr lang="en-GB" sz="1600" dirty="0" err="1">
                <a:solidFill>
                  <a:prstClr val="black"/>
                </a:solidFill>
              </a:rPr>
              <a:t>BRCAness</a:t>
            </a:r>
            <a:r>
              <a:rPr lang="en-GB" sz="1600" dirty="0">
                <a:solidFill>
                  <a:prstClr val="black"/>
                </a:solidFill>
              </a:rPr>
              <a:t> </a:t>
            </a:r>
            <a:r>
              <a:rPr lang="en-GB" sz="1600" i="1" dirty="0">
                <a:solidFill>
                  <a:prstClr val="black"/>
                </a:solidFill>
              </a:rPr>
              <a:t>A Priori </a:t>
            </a:r>
            <a:r>
              <a:rPr lang="en-GB" sz="1600" dirty="0">
                <a:solidFill>
                  <a:prstClr val="black"/>
                </a:solidFill>
              </a:rPr>
              <a:t>subgroup analyses:</a:t>
            </a:r>
          </a:p>
          <a:p>
            <a:pPr marL="285750" indent="-285750" defTabSz="914400">
              <a:buFont typeface="Arial"/>
              <a:buChar char="•"/>
            </a:pPr>
            <a:r>
              <a:rPr lang="en-GB" sz="1600" dirty="0" err="1">
                <a:solidFill>
                  <a:prstClr val="black"/>
                </a:solidFill>
              </a:rPr>
              <a:t>Germline</a:t>
            </a:r>
            <a:r>
              <a:rPr lang="en-GB" sz="1600" dirty="0">
                <a:solidFill>
                  <a:prstClr val="black"/>
                </a:solidFill>
              </a:rPr>
              <a:t> BRCA1/2 mutation</a:t>
            </a:r>
          </a:p>
          <a:p>
            <a:pPr marL="285750" indent="-285750" defTabSz="914400">
              <a:buFont typeface="Arial"/>
              <a:buChar char="•"/>
            </a:pPr>
            <a:r>
              <a:rPr lang="en-GB" sz="1600" dirty="0">
                <a:solidFill>
                  <a:prstClr val="black"/>
                </a:solidFill>
              </a:rPr>
              <a:t>Mutational Signatures of Homologous Recombination Deficiency (HRD)</a:t>
            </a:r>
          </a:p>
          <a:p>
            <a:pPr marL="285750" indent="-285750" defTabSz="914400">
              <a:buFont typeface="Arial"/>
              <a:buChar char="•"/>
            </a:pPr>
            <a:r>
              <a:rPr lang="en-GB" sz="1600" dirty="0">
                <a:solidFill>
                  <a:srgbClr val="FF0000"/>
                </a:solidFill>
              </a:rPr>
              <a:t>BRCA1 methylation in tumour DNA</a:t>
            </a:r>
          </a:p>
          <a:p>
            <a:pPr marL="285750" indent="-285750" defTabSz="914400">
              <a:buFont typeface="Arial"/>
              <a:buChar char="•"/>
            </a:pPr>
            <a:r>
              <a:rPr lang="en-GB" sz="1600" dirty="0">
                <a:solidFill>
                  <a:srgbClr val="FF0000"/>
                </a:solidFill>
              </a:rPr>
              <a:t>BRCA1 mRNA silencing in tumour RNA</a:t>
            </a:r>
          </a:p>
        </p:txBody>
      </p:sp>
      <p:cxnSp>
        <p:nvCxnSpPr>
          <p:cNvPr id="15" name="Straight Arrow Connector 14"/>
          <p:cNvCxnSpPr>
            <a:endCxn id="11" idx="0"/>
          </p:cNvCxnSpPr>
          <p:nvPr/>
        </p:nvCxnSpPr>
        <p:spPr>
          <a:xfrm>
            <a:off x="3861625" y="4631068"/>
            <a:ext cx="0" cy="931742"/>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38400" y="4887700"/>
            <a:ext cx="2846450" cy="584776"/>
          </a:xfrm>
          <a:prstGeom prst="rect">
            <a:avLst/>
          </a:prstGeom>
          <a:solidFill>
            <a:schemeClr val="bg1"/>
          </a:solidFill>
        </p:spPr>
        <p:txBody>
          <a:bodyPr wrap="square" rtlCol="0">
            <a:spAutoFit/>
          </a:bodyPr>
          <a:lstStyle/>
          <a:p>
            <a:pPr algn="ctr" defTabSz="914400"/>
            <a:r>
              <a:rPr lang="en-GB" sz="1600" dirty="0">
                <a:solidFill>
                  <a:prstClr val="black"/>
                </a:solidFill>
              </a:rPr>
              <a:t>On progression, </a:t>
            </a:r>
          </a:p>
          <a:p>
            <a:pPr algn="ctr" defTabSz="914400"/>
            <a:r>
              <a:rPr lang="en-GB" sz="1600" dirty="0">
                <a:solidFill>
                  <a:prstClr val="black"/>
                </a:solidFill>
              </a:rPr>
              <a:t>crossover if appropriate</a:t>
            </a:r>
          </a:p>
        </p:txBody>
      </p:sp>
      <p:cxnSp>
        <p:nvCxnSpPr>
          <p:cNvPr id="18" name="Straight Arrow Connector 17"/>
          <p:cNvCxnSpPr>
            <a:endCxn id="12" idx="0"/>
          </p:cNvCxnSpPr>
          <p:nvPr/>
        </p:nvCxnSpPr>
        <p:spPr>
          <a:xfrm>
            <a:off x="8427221" y="4711214"/>
            <a:ext cx="0" cy="863433"/>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03996" y="4891904"/>
            <a:ext cx="2846450" cy="584776"/>
          </a:xfrm>
          <a:prstGeom prst="rect">
            <a:avLst/>
          </a:prstGeom>
          <a:solidFill>
            <a:schemeClr val="bg1"/>
          </a:solidFill>
        </p:spPr>
        <p:txBody>
          <a:bodyPr wrap="square" rtlCol="0">
            <a:spAutoFit/>
          </a:bodyPr>
          <a:lstStyle/>
          <a:p>
            <a:pPr algn="ctr" defTabSz="914400"/>
            <a:r>
              <a:rPr lang="en-GB" sz="1600" dirty="0">
                <a:solidFill>
                  <a:prstClr val="black"/>
                </a:solidFill>
              </a:rPr>
              <a:t>On progression, </a:t>
            </a:r>
          </a:p>
          <a:p>
            <a:pPr algn="ctr" defTabSz="914400"/>
            <a:r>
              <a:rPr lang="en-GB" sz="1600" dirty="0">
                <a:solidFill>
                  <a:prstClr val="black"/>
                </a:solidFill>
              </a:rPr>
              <a:t>crossover if appropriate</a:t>
            </a:r>
          </a:p>
        </p:txBody>
      </p:sp>
      <p:cxnSp>
        <p:nvCxnSpPr>
          <p:cNvPr id="21" name="Straight Connector 20"/>
          <p:cNvCxnSpPr/>
          <p:nvPr/>
        </p:nvCxnSpPr>
        <p:spPr>
          <a:xfrm>
            <a:off x="3861625" y="3974608"/>
            <a:ext cx="456559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047555" y="3810000"/>
            <a:ext cx="2600" cy="192000"/>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7" idx="0"/>
          </p:cNvCxnSpPr>
          <p:nvPr/>
        </p:nvCxnSpPr>
        <p:spPr>
          <a:xfrm>
            <a:off x="3861625" y="3950938"/>
            <a:ext cx="0" cy="213904"/>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0" idx="0"/>
          </p:cNvCxnSpPr>
          <p:nvPr/>
        </p:nvCxnSpPr>
        <p:spPr>
          <a:xfrm>
            <a:off x="8427221" y="3950938"/>
            <a:ext cx="0" cy="226456"/>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38400" y="4164843"/>
            <a:ext cx="2846450" cy="646331"/>
          </a:xfrm>
          <a:prstGeom prst="rect">
            <a:avLst/>
          </a:prstGeom>
          <a:solidFill>
            <a:srgbClr val="FF00FF"/>
          </a:solidFill>
          <a:ln w="28575">
            <a:solidFill>
              <a:schemeClr val="tx1"/>
            </a:solidFill>
          </a:ln>
        </p:spPr>
        <p:txBody>
          <a:bodyPr wrap="square" rtlCol="0">
            <a:spAutoFit/>
          </a:bodyPr>
          <a:lstStyle/>
          <a:p>
            <a:pPr algn="ctr" defTabSz="914400"/>
            <a:r>
              <a:rPr lang="en-GB" b="1" dirty="0">
                <a:solidFill>
                  <a:prstClr val="black"/>
                </a:solidFill>
              </a:rPr>
              <a:t>Carboplatin (C)</a:t>
            </a:r>
          </a:p>
          <a:p>
            <a:pPr algn="ctr" defTabSz="914400"/>
            <a:r>
              <a:rPr lang="en-GB" dirty="0" err="1">
                <a:solidFill>
                  <a:prstClr val="black"/>
                </a:solidFill>
              </a:rPr>
              <a:t>AUC</a:t>
            </a:r>
            <a:r>
              <a:rPr lang="en-GB" dirty="0">
                <a:solidFill>
                  <a:prstClr val="black"/>
                </a:solidFill>
              </a:rPr>
              <a:t> 6 q3w, 6 cycles</a:t>
            </a:r>
          </a:p>
        </p:txBody>
      </p:sp>
      <p:sp>
        <p:nvSpPr>
          <p:cNvPr id="10" name="TextBox 9"/>
          <p:cNvSpPr txBox="1"/>
          <p:nvPr/>
        </p:nvSpPr>
        <p:spPr>
          <a:xfrm>
            <a:off x="7003996" y="4177395"/>
            <a:ext cx="2846450" cy="646331"/>
          </a:xfrm>
          <a:prstGeom prst="rect">
            <a:avLst/>
          </a:prstGeom>
          <a:solidFill>
            <a:schemeClr val="accent6">
              <a:lumMod val="50000"/>
              <a:lumOff val="50000"/>
            </a:schemeClr>
          </a:solidFill>
          <a:ln w="28575">
            <a:solidFill>
              <a:schemeClr val="tx1"/>
            </a:solidFill>
          </a:ln>
        </p:spPr>
        <p:txBody>
          <a:bodyPr wrap="square" rtlCol="0">
            <a:spAutoFit/>
          </a:bodyPr>
          <a:lstStyle/>
          <a:p>
            <a:pPr algn="ctr" defTabSz="914400"/>
            <a:r>
              <a:rPr lang="en-GB" b="1" dirty="0">
                <a:solidFill>
                  <a:prstClr val="black"/>
                </a:solidFill>
              </a:rPr>
              <a:t>Docetaxel (D)</a:t>
            </a:r>
          </a:p>
          <a:p>
            <a:pPr algn="ctr" defTabSz="914400"/>
            <a:r>
              <a:rPr lang="en-GB" dirty="0">
                <a:solidFill>
                  <a:prstClr val="black"/>
                </a:solidFill>
              </a:rPr>
              <a:t>100mg/m</a:t>
            </a:r>
            <a:r>
              <a:rPr lang="en-GB" baseline="30000" dirty="0">
                <a:solidFill>
                  <a:prstClr val="black"/>
                </a:solidFill>
              </a:rPr>
              <a:t>2</a:t>
            </a:r>
            <a:r>
              <a:rPr lang="en-GB" dirty="0">
                <a:solidFill>
                  <a:prstClr val="black"/>
                </a:solidFill>
              </a:rPr>
              <a:t> q3w, 6 cycles</a:t>
            </a:r>
          </a:p>
        </p:txBody>
      </p:sp>
      <p:sp>
        <p:nvSpPr>
          <p:cNvPr id="11" name="TextBox 10"/>
          <p:cNvSpPr txBox="1"/>
          <p:nvPr/>
        </p:nvSpPr>
        <p:spPr>
          <a:xfrm>
            <a:off x="2438400" y="5562811"/>
            <a:ext cx="2846450" cy="646331"/>
          </a:xfrm>
          <a:prstGeom prst="rect">
            <a:avLst/>
          </a:prstGeom>
          <a:pattFill prst="wdDnDiag">
            <a:fgClr>
              <a:schemeClr val="accent6">
                <a:lumMod val="50000"/>
                <a:lumOff val="50000"/>
              </a:schemeClr>
            </a:fgClr>
            <a:bgClr>
              <a:schemeClr val="bg1"/>
            </a:bgClr>
          </a:pattFill>
          <a:ln w="28575">
            <a:solidFill>
              <a:schemeClr val="tx1"/>
            </a:solidFill>
          </a:ln>
        </p:spPr>
        <p:txBody>
          <a:bodyPr wrap="square" rtlCol="0">
            <a:spAutoFit/>
          </a:bodyPr>
          <a:lstStyle/>
          <a:p>
            <a:pPr algn="ctr" defTabSz="914400"/>
            <a:r>
              <a:rPr lang="en-GB" b="1" dirty="0">
                <a:solidFill>
                  <a:prstClr val="black"/>
                </a:solidFill>
              </a:rPr>
              <a:t>Docetaxel (D)</a:t>
            </a:r>
          </a:p>
          <a:p>
            <a:pPr algn="ctr" defTabSz="914400"/>
            <a:r>
              <a:rPr lang="en-GB" dirty="0">
                <a:solidFill>
                  <a:prstClr val="black"/>
                </a:solidFill>
              </a:rPr>
              <a:t>100mg/m</a:t>
            </a:r>
            <a:r>
              <a:rPr lang="en-GB" baseline="30000" dirty="0">
                <a:solidFill>
                  <a:prstClr val="black"/>
                </a:solidFill>
              </a:rPr>
              <a:t>2</a:t>
            </a:r>
            <a:r>
              <a:rPr lang="en-GB" dirty="0">
                <a:solidFill>
                  <a:prstClr val="black"/>
                </a:solidFill>
              </a:rPr>
              <a:t> q3w, 6 cycles</a:t>
            </a:r>
          </a:p>
        </p:txBody>
      </p:sp>
      <p:sp>
        <p:nvSpPr>
          <p:cNvPr id="12" name="TextBox 11"/>
          <p:cNvSpPr txBox="1"/>
          <p:nvPr/>
        </p:nvSpPr>
        <p:spPr>
          <a:xfrm>
            <a:off x="7003996" y="5574647"/>
            <a:ext cx="2846450" cy="646331"/>
          </a:xfrm>
          <a:prstGeom prst="rect">
            <a:avLst/>
          </a:prstGeom>
          <a:pattFill prst="wdDnDiag">
            <a:fgClr>
              <a:srgbClr val="FFB9FF"/>
            </a:fgClr>
            <a:bgClr>
              <a:schemeClr val="bg1"/>
            </a:bgClr>
          </a:pattFill>
          <a:ln w="28575">
            <a:solidFill>
              <a:schemeClr val="tx1"/>
            </a:solidFill>
          </a:ln>
        </p:spPr>
        <p:txBody>
          <a:bodyPr wrap="square" rtlCol="0">
            <a:spAutoFit/>
          </a:bodyPr>
          <a:lstStyle/>
          <a:p>
            <a:pPr algn="ctr" defTabSz="914400"/>
            <a:r>
              <a:rPr lang="en-GB" b="1" dirty="0">
                <a:solidFill>
                  <a:prstClr val="black"/>
                </a:solidFill>
                <a:effectLst>
                  <a:outerShdw blurRad="63500" sx="102000" sy="102000" algn="ctr" rotWithShape="0">
                    <a:prstClr val="black">
                      <a:alpha val="40000"/>
                    </a:prstClr>
                  </a:outerShdw>
                </a:effectLst>
              </a:rPr>
              <a:t>Carboplatin (C)</a:t>
            </a:r>
          </a:p>
          <a:p>
            <a:pPr algn="ctr" defTabSz="914400"/>
            <a:r>
              <a:rPr lang="en-GB" dirty="0" err="1">
                <a:solidFill>
                  <a:prstClr val="black"/>
                </a:solidFill>
              </a:rPr>
              <a:t>AUC</a:t>
            </a:r>
            <a:r>
              <a:rPr lang="en-GB" dirty="0">
                <a:solidFill>
                  <a:prstClr val="black"/>
                </a:solidFill>
              </a:rPr>
              <a:t> 6 q3w, 6 cycles</a:t>
            </a:r>
          </a:p>
        </p:txBody>
      </p:sp>
      <p:sp>
        <p:nvSpPr>
          <p:cNvPr id="19" name="TextBox 18"/>
          <p:cNvSpPr txBox="1"/>
          <p:nvPr/>
        </p:nvSpPr>
        <p:spPr>
          <a:xfrm>
            <a:off x="8475518" y="6488669"/>
            <a:ext cx="1374928" cy="276999"/>
          </a:xfrm>
          <a:prstGeom prst="rect">
            <a:avLst/>
          </a:prstGeom>
          <a:solidFill>
            <a:schemeClr val="bg1"/>
          </a:solidFill>
        </p:spPr>
        <p:txBody>
          <a:bodyPr wrap="none" rtlCol="0">
            <a:spAutoFit/>
          </a:bodyPr>
          <a:lstStyle/>
          <a:p>
            <a:pPr defTabSz="914400"/>
            <a:r>
              <a:rPr lang="en-US" sz="1200" dirty="0" err="1">
                <a:solidFill>
                  <a:prstClr val="black"/>
                </a:solidFill>
              </a:rPr>
              <a:t>Tutt</a:t>
            </a:r>
            <a:r>
              <a:rPr lang="en-US" sz="1200" dirty="0">
                <a:solidFill>
                  <a:prstClr val="black"/>
                </a:solidFill>
              </a:rPr>
              <a:t> A. SABCS 2014</a:t>
            </a:r>
          </a:p>
        </p:txBody>
      </p:sp>
    </p:spTree>
    <p:extLst>
      <p:ext uri="{BB962C8B-B14F-4D97-AF65-F5344CB8AC3E}">
        <p14:creationId xmlns:p14="http://schemas.microsoft.com/office/powerpoint/2010/main" xmlns="" val="14101561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676400" y="1"/>
            <a:ext cx="4572638" cy="3429479"/>
          </a:xfrm>
          <a:prstGeom prst="rect">
            <a:avLst/>
          </a:prstGeom>
        </p:spPr>
      </p:pic>
      <p:pic>
        <p:nvPicPr>
          <p:cNvPr id="4" name="图片 3"/>
          <p:cNvPicPr>
            <a:picLocks noChangeAspect="1"/>
          </p:cNvPicPr>
          <p:nvPr/>
        </p:nvPicPr>
        <p:blipFill>
          <a:blip r:embed="rId3" cstate="print"/>
          <a:stretch>
            <a:fillRect/>
          </a:stretch>
        </p:blipFill>
        <p:spPr>
          <a:xfrm>
            <a:off x="4800600" y="3404080"/>
            <a:ext cx="4115438" cy="3086579"/>
          </a:xfrm>
          <a:prstGeom prst="rect">
            <a:avLst/>
          </a:prstGeom>
        </p:spPr>
      </p:pic>
      <p:pic>
        <p:nvPicPr>
          <p:cNvPr id="5" name="图片 4"/>
          <p:cNvPicPr>
            <a:picLocks noChangeAspect="1"/>
          </p:cNvPicPr>
          <p:nvPr/>
        </p:nvPicPr>
        <p:blipFill>
          <a:blip r:embed="rId4" cstate="print"/>
          <a:stretch>
            <a:fillRect/>
          </a:stretch>
        </p:blipFill>
        <p:spPr>
          <a:xfrm>
            <a:off x="6095362" y="114061"/>
            <a:ext cx="4572638" cy="3429479"/>
          </a:xfrm>
          <a:prstGeom prst="rect">
            <a:avLst/>
          </a:prstGeom>
        </p:spPr>
      </p:pic>
      <p:sp>
        <p:nvSpPr>
          <p:cNvPr id="6" name="矩形 5"/>
          <p:cNvSpPr/>
          <p:nvPr/>
        </p:nvSpPr>
        <p:spPr>
          <a:xfrm>
            <a:off x="2095500" y="4495801"/>
            <a:ext cx="2705100" cy="646331"/>
          </a:xfrm>
          <a:prstGeom prst="rect">
            <a:avLst/>
          </a:prstGeom>
        </p:spPr>
        <p:txBody>
          <a:bodyPr wrap="square">
            <a:spAutoFit/>
          </a:bodyPr>
          <a:lstStyle/>
          <a:p>
            <a:pPr algn="ctr" defTabSz="914400"/>
            <a:r>
              <a:rPr lang="en-GB" altLang="zh-CN" dirty="0">
                <a:solidFill>
                  <a:prstClr val="black"/>
                </a:solidFill>
              </a:rPr>
              <a:t>HRD did not predict benefit from carboplatin</a:t>
            </a:r>
          </a:p>
        </p:txBody>
      </p:sp>
      <p:sp>
        <p:nvSpPr>
          <p:cNvPr id="8" name="TextBox 7"/>
          <p:cNvSpPr txBox="1"/>
          <p:nvPr/>
        </p:nvSpPr>
        <p:spPr>
          <a:xfrm>
            <a:off x="8475518" y="6488669"/>
            <a:ext cx="1374928" cy="276999"/>
          </a:xfrm>
          <a:prstGeom prst="rect">
            <a:avLst/>
          </a:prstGeom>
          <a:solidFill>
            <a:schemeClr val="bg1"/>
          </a:solidFill>
        </p:spPr>
        <p:txBody>
          <a:bodyPr wrap="none" rtlCol="0">
            <a:spAutoFit/>
          </a:bodyPr>
          <a:lstStyle/>
          <a:p>
            <a:pPr defTabSz="914400"/>
            <a:r>
              <a:rPr lang="en-US" sz="1200" dirty="0" err="1">
                <a:solidFill>
                  <a:prstClr val="black"/>
                </a:solidFill>
              </a:rPr>
              <a:t>Tutt</a:t>
            </a:r>
            <a:r>
              <a:rPr lang="en-US" sz="1200" dirty="0">
                <a:solidFill>
                  <a:prstClr val="black"/>
                </a:solidFill>
              </a:rPr>
              <a:t> A. SABCS 2014</a:t>
            </a:r>
          </a:p>
        </p:txBody>
      </p:sp>
    </p:spTree>
    <p:extLst>
      <p:ext uri="{BB962C8B-B14F-4D97-AF65-F5344CB8AC3E}">
        <p14:creationId xmlns:p14="http://schemas.microsoft.com/office/powerpoint/2010/main" xmlns="" val="4241102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050" y="1181100"/>
            <a:ext cx="8343900" cy="4495800"/>
          </a:xfrm>
          <a:prstGeom prst="rect">
            <a:avLst/>
          </a:prstGeom>
        </p:spPr>
      </p:pic>
      <p:sp>
        <p:nvSpPr>
          <p:cNvPr id="3" name="TextBox 2"/>
          <p:cNvSpPr txBox="1"/>
          <p:nvPr/>
        </p:nvSpPr>
        <p:spPr>
          <a:xfrm>
            <a:off x="7390228" y="6305073"/>
            <a:ext cx="2896772" cy="276999"/>
          </a:xfrm>
          <a:prstGeom prst="rect">
            <a:avLst/>
          </a:prstGeom>
          <a:noFill/>
        </p:spPr>
        <p:txBody>
          <a:bodyPr wrap="square" rtlCol="0">
            <a:spAutoFit/>
          </a:bodyPr>
          <a:lstStyle/>
          <a:p>
            <a:r>
              <a:rPr lang="en-US" sz="1200" dirty="0"/>
              <a:t>Courtesy of Han et al. , S2-05 SABCS 2016  </a:t>
            </a:r>
          </a:p>
        </p:txBody>
      </p:sp>
    </p:spTree>
    <p:extLst>
      <p:ext uri="{BB962C8B-B14F-4D97-AF65-F5344CB8AC3E}">
        <p14:creationId xmlns:p14="http://schemas.microsoft.com/office/powerpoint/2010/main" xmlns="" val="17842280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3600" dirty="0"/>
              <a:t>BROCADE: </a:t>
            </a:r>
            <a:br>
              <a:rPr lang="en-US" sz="3600" dirty="0"/>
            </a:br>
            <a:r>
              <a:rPr lang="en-US" sz="3600" dirty="0"/>
              <a:t>Platinum in MBC with BRCA1/2 mutations </a:t>
            </a:r>
          </a:p>
        </p:txBody>
      </p:sp>
      <p:sp>
        <p:nvSpPr>
          <p:cNvPr id="3" name="Content Placeholder 2"/>
          <p:cNvSpPr>
            <a:spLocks noGrp="1"/>
          </p:cNvSpPr>
          <p:nvPr>
            <p:ph idx="1"/>
          </p:nvPr>
        </p:nvSpPr>
        <p:spPr>
          <a:xfrm>
            <a:off x="1981200" y="1371601"/>
            <a:ext cx="8229600" cy="4525963"/>
          </a:xfrm>
        </p:spPr>
        <p:txBody>
          <a:bodyPr>
            <a:noAutofit/>
          </a:bodyPr>
          <a:lstStyle/>
          <a:p>
            <a:pPr>
              <a:spcBef>
                <a:spcPts val="72"/>
              </a:spcBef>
            </a:pPr>
            <a:r>
              <a:rPr lang="en-US" sz="2800" dirty="0"/>
              <a:t>280 patients randomized to carboplatin/paclitaxel with placebo or </a:t>
            </a:r>
            <a:r>
              <a:rPr lang="en-US" sz="2800" dirty="0" err="1"/>
              <a:t>veliparib</a:t>
            </a:r>
            <a:endParaRPr lang="en-US" sz="2800" dirty="0"/>
          </a:p>
          <a:p>
            <a:pPr>
              <a:spcBef>
                <a:spcPts val="72"/>
              </a:spcBef>
            </a:pPr>
            <a:r>
              <a:rPr lang="en-US" sz="2800" dirty="0"/>
              <a:t>Up to 2 prior lines of chemotherapy for MBC</a:t>
            </a:r>
          </a:p>
          <a:p>
            <a:pPr lvl="1">
              <a:spcBef>
                <a:spcPts val="72"/>
              </a:spcBef>
            </a:pPr>
            <a:r>
              <a:rPr lang="en-US" sz="2400" dirty="0"/>
              <a:t>42% TNBC</a:t>
            </a:r>
          </a:p>
          <a:p>
            <a:pPr>
              <a:spcBef>
                <a:spcPts val="72"/>
              </a:spcBef>
            </a:pPr>
            <a:r>
              <a:rPr lang="en-US" sz="2800" dirty="0"/>
              <a:t>Results</a:t>
            </a:r>
          </a:p>
          <a:p>
            <a:pPr lvl="1">
              <a:spcBef>
                <a:spcPts val="72"/>
              </a:spcBef>
            </a:pPr>
            <a:r>
              <a:rPr lang="en-US" sz="2400" dirty="0"/>
              <a:t>Not much difference in hematologic toxicity with addition of </a:t>
            </a:r>
            <a:r>
              <a:rPr lang="en-US" sz="2400" dirty="0" err="1"/>
              <a:t>veliparib</a:t>
            </a:r>
            <a:endParaRPr lang="en-US" sz="2400" dirty="0"/>
          </a:p>
          <a:p>
            <a:pPr lvl="1">
              <a:spcBef>
                <a:spcPts val="72"/>
              </a:spcBef>
            </a:pPr>
            <a:r>
              <a:rPr lang="en-US" sz="2400" dirty="0"/>
              <a:t>No difference in PFS regardless of receptor status</a:t>
            </a:r>
          </a:p>
          <a:p>
            <a:pPr lvl="2">
              <a:spcBef>
                <a:spcPts val="72"/>
              </a:spcBef>
            </a:pPr>
            <a:r>
              <a:rPr lang="en-US" dirty="0" smtClean="0"/>
              <a:t>12.3 </a:t>
            </a:r>
            <a:r>
              <a:rPr lang="en-US" dirty="0" err="1" smtClean="0"/>
              <a:t>vs</a:t>
            </a:r>
            <a:r>
              <a:rPr lang="en-US" dirty="0" smtClean="0"/>
              <a:t> 14.1 months (HR 0.789, p=.231)</a:t>
            </a:r>
          </a:p>
          <a:p>
            <a:pPr lvl="1">
              <a:spcBef>
                <a:spcPts val="72"/>
              </a:spcBef>
            </a:pPr>
            <a:r>
              <a:rPr lang="en-US" dirty="0" smtClean="0"/>
              <a:t>Response rates higher with </a:t>
            </a:r>
            <a:r>
              <a:rPr lang="en-US" dirty="0" err="1" smtClean="0"/>
              <a:t>veliparib</a:t>
            </a:r>
            <a:endParaRPr lang="en-US" dirty="0" smtClean="0"/>
          </a:p>
          <a:p>
            <a:pPr lvl="2">
              <a:spcBef>
                <a:spcPts val="72"/>
              </a:spcBef>
            </a:pPr>
            <a:r>
              <a:rPr lang="en-US" dirty="0" smtClean="0"/>
              <a:t>61.3% (49/80) </a:t>
            </a:r>
            <a:r>
              <a:rPr lang="en-US" dirty="0" err="1" smtClean="0"/>
              <a:t>vs</a:t>
            </a:r>
            <a:r>
              <a:rPr lang="en-US" dirty="0" smtClean="0"/>
              <a:t> 77.8% (56/72), p=0.027</a:t>
            </a:r>
          </a:p>
          <a:p>
            <a:pPr>
              <a:spcBef>
                <a:spcPts val="72"/>
              </a:spcBef>
            </a:pPr>
            <a:r>
              <a:rPr lang="en-US" sz="2800" dirty="0"/>
              <a:t>BROCADE3 ongoing: maybe the addition of platinum is good enough?</a:t>
            </a:r>
          </a:p>
        </p:txBody>
      </p:sp>
      <p:sp>
        <p:nvSpPr>
          <p:cNvPr id="4" name="TextBox 3"/>
          <p:cNvSpPr txBox="1"/>
          <p:nvPr/>
        </p:nvSpPr>
        <p:spPr>
          <a:xfrm>
            <a:off x="8547295" y="6471736"/>
            <a:ext cx="1559658" cy="276999"/>
          </a:xfrm>
          <a:prstGeom prst="rect">
            <a:avLst/>
          </a:prstGeom>
          <a:noFill/>
        </p:spPr>
        <p:txBody>
          <a:bodyPr wrap="none" rtlCol="0">
            <a:spAutoFit/>
          </a:bodyPr>
          <a:lstStyle/>
          <a:p>
            <a:pPr algn="r" defTabSz="914400"/>
            <a:r>
              <a:rPr lang="en-US" sz="1200" dirty="0">
                <a:solidFill>
                  <a:prstClr val="black"/>
                </a:solidFill>
              </a:rPr>
              <a:t>Han et al, SABCS 2016</a:t>
            </a:r>
          </a:p>
        </p:txBody>
      </p:sp>
    </p:spTree>
    <p:extLst>
      <p:ext uri="{BB962C8B-B14F-4D97-AF65-F5344CB8AC3E}">
        <p14:creationId xmlns:p14="http://schemas.microsoft.com/office/powerpoint/2010/main" xmlns="" val="2675225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8813" y="1200150"/>
            <a:ext cx="8334375" cy="4457700"/>
          </a:xfrm>
          <a:prstGeom prst="rect">
            <a:avLst/>
          </a:prstGeom>
        </p:spPr>
      </p:pic>
      <p:sp>
        <p:nvSpPr>
          <p:cNvPr id="3" name="TextBox 2"/>
          <p:cNvSpPr txBox="1"/>
          <p:nvPr/>
        </p:nvSpPr>
        <p:spPr>
          <a:xfrm>
            <a:off x="7362092" y="6305073"/>
            <a:ext cx="2924908" cy="276999"/>
          </a:xfrm>
          <a:prstGeom prst="rect">
            <a:avLst/>
          </a:prstGeom>
          <a:noFill/>
        </p:spPr>
        <p:txBody>
          <a:bodyPr wrap="square" rtlCol="0">
            <a:spAutoFit/>
          </a:bodyPr>
          <a:lstStyle/>
          <a:p>
            <a:r>
              <a:rPr lang="en-US" sz="1200" dirty="0"/>
              <a:t>Courtesy of Han et al. , S2-05 SABCS 2016  </a:t>
            </a:r>
          </a:p>
        </p:txBody>
      </p:sp>
    </p:spTree>
    <p:extLst>
      <p:ext uri="{BB962C8B-B14F-4D97-AF65-F5344CB8AC3E}">
        <p14:creationId xmlns:p14="http://schemas.microsoft.com/office/powerpoint/2010/main" xmlns="" val="4552565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050" y="1219200"/>
            <a:ext cx="8362950" cy="4457700"/>
          </a:xfrm>
          <a:prstGeom prst="rect">
            <a:avLst/>
          </a:prstGeom>
        </p:spPr>
      </p:pic>
      <p:sp>
        <p:nvSpPr>
          <p:cNvPr id="3" name="TextBox 2"/>
          <p:cNvSpPr txBox="1"/>
          <p:nvPr/>
        </p:nvSpPr>
        <p:spPr>
          <a:xfrm>
            <a:off x="7376160" y="6305073"/>
            <a:ext cx="2910840" cy="276999"/>
          </a:xfrm>
          <a:prstGeom prst="rect">
            <a:avLst/>
          </a:prstGeom>
          <a:noFill/>
        </p:spPr>
        <p:txBody>
          <a:bodyPr wrap="square" rtlCol="0">
            <a:spAutoFit/>
          </a:bodyPr>
          <a:lstStyle/>
          <a:p>
            <a:pPr algn="r"/>
            <a:r>
              <a:rPr lang="en-US" sz="1200" dirty="0"/>
              <a:t>Courtesy of Han et al. , S2-05 SABCS 2016  </a:t>
            </a:r>
          </a:p>
        </p:txBody>
      </p:sp>
      <p:sp>
        <p:nvSpPr>
          <p:cNvPr id="6" name="Rectangle 5"/>
          <p:cNvSpPr/>
          <p:nvPr/>
        </p:nvSpPr>
        <p:spPr>
          <a:xfrm>
            <a:off x="2362200" y="4406721"/>
            <a:ext cx="59436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8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5458" y="2612571"/>
            <a:ext cx="4575441" cy="762000"/>
          </a:xfrm>
        </p:spPr>
        <p:txBody>
          <a:bodyPr/>
          <a:lstStyle/>
          <a:p>
            <a:pPr algn="ctr"/>
            <a:r>
              <a:rPr lang="en-US" sz="4500" b="1" dirty="0">
                <a:latin typeface="Arial" panose="020B0604020202020204" pitchFamily="34" charset="0"/>
                <a:cs typeface="Arial" panose="020B0604020202020204" pitchFamily="34" charset="0"/>
              </a:rPr>
              <a:t>HER2+ MBC</a:t>
            </a:r>
          </a:p>
        </p:txBody>
      </p:sp>
      <p:sp>
        <p:nvSpPr>
          <p:cNvPr id="3" name="Content Placeholder 2"/>
          <p:cNvSpPr>
            <a:spLocks noGrp="1"/>
          </p:cNvSpPr>
          <p:nvPr>
            <p:ph type="body" sz="quarter" idx="13"/>
          </p:nvPr>
        </p:nvSpPr>
        <p:spPr>
          <a:xfrm>
            <a:off x="4587240" y="3400697"/>
            <a:ext cx="3611880" cy="1119052"/>
          </a:xfrm>
        </p:spPr>
        <p:txBody>
          <a:bodyPr/>
          <a:lstStyle/>
          <a:p>
            <a:pPr marL="571500" indent="-571500">
              <a:buFont typeface="Arial" panose="020B0604020202020204" pitchFamily="34" charset="0"/>
              <a:buChar char="•"/>
            </a:pPr>
            <a:r>
              <a:rPr lang="en-US" sz="3600" dirty="0">
                <a:solidFill>
                  <a:srgbClr val="61468B"/>
                </a:solidFill>
                <a:latin typeface="Arial" panose="020B0604020202020204" pitchFamily="34" charset="0"/>
                <a:cs typeface="Arial" panose="020B0604020202020204" pitchFamily="34" charset="0"/>
              </a:rPr>
              <a:t>CLEOPATRA</a:t>
            </a:r>
          </a:p>
          <a:p>
            <a:pPr marL="571500" indent="-571500">
              <a:buFont typeface="Arial" panose="020B0604020202020204" pitchFamily="34" charset="0"/>
              <a:buChar char="•"/>
            </a:pPr>
            <a:r>
              <a:rPr lang="en-US" sz="3600" dirty="0">
                <a:solidFill>
                  <a:srgbClr val="61468B"/>
                </a:solidFill>
                <a:latin typeface="Arial" panose="020B0604020202020204" pitchFamily="34" charset="0"/>
                <a:cs typeface="Arial" panose="020B0604020202020204" pitchFamily="34" charset="0"/>
              </a:rPr>
              <a:t>PERTAIN</a:t>
            </a:r>
          </a:p>
        </p:txBody>
      </p:sp>
    </p:spTree>
    <p:extLst>
      <p:ext uri="{BB962C8B-B14F-4D97-AF65-F5344CB8AC3E}">
        <p14:creationId xmlns:p14="http://schemas.microsoft.com/office/powerpoint/2010/main" xmlns="" val="2820811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t="888"/>
          <a:stretch/>
        </p:blipFill>
        <p:spPr>
          <a:xfrm>
            <a:off x="1581150" y="1257301"/>
            <a:ext cx="9029700" cy="529605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581151" y="0"/>
            <a:ext cx="8875059" cy="12350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020813" y="6509068"/>
            <a:ext cx="512717" cy="348932"/>
          </a:xfrm>
          <a:prstGeom prst="rect">
            <a:avLst/>
          </a:prstGeom>
        </p:spPr>
      </p:pic>
      <p:sp>
        <p:nvSpPr>
          <p:cNvPr id="6" name="Rectangle 5"/>
          <p:cNvSpPr/>
          <p:nvPr/>
        </p:nvSpPr>
        <p:spPr>
          <a:xfrm>
            <a:off x="1631236" y="6539036"/>
            <a:ext cx="7868364" cy="307777"/>
          </a:xfrm>
          <a:prstGeom prst="rect">
            <a:avLst/>
          </a:prstGeom>
        </p:spPr>
        <p:txBody>
          <a:bodyPr wrap="square">
            <a:spAutoFit/>
          </a:bodyPr>
          <a:lstStyle/>
          <a:p>
            <a:r>
              <a:rPr lang="en-US" sz="700" dirty="0">
                <a:solidFill>
                  <a:srgbClr val="29313C"/>
                </a:solidFill>
                <a:latin typeface="Arial" panose="020B0604020202020204" pitchFamily="34" charset="0"/>
                <a:ea typeface="Times New Roman" panose="02020603050405020304" pitchFamily="18" charset="0"/>
                <a:cs typeface="Arial" panose="020B0604020202020204" pitchFamily="34" charset="0"/>
              </a:rPr>
              <a:t>© 2017 National Comprehensive Cancer Network, Inc. All rights reserved. </a:t>
            </a:r>
            <a:r>
              <a:rPr lang="en-US" sz="700" b="1" dirty="0">
                <a:solidFill>
                  <a:srgbClr val="29313C"/>
                </a:solidFill>
                <a:latin typeface="Arial" panose="020B0604020202020204" pitchFamily="34" charset="0"/>
                <a:ea typeface="Times New Roman" panose="02020603050405020304" pitchFamily="18" charset="0"/>
                <a:cs typeface="Arial" panose="020B0604020202020204" pitchFamily="34" charset="0"/>
              </a:rPr>
              <a:t>These guidelines and this illustration may not be reproduced in any form without the express written permission of NCCN</a:t>
            </a:r>
            <a:r>
              <a:rPr lang="en-US" sz="700" b="1" baseline="300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r>
              <a:rPr lang="en-US" sz="700" b="1" dirty="0">
                <a:solidFill>
                  <a:srgbClr val="29313C"/>
                </a:solidFill>
                <a:latin typeface="Arial" panose="020B0604020202020204" pitchFamily="34" charset="0"/>
                <a:ea typeface="Times New Roman" panose="02020603050405020304" pitchFamily="18" charset="0"/>
                <a:cs typeface="Arial" panose="020B0604020202020204" pitchFamily="34" charset="0"/>
              </a:rPr>
              <a:t>. To view the most recent and complete version of the NCCN Guidelines, go to NCCN.org</a:t>
            </a:r>
            <a:r>
              <a:rPr lang="en-US" sz="7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endParaRPr lang="en-US" sz="700" dirty="0">
              <a:solidFill>
                <a:srgbClr val="29313C"/>
              </a:solidFill>
              <a:latin typeface="Arial" panose="020B0604020202020204" pitchFamily="34" charset="0"/>
              <a:cs typeface="Arial" panose="020B0604020202020204" pitchFamily="34" charset="0"/>
            </a:endParaRPr>
          </a:p>
        </p:txBody>
      </p:sp>
      <p:sp>
        <p:nvSpPr>
          <p:cNvPr id="7" name="Rectangle 6"/>
          <p:cNvSpPr/>
          <p:nvPr/>
        </p:nvSpPr>
        <p:spPr bwMode="auto">
          <a:xfrm>
            <a:off x="8098155" y="1273967"/>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
        <p:nvSpPr>
          <p:cNvPr id="8" name="Rectangle 7"/>
          <p:cNvSpPr/>
          <p:nvPr/>
        </p:nvSpPr>
        <p:spPr bwMode="auto">
          <a:xfrm>
            <a:off x="8147685" y="3306267"/>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
        <p:nvSpPr>
          <p:cNvPr id="9" name="Rectangle 8"/>
          <p:cNvSpPr/>
          <p:nvPr/>
        </p:nvSpPr>
        <p:spPr bwMode="auto">
          <a:xfrm>
            <a:off x="10277170" y="3738382"/>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
        <p:nvSpPr>
          <p:cNvPr id="10" name="Rectangle 9"/>
          <p:cNvSpPr/>
          <p:nvPr/>
        </p:nvSpPr>
        <p:spPr bwMode="auto">
          <a:xfrm>
            <a:off x="9336405" y="3925396"/>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
        <p:nvSpPr>
          <p:cNvPr id="11" name="Rectangle 10"/>
          <p:cNvSpPr/>
          <p:nvPr/>
        </p:nvSpPr>
        <p:spPr bwMode="auto">
          <a:xfrm>
            <a:off x="8496301" y="6343651"/>
            <a:ext cx="342899" cy="1396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
        <p:nvSpPr>
          <p:cNvPr id="5" name="TextBox 4"/>
          <p:cNvSpPr txBox="1"/>
          <p:nvPr/>
        </p:nvSpPr>
        <p:spPr>
          <a:xfrm>
            <a:off x="1581150" y="1489555"/>
            <a:ext cx="2893868" cy="369332"/>
          </a:xfrm>
          <a:prstGeom prst="rect">
            <a:avLst/>
          </a:prstGeom>
          <a:solidFill>
            <a:schemeClr val="bg1"/>
          </a:solidFill>
        </p:spPr>
        <p:txBody>
          <a:bodyPr wrap="square" rtlCol="0">
            <a:spAutoFit/>
          </a:bodyPr>
          <a:lstStyle/>
          <a:p>
            <a:endParaRPr lang="en-US" dirty="0"/>
          </a:p>
        </p:txBody>
      </p:sp>
      <p:sp>
        <p:nvSpPr>
          <p:cNvPr id="12" name="TextBox 11"/>
          <p:cNvSpPr txBox="1"/>
          <p:nvPr/>
        </p:nvSpPr>
        <p:spPr>
          <a:xfrm>
            <a:off x="6206836" y="1489555"/>
            <a:ext cx="440401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40397924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52614" y="1157289"/>
            <a:ext cx="8486775" cy="4543425"/>
          </a:xfrm>
          <a:prstGeom prst="rect">
            <a:avLst/>
          </a:prstGeom>
        </p:spPr>
      </p:pic>
      <p:sp>
        <p:nvSpPr>
          <p:cNvPr id="2" name="TextBox 1"/>
          <p:cNvSpPr txBox="1"/>
          <p:nvPr/>
        </p:nvSpPr>
        <p:spPr>
          <a:xfrm>
            <a:off x="5191539" y="2040007"/>
            <a:ext cx="1679714" cy="369332"/>
          </a:xfrm>
          <a:prstGeom prst="rect">
            <a:avLst/>
          </a:prstGeom>
          <a:noFill/>
        </p:spPr>
        <p:txBody>
          <a:bodyPr wrap="square" rtlCol="0">
            <a:spAutoFit/>
          </a:bodyPr>
          <a:lstStyle/>
          <a:p>
            <a:pPr algn="ctr"/>
            <a:r>
              <a:rPr lang="en-US" b="1" dirty="0"/>
              <a:t>S1-08</a:t>
            </a:r>
          </a:p>
        </p:txBody>
      </p:sp>
    </p:spTree>
    <p:extLst>
      <p:ext uri="{BB962C8B-B14F-4D97-AF65-F5344CB8AC3E}">
        <p14:creationId xmlns:p14="http://schemas.microsoft.com/office/powerpoint/2010/main" xmlns="" val="1218669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58471" y="1510366"/>
            <a:ext cx="8772525" cy="318135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658471" y="0"/>
            <a:ext cx="8875059" cy="12350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602353" y="6228344"/>
            <a:ext cx="695325" cy="361950"/>
          </a:xfrm>
          <a:prstGeom prst="rect">
            <a:avLst/>
          </a:prstGeom>
        </p:spPr>
      </p:pic>
      <p:sp>
        <p:nvSpPr>
          <p:cNvPr id="5" name="Rectangle 4"/>
          <p:cNvSpPr/>
          <p:nvPr/>
        </p:nvSpPr>
        <p:spPr>
          <a:xfrm>
            <a:off x="1658470" y="6228344"/>
            <a:ext cx="7868364" cy="338554"/>
          </a:xfrm>
          <a:prstGeom prst="rect">
            <a:avLst/>
          </a:prstGeom>
        </p:spPr>
        <p:txBody>
          <a:bodyPr wrap="square">
            <a:spAutoFit/>
          </a:bodyPr>
          <a:lstStyle/>
          <a:p>
            <a:pPr defTabSz="914400" eaLnBrk="0" fontAlgn="base" hangingPunct="0">
              <a:spcBef>
                <a:spcPct val="0"/>
              </a:spcBef>
              <a:spcAft>
                <a:spcPct val="0"/>
              </a:spcAft>
            </a:pPr>
            <a:r>
              <a:rPr lang="en-US" sz="800" dirty="0">
                <a:solidFill>
                  <a:srgbClr val="29313C"/>
                </a:solidFill>
                <a:latin typeface="Arial" panose="020B0604020202020204" pitchFamily="34" charset="0"/>
                <a:ea typeface="Times New Roman" panose="02020603050405020304" pitchFamily="18" charset="0"/>
                <a:cs typeface="Arial" panose="020B0604020202020204" pitchFamily="34" charset="0"/>
              </a:rPr>
              <a:t>© 2017 National Comprehensive Cancer Network, Inc. All rights reserved. </a:t>
            </a:r>
            <a:r>
              <a:rPr lang="en-US" sz="800" b="1" dirty="0">
                <a:solidFill>
                  <a:srgbClr val="29313C"/>
                </a:solidFill>
                <a:latin typeface="Arial" panose="020B0604020202020204" pitchFamily="34" charset="0"/>
                <a:ea typeface="Times New Roman" panose="02020603050405020304" pitchFamily="18" charset="0"/>
                <a:cs typeface="Arial" panose="020B0604020202020204" pitchFamily="34" charset="0"/>
              </a:rPr>
              <a:t>These guidelines and this illustration may not be reproduced in any form without the express written permission of NCCN</a:t>
            </a:r>
            <a:r>
              <a:rPr lang="en-US" sz="800" b="1" baseline="300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r>
              <a:rPr lang="en-US" sz="800" b="1" dirty="0">
                <a:solidFill>
                  <a:srgbClr val="29313C"/>
                </a:solidFill>
                <a:latin typeface="Arial" panose="020B0604020202020204" pitchFamily="34" charset="0"/>
                <a:ea typeface="Times New Roman" panose="02020603050405020304" pitchFamily="18" charset="0"/>
                <a:cs typeface="Arial" panose="020B0604020202020204" pitchFamily="34" charset="0"/>
              </a:rPr>
              <a:t>. To view the most recent and complete version of the NCCN Guidelines, go to NCCN.org</a:t>
            </a:r>
            <a:r>
              <a:rPr lang="en-US" sz="800" dirty="0">
                <a:solidFill>
                  <a:srgbClr val="29313C"/>
                </a:solidFill>
                <a:latin typeface="Arial" panose="020B0604020202020204" pitchFamily="34" charset="0"/>
                <a:ea typeface="Times New Roman" panose="02020603050405020304" pitchFamily="18" charset="0"/>
                <a:cs typeface="Arial" panose="020B0604020202020204" pitchFamily="34" charset="0"/>
              </a:rPr>
              <a:t>.</a:t>
            </a:r>
            <a:endParaRPr lang="en-US" sz="800" dirty="0">
              <a:solidFill>
                <a:srgbClr val="29313C"/>
              </a:solidFill>
              <a:latin typeface="Arial" panose="020B0604020202020204" pitchFamily="34" charset="0"/>
              <a:cs typeface="Arial" panose="020B0604020202020204" pitchFamily="34" charset="0"/>
            </a:endParaRPr>
          </a:p>
        </p:txBody>
      </p:sp>
      <p:sp>
        <p:nvSpPr>
          <p:cNvPr id="6" name="Rectangle 5"/>
          <p:cNvSpPr/>
          <p:nvPr/>
        </p:nvSpPr>
        <p:spPr bwMode="auto">
          <a:xfrm>
            <a:off x="4597400" y="3354982"/>
            <a:ext cx="91440" cy="24165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7" name="Rectangle 6"/>
          <p:cNvSpPr/>
          <p:nvPr/>
        </p:nvSpPr>
        <p:spPr bwMode="auto">
          <a:xfrm>
            <a:off x="2677160" y="3596640"/>
            <a:ext cx="83820" cy="2634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7"/>
          <p:cNvSpPr/>
          <p:nvPr/>
        </p:nvSpPr>
        <p:spPr bwMode="auto">
          <a:xfrm>
            <a:off x="3510280" y="3239592"/>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8"/>
          <p:cNvSpPr/>
          <p:nvPr/>
        </p:nvSpPr>
        <p:spPr bwMode="auto">
          <a:xfrm>
            <a:off x="3794760" y="3041472"/>
            <a:ext cx="68580" cy="2155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3" name="Right Bracket 12"/>
          <p:cNvSpPr/>
          <p:nvPr/>
        </p:nvSpPr>
        <p:spPr bwMode="auto">
          <a:xfrm>
            <a:off x="4739640" y="3101042"/>
            <a:ext cx="155446" cy="495599"/>
          </a:xfrm>
          <a:prstGeom prst="rightBracke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xmlns="" val="197486937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1650" y="1123950"/>
            <a:ext cx="8648700" cy="4610100"/>
          </a:xfrm>
          <a:prstGeom prst="rect">
            <a:avLst/>
          </a:prstGeom>
        </p:spPr>
      </p:pic>
    </p:spTree>
    <p:extLst>
      <p:ext uri="{BB962C8B-B14F-4D97-AF65-F5344CB8AC3E}">
        <p14:creationId xmlns:p14="http://schemas.microsoft.com/office/powerpoint/2010/main" xmlns="" val="13380783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8325" y="1162050"/>
            <a:ext cx="8515350" cy="4533900"/>
          </a:xfrm>
          <a:prstGeom prst="rect">
            <a:avLst/>
          </a:prstGeom>
        </p:spPr>
      </p:pic>
    </p:spTree>
    <p:extLst>
      <p:ext uri="{BB962C8B-B14F-4D97-AF65-F5344CB8AC3E}">
        <p14:creationId xmlns:p14="http://schemas.microsoft.com/office/powerpoint/2010/main" xmlns="" val="16225433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7839" y="1238250"/>
            <a:ext cx="8696325" cy="4381500"/>
          </a:xfrm>
          <a:prstGeom prst="rect">
            <a:avLst/>
          </a:prstGeom>
        </p:spPr>
      </p:pic>
    </p:spTree>
    <p:extLst>
      <p:ext uri="{BB962C8B-B14F-4D97-AF65-F5344CB8AC3E}">
        <p14:creationId xmlns:p14="http://schemas.microsoft.com/office/powerpoint/2010/main" xmlns="" val="13779547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0700" y="1147764"/>
            <a:ext cx="8610600" cy="4562475"/>
          </a:xfrm>
          <a:prstGeom prst="rect">
            <a:avLst/>
          </a:prstGeom>
        </p:spPr>
      </p:pic>
    </p:spTree>
    <p:extLst>
      <p:ext uri="{BB962C8B-B14F-4D97-AF65-F5344CB8AC3E}">
        <p14:creationId xmlns:p14="http://schemas.microsoft.com/office/powerpoint/2010/main" xmlns="" val="8226239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4039" y="1157289"/>
            <a:ext cx="8543925" cy="4543425"/>
          </a:xfrm>
          <a:prstGeom prst="rect">
            <a:avLst/>
          </a:prstGeom>
        </p:spPr>
      </p:pic>
    </p:spTree>
    <p:extLst>
      <p:ext uri="{BB962C8B-B14F-4D97-AF65-F5344CB8AC3E}">
        <p14:creationId xmlns:p14="http://schemas.microsoft.com/office/powerpoint/2010/main" xmlns="" val="3406889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8339" y="1109664"/>
            <a:ext cx="8315325" cy="4638675"/>
          </a:xfrm>
          <a:prstGeom prst="rect">
            <a:avLst/>
          </a:prstGeom>
        </p:spPr>
      </p:pic>
    </p:spTree>
    <p:extLst>
      <p:ext uri="{BB962C8B-B14F-4D97-AF65-F5344CB8AC3E}">
        <p14:creationId xmlns:p14="http://schemas.microsoft.com/office/powerpoint/2010/main" xmlns="" val="7674604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3089" y="1138239"/>
            <a:ext cx="8505825" cy="4581525"/>
          </a:xfrm>
          <a:prstGeom prst="rect">
            <a:avLst/>
          </a:prstGeom>
        </p:spPr>
      </p:pic>
    </p:spTree>
    <p:extLst>
      <p:ext uri="{BB962C8B-B14F-4D97-AF65-F5344CB8AC3E}">
        <p14:creationId xmlns:p14="http://schemas.microsoft.com/office/powerpoint/2010/main" xmlns="" val="10233542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2125" y="1128714"/>
            <a:ext cx="8667750" cy="4600575"/>
          </a:xfrm>
          <a:prstGeom prst="rect">
            <a:avLst/>
          </a:prstGeom>
        </p:spPr>
      </p:pic>
    </p:spTree>
    <p:extLst>
      <p:ext uri="{BB962C8B-B14F-4D97-AF65-F5344CB8AC3E}">
        <p14:creationId xmlns:p14="http://schemas.microsoft.com/office/powerpoint/2010/main" xmlns="" val="3178467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43075" y="1076326"/>
            <a:ext cx="8705850" cy="4695825"/>
          </a:xfrm>
          <a:prstGeom prst="rect">
            <a:avLst/>
          </a:prstGeom>
        </p:spPr>
      </p:pic>
    </p:spTree>
    <p:extLst>
      <p:ext uri="{BB962C8B-B14F-4D97-AF65-F5344CB8AC3E}">
        <p14:creationId xmlns:p14="http://schemas.microsoft.com/office/powerpoint/2010/main" xmlns="" val="14677734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0206" y="941227"/>
            <a:ext cx="6531429" cy="456739"/>
          </a:xfrm>
        </p:spPr>
        <p:txBody>
          <a:bodyPr>
            <a:normAutofit/>
          </a:bodyPr>
          <a:lstStyle/>
          <a:p>
            <a:r>
              <a:rPr lang="en-US" dirty="0" smtClean="0">
                <a:latin typeface="Arial" panose="020B0604020202020204" pitchFamily="34" charset="0"/>
                <a:cs typeface="Arial" panose="020B0604020202020204" pitchFamily="34" charset="0"/>
              </a:rPr>
              <a:t>HER 2 Positive Breast Cancer</a:t>
            </a:r>
            <a:endParaRPr lang="en-US"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9417" t="19126" r="15053" b="16299"/>
          <a:stretch/>
        </p:blipFill>
        <p:spPr bwMode="auto">
          <a:xfrm>
            <a:off x="2485047" y="1641019"/>
            <a:ext cx="7418872" cy="4023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28262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727202" y="2463800"/>
            <a:ext cx="8648699" cy="1930400"/>
          </a:xfrm>
        </p:spPr>
        <p:txBody>
          <a:bodyPr/>
          <a:lstStyle/>
          <a:p>
            <a:pPr algn="ctr"/>
            <a:r>
              <a:rPr lang="en-US" sz="4000" b="1" dirty="0">
                <a:latin typeface="Arial" panose="020B0604020202020204" pitchFamily="34" charset="0"/>
                <a:cs typeface="Arial" panose="020B0604020202020204" pitchFamily="34" charset="0"/>
              </a:rPr>
              <a:t>Are we arriving at the convergence of precision medicine and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routine clinical care?</a:t>
            </a:r>
          </a:p>
        </p:txBody>
      </p:sp>
    </p:spTree>
    <p:extLst>
      <p:ext uri="{BB962C8B-B14F-4D97-AF65-F5344CB8AC3E}">
        <p14:creationId xmlns:p14="http://schemas.microsoft.com/office/powerpoint/2010/main" xmlns="" val="4032162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57536" y="918889"/>
            <a:ext cx="7053262" cy="465137"/>
          </a:xfrm>
        </p:spPr>
        <p:txBody>
          <a:bodyPr>
            <a:normAutofit/>
          </a:bodyPr>
          <a:lstStyle/>
          <a:p>
            <a:r>
              <a:rPr lang="en-US" b="1" dirty="0" smtClean="0">
                <a:solidFill>
                  <a:srgbClr val="1E497E"/>
                </a:solidFill>
                <a:latin typeface="Arial" panose="020B0604020202020204" pitchFamily="34" charset="0"/>
                <a:cs typeface="Arial" panose="020B0604020202020204" pitchFamily="34" charset="0"/>
              </a:rPr>
              <a:t>PERTAIN: Study Rational</a:t>
            </a:r>
            <a:endParaRPr lang="en-US" b="1" dirty="0">
              <a:solidFill>
                <a:srgbClr val="1E497E"/>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1857537" y="1512888"/>
            <a:ext cx="4449763" cy="1143000"/>
          </a:xfrm>
        </p:spPr>
        <p:txBody>
          <a:bodyPr>
            <a:normAutofit/>
          </a:bodyPr>
          <a:lstStyle/>
          <a:p>
            <a:pPr marL="0" indent="0">
              <a:spcBef>
                <a:spcPts val="1200"/>
              </a:spcBef>
              <a:buNone/>
            </a:pPr>
            <a:r>
              <a:rPr lang="en-US" sz="2000" u="sng" dirty="0" err="1">
                <a:latin typeface="Arial" panose="020B0604020202020204" pitchFamily="34" charset="0"/>
                <a:cs typeface="Arial" panose="020B0604020202020204" pitchFamily="34" charset="0"/>
              </a:rPr>
              <a:t>TAnDEM</a:t>
            </a:r>
            <a:r>
              <a:rPr lang="en-US" sz="2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addition of </a:t>
            </a:r>
            <a:r>
              <a:rPr lang="en-US" sz="1600" dirty="0" err="1">
                <a:latin typeface="Arial" panose="020B0604020202020204" pitchFamily="34" charset="0"/>
                <a:cs typeface="Arial" panose="020B0604020202020204" pitchFamily="34" charset="0"/>
              </a:rPr>
              <a:t>trastuzumab</a:t>
            </a:r>
            <a:r>
              <a:rPr lang="en-US" sz="1600" dirty="0">
                <a:latin typeface="Arial" panose="020B0604020202020204" pitchFamily="34" charset="0"/>
                <a:cs typeface="Arial" panose="020B0604020202020204" pitchFamily="34" charset="0"/>
              </a:rPr>
              <a:t> to </a:t>
            </a:r>
            <a:r>
              <a:rPr lang="en-US" sz="1600" dirty="0" err="1">
                <a:latin typeface="Arial" panose="020B0604020202020204" pitchFamily="34" charset="0"/>
                <a:cs typeface="Arial" panose="020B0604020202020204" pitchFamily="34" charset="0"/>
              </a:rPr>
              <a:t>anastrozole</a:t>
            </a:r>
            <a:r>
              <a:rPr lang="en-US" sz="1600" dirty="0">
                <a:latin typeface="Arial" panose="020B0604020202020204" pitchFamily="34" charset="0"/>
                <a:cs typeface="Arial" panose="020B0604020202020204" pitchFamily="34" charset="0"/>
              </a:rPr>
              <a:t> significantly improved PFS vs. </a:t>
            </a:r>
            <a:r>
              <a:rPr lang="en-US" sz="1600" dirty="0" err="1">
                <a:latin typeface="Arial" panose="020B0604020202020204" pitchFamily="34" charset="0"/>
                <a:cs typeface="Arial" panose="020B0604020202020204" pitchFamily="34" charset="0"/>
              </a:rPr>
              <a:t>anastrozole</a:t>
            </a:r>
            <a:r>
              <a:rPr lang="en-US" sz="1600" dirty="0">
                <a:latin typeface="Arial" panose="020B0604020202020204" pitchFamily="34" charset="0"/>
                <a:cs typeface="Arial" panose="020B0604020202020204" pitchFamily="34" charset="0"/>
              </a:rPr>
              <a:t> alone in HER2-positive/hormone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receptor-positive MBC</a:t>
            </a:r>
            <a:r>
              <a:rPr lang="en-US" sz="1600" baseline="30000" dirty="0">
                <a:latin typeface="Arial" panose="020B0604020202020204" pitchFamily="34" charset="0"/>
                <a:cs typeface="Arial" panose="020B0604020202020204" pitchFamily="34" charset="0"/>
              </a:rPr>
              <a:t>7</a:t>
            </a:r>
          </a:p>
          <a:p>
            <a:pPr marL="0" indent="0">
              <a:buNone/>
            </a:pPr>
            <a:endParaRPr lang="en-US" dirty="0">
              <a:latin typeface="Arial" panose="020B0604020202020204" pitchFamily="34" charset="0"/>
              <a:cs typeface="Arial" panose="020B0604020202020204" pitchFamily="34" charset="0"/>
            </a:endParaRPr>
          </a:p>
        </p:txBody>
      </p:sp>
      <p:sp>
        <p:nvSpPr>
          <p:cNvPr id="5" name="Rectangle 4"/>
          <p:cNvSpPr/>
          <p:nvPr/>
        </p:nvSpPr>
        <p:spPr>
          <a:xfrm>
            <a:off x="6370799" y="1443038"/>
            <a:ext cx="4189446" cy="1077218"/>
          </a:xfrm>
          <a:prstGeom prst="rect">
            <a:avLst/>
          </a:prstGeom>
        </p:spPr>
        <p:txBody>
          <a:bodyPr wrap="square">
            <a:spAutoFit/>
          </a:bodyPr>
          <a:lstStyle/>
          <a:p>
            <a:pPr>
              <a:spcBef>
                <a:spcPts val="1200"/>
              </a:spcBef>
            </a:pPr>
            <a:r>
              <a:rPr lang="en-US" sz="1600" u="sng" dirty="0">
                <a:latin typeface="Arial" panose="020B0604020202020204" pitchFamily="34" charset="0"/>
                <a:cs typeface="Arial" panose="020B0604020202020204" pitchFamily="34" charset="0"/>
              </a:rPr>
              <a:t>CLEOPATRA</a:t>
            </a:r>
            <a:r>
              <a:rPr lang="en-US" sz="1600" dirty="0">
                <a:latin typeface="Arial" panose="020B0604020202020204" pitchFamily="34" charset="0"/>
                <a:cs typeface="Arial" panose="020B0604020202020204" pitchFamily="34" charset="0"/>
              </a:rPr>
              <a:t>: The addition of </a:t>
            </a:r>
            <a:r>
              <a:rPr lang="en-US" sz="1600" dirty="0" err="1">
                <a:latin typeface="Arial" panose="020B0604020202020204" pitchFamily="34" charset="0"/>
                <a:cs typeface="Arial" panose="020B0604020202020204" pitchFamily="34" charset="0"/>
              </a:rPr>
              <a:t>pertuzumab</a:t>
            </a:r>
            <a:r>
              <a:rPr lang="en-US" sz="1600" dirty="0">
                <a:latin typeface="Arial" panose="020B0604020202020204" pitchFamily="34" charset="0"/>
                <a:cs typeface="Arial" panose="020B0604020202020204" pitchFamily="34" charset="0"/>
              </a:rPr>
              <a:t> to </a:t>
            </a:r>
            <a:r>
              <a:rPr lang="en-US" sz="1600" dirty="0" err="1">
                <a:latin typeface="Arial" panose="020B0604020202020204" pitchFamily="34" charset="0"/>
                <a:cs typeface="Arial" panose="020B0604020202020204" pitchFamily="34" charset="0"/>
              </a:rPr>
              <a:t>trastuzumab</a:t>
            </a:r>
            <a:r>
              <a:rPr lang="en-US" sz="1600" dirty="0">
                <a:latin typeface="Arial" panose="020B0604020202020204" pitchFamily="34" charset="0"/>
                <a:cs typeface="Arial" panose="020B0604020202020204" pitchFamily="34" charset="0"/>
              </a:rPr>
              <a:t> + docetaxel significantly improved PFS and OS vs. </a:t>
            </a:r>
            <a:r>
              <a:rPr lang="en-US" sz="1600" dirty="0" err="1">
                <a:latin typeface="Arial" panose="020B0604020202020204" pitchFamily="34" charset="0"/>
                <a:cs typeface="Arial" panose="020B0604020202020204" pitchFamily="34" charset="0"/>
              </a:rPr>
              <a:t>trastuzumab</a:t>
            </a:r>
            <a:r>
              <a:rPr lang="en-US" sz="1600" dirty="0">
                <a:latin typeface="Arial" panose="020B0604020202020204" pitchFamily="34" charset="0"/>
                <a:cs typeface="Arial" panose="020B0604020202020204" pitchFamily="34" charset="0"/>
              </a:rPr>
              <a:t> + docetaxel in first-line, HER2-positive MBC</a:t>
            </a:r>
            <a:endParaRPr lang="en-US" sz="1600" baseline="30000"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000" t="37425" r="6551" b="10421"/>
          <a:stretch/>
        </p:blipFill>
        <p:spPr bwMode="auto">
          <a:xfrm>
            <a:off x="1857537" y="2655841"/>
            <a:ext cx="3793803" cy="2560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3533" t="25085" r="12145" b="21293"/>
          <a:stretch/>
        </p:blipFill>
        <p:spPr bwMode="auto">
          <a:xfrm>
            <a:off x="6280540" y="2655841"/>
            <a:ext cx="3676261" cy="25006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260187" y="5772548"/>
            <a:ext cx="767162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Does </a:t>
            </a:r>
            <a:r>
              <a:rPr lang="en-US" b="1" dirty="0" err="1">
                <a:latin typeface="Arial" panose="020B0604020202020204" pitchFamily="34" charset="0"/>
                <a:cs typeface="Arial" panose="020B0604020202020204" pitchFamily="34" charset="0"/>
              </a:rPr>
              <a:t>Pertuzumab</a:t>
            </a:r>
            <a:r>
              <a:rPr lang="en-US" b="1" dirty="0">
                <a:latin typeface="Arial" panose="020B0604020202020204" pitchFamily="34" charset="0"/>
                <a:cs typeface="Arial" panose="020B0604020202020204" pitchFamily="34" charset="0"/>
              </a:rPr>
              <a:t> + </a:t>
            </a:r>
            <a:r>
              <a:rPr lang="en-US" b="1" dirty="0" err="1">
                <a:latin typeface="Arial" panose="020B0604020202020204" pitchFamily="34" charset="0"/>
                <a:cs typeface="Arial" panose="020B0604020202020204" pitchFamily="34" charset="0"/>
              </a:rPr>
              <a:t>trastuzumab</a:t>
            </a:r>
            <a:r>
              <a:rPr lang="en-US" b="1" dirty="0">
                <a:latin typeface="Arial" panose="020B0604020202020204" pitchFamily="34" charset="0"/>
                <a:cs typeface="Arial" panose="020B0604020202020204" pitchFamily="34" charset="0"/>
              </a:rPr>
              <a:t> + AIs offer additional benefits?</a:t>
            </a:r>
          </a:p>
        </p:txBody>
      </p:sp>
      <p:sp>
        <p:nvSpPr>
          <p:cNvPr id="7" name="TextBox 6"/>
          <p:cNvSpPr txBox="1"/>
          <p:nvPr/>
        </p:nvSpPr>
        <p:spPr>
          <a:xfrm>
            <a:off x="6663095" y="5156445"/>
            <a:ext cx="3424335"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Swain SM, </a:t>
            </a:r>
            <a:r>
              <a:rPr lang="en-GB" sz="1100" i="1" dirty="0">
                <a:latin typeface="Arial" panose="020B0604020202020204" pitchFamily="34" charset="0"/>
                <a:cs typeface="Arial" panose="020B0604020202020204" pitchFamily="34" charset="0"/>
              </a:rPr>
              <a:t>et al. N </a:t>
            </a:r>
            <a:r>
              <a:rPr lang="en-GB" sz="1100" i="1" dirty="0" err="1">
                <a:latin typeface="Arial" panose="020B0604020202020204" pitchFamily="34" charset="0"/>
                <a:cs typeface="Arial" panose="020B0604020202020204" pitchFamily="34" charset="0"/>
              </a:rPr>
              <a:t>Engl</a:t>
            </a:r>
            <a:r>
              <a:rPr lang="en-GB" sz="1100" i="1" dirty="0">
                <a:latin typeface="Arial" panose="020B0604020202020204" pitchFamily="34" charset="0"/>
                <a:cs typeface="Arial" panose="020B0604020202020204" pitchFamily="34" charset="0"/>
              </a:rPr>
              <a:t> J Med </a:t>
            </a:r>
            <a:r>
              <a:rPr lang="en-GB" sz="1100" dirty="0">
                <a:latin typeface="Arial" panose="020B0604020202020204" pitchFamily="34" charset="0"/>
                <a:cs typeface="Arial" panose="020B0604020202020204" pitchFamily="34" charset="0"/>
              </a:rPr>
              <a:t>2015; </a:t>
            </a:r>
            <a:r>
              <a:rPr lang="en-GB" sz="1100" b="1" dirty="0">
                <a:latin typeface="Arial" panose="020B0604020202020204" pitchFamily="34" charset="0"/>
                <a:cs typeface="Arial" panose="020B0604020202020204" pitchFamily="34" charset="0"/>
              </a:rPr>
              <a:t>372</a:t>
            </a:r>
            <a:r>
              <a:rPr lang="en-GB" sz="1100" dirty="0">
                <a:latin typeface="Arial" panose="020B0604020202020204" pitchFamily="34" charset="0"/>
                <a:cs typeface="Arial" panose="020B0604020202020204" pitchFamily="34" charset="0"/>
              </a:rPr>
              <a:t>:724–734</a:t>
            </a:r>
            <a:endParaRPr lang="en-US" sz="1100" dirty="0">
              <a:latin typeface="Arial" panose="020B0604020202020204" pitchFamily="34" charset="0"/>
              <a:cs typeface="Arial" panose="020B0604020202020204" pitchFamily="34" charset="0"/>
            </a:endParaRPr>
          </a:p>
        </p:txBody>
      </p:sp>
      <p:sp>
        <p:nvSpPr>
          <p:cNvPr id="8" name="TextBox 7"/>
          <p:cNvSpPr txBox="1"/>
          <p:nvPr/>
        </p:nvSpPr>
        <p:spPr>
          <a:xfrm>
            <a:off x="2130231" y="5156445"/>
            <a:ext cx="340406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Kaufman B, </a:t>
            </a:r>
            <a:r>
              <a:rPr lang="en-US" sz="1050" i="1" dirty="0">
                <a:latin typeface="Arial" panose="020B0604020202020204" pitchFamily="34" charset="0"/>
                <a:cs typeface="Arial" panose="020B0604020202020204" pitchFamily="34" charset="0"/>
              </a:rPr>
              <a:t>et al. J </a:t>
            </a:r>
            <a:r>
              <a:rPr lang="en-US" sz="1050" i="1" dirty="0" err="1">
                <a:latin typeface="Arial" panose="020B0604020202020204" pitchFamily="34" charset="0"/>
                <a:cs typeface="Arial" panose="020B0604020202020204" pitchFamily="34" charset="0"/>
              </a:rPr>
              <a:t>Clin</a:t>
            </a:r>
            <a:r>
              <a:rPr lang="en-US" sz="1050" i="1" dirty="0">
                <a:latin typeface="Arial" panose="020B0604020202020204" pitchFamily="34" charset="0"/>
                <a:cs typeface="Arial" panose="020B0604020202020204" pitchFamily="34" charset="0"/>
              </a:rPr>
              <a:t> </a:t>
            </a:r>
            <a:r>
              <a:rPr lang="en-US" sz="1050" i="1" dirty="0" err="1">
                <a:latin typeface="Arial" panose="020B0604020202020204" pitchFamily="34" charset="0"/>
                <a:cs typeface="Arial" panose="020B0604020202020204" pitchFamily="34" charset="0"/>
              </a:rPr>
              <a:t>Oncol</a:t>
            </a:r>
            <a:r>
              <a:rPr lang="en-US" sz="1050" i="1"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2009; </a:t>
            </a:r>
            <a:r>
              <a:rPr lang="en-US" sz="1050" b="1" dirty="0">
                <a:latin typeface="Arial" panose="020B0604020202020204" pitchFamily="34" charset="0"/>
                <a:cs typeface="Arial" panose="020B0604020202020204" pitchFamily="34" charset="0"/>
              </a:rPr>
              <a:t>27</a:t>
            </a:r>
            <a:r>
              <a:rPr lang="en-US" sz="1050" dirty="0">
                <a:latin typeface="Arial" panose="020B0604020202020204" pitchFamily="34" charset="0"/>
                <a:cs typeface="Arial" panose="020B0604020202020204" pitchFamily="34" charset="0"/>
              </a:rPr>
              <a:t>:5529–5537</a:t>
            </a:r>
          </a:p>
        </p:txBody>
      </p:sp>
    </p:spTree>
    <p:extLst>
      <p:ext uri="{BB962C8B-B14F-4D97-AF65-F5344CB8AC3E}">
        <p14:creationId xmlns:p14="http://schemas.microsoft.com/office/powerpoint/2010/main" xmlns="" val="8055835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6900" y="931864"/>
            <a:ext cx="8229600" cy="661987"/>
          </a:xfrm>
        </p:spPr>
        <p:txBody>
          <a:bodyPr>
            <a:normAutofit/>
          </a:bodyPr>
          <a:lstStyle/>
          <a:p>
            <a:r>
              <a:rPr lang="en-US" b="1" dirty="0">
                <a:solidFill>
                  <a:srgbClr val="1E497E"/>
                </a:solidFill>
                <a:latin typeface="Arial" panose="020B0604020202020204" pitchFamily="34" charset="0"/>
                <a:cs typeface="Arial" panose="020B0604020202020204" pitchFamily="34" charset="0"/>
              </a:rPr>
              <a:t>PERTAIN: Study </a:t>
            </a:r>
            <a:r>
              <a:rPr lang="en-US" b="1" dirty="0" smtClean="0">
                <a:solidFill>
                  <a:srgbClr val="1E497E"/>
                </a:solidFill>
                <a:latin typeface="Arial" panose="020B0604020202020204" pitchFamily="34" charset="0"/>
                <a:cs typeface="Arial" panose="020B0604020202020204" pitchFamily="34" charset="0"/>
              </a:rPr>
              <a:t>Design</a:t>
            </a:r>
            <a:endParaRPr lang="en-US" b="1" dirty="0">
              <a:solidFill>
                <a:srgbClr val="1E497E"/>
              </a:solidFill>
              <a:latin typeface="Arial" panose="020B0604020202020204" pitchFamily="34" charset="0"/>
              <a:cs typeface="Arial" panose="020B0604020202020204" pitchFamily="34" charset="0"/>
            </a:endParaRPr>
          </a:p>
        </p:txBody>
      </p:sp>
      <p:pic>
        <p:nvPicPr>
          <p:cNvPr id="8194"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xmlns="" val="0"/>
              </a:ext>
            </a:extLst>
          </a:blip>
          <a:srcRect l="16925" t="29088" r="13060" b="16050"/>
          <a:stretch/>
        </p:blipFill>
        <p:spPr bwMode="auto">
          <a:xfrm>
            <a:off x="1866900" y="1781175"/>
            <a:ext cx="7886700" cy="3475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063015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2638" y="904876"/>
            <a:ext cx="8229600" cy="615950"/>
          </a:xfrm>
        </p:spPr>
        <p:txBody>
          <a:bodyPr>
            <a:normAutofit/>
          </a:bodyPr>
          <a:lstStyle/>
          <a:p>
            <a:r>
              <a:rPr lang="en-US" b="1" dirty="0">
                <a:solidFill>
                  <a:srgbClr val="1E497E"/>
                </a:solidFill>
                <a:latin typeface="Arial" panose="020B0604020202020204" pitchFamily="34" charset="0"/>
                <a:cs typeface="Arial" panose="020B0604020202020204" pitchFamily="34" charset="0"/>
              </a:rPr>
              <a:t>PERTAIN: </a:t>
            </a:r>
            <a:r>
              <a:rPr lang="en-US" b="1" dirty="0" smtClean="0">
                <a:solidFill>
                  <a:srgbClr val="1E497E"/>
                </a:solidFill>
                <a:latin typeface="Arial" panose="020B0604020202020204" pitchFamily="34" charset="0"/>
                <a:cs typeface="Arial" panose="020B0604020202020204" pitchFamily="34" charset="0"/>
              </a:rPr>
              <a:t>PFS ITT Analysis</a:t>
            </a:r>
            <a:endParaRPr lang="en-US" b="1" dirty="0">
              <a:solidFill>
                <a:srgbClr val="1E497E"/>
              </a:solidFill>
              <a:latin typeface="Arial" panose="020B0604020202020204" pitchFamily="34" charset="0"/>
              <a:cs typeface="Arial" panose="020B0604020202020204" pitchFamily="34" charset="0"/>
            </a:endParaRPr>
          </a:p>
        </p:txBody>
      </p:sp>
      <p:pic>
        <p:nvPicPr>
          <p:cNvPr id="9218"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xmlns="" val="0"/>
              </a:ext>
            </a:extLst>
          </a:blip>
          <a:srcRect l="16461" t="33218" r="13988" b="17699"/>
          <a:stretch/>
        </p:blipFill>
        <p:spPr bwMode="auto">
          <a:xfrm>
            <a:off x="1524000" y="1865314"/>
            <a:ext cx="8758238" cy="34750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37809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9500" y="1208882"/>
            <a:ext cx="6643688" cy="455613"/>
          </a:xfrm>
        </p:spPr>
        <p:txBody>
          <a:bodyPr>
            <a:normAutofit/>
          </a:bodyPr>
          <a:lstStyle/>
          <a:p>
            <a:r>
              <a:rPr lang="en-US" b="1" dirty="0">
                <a:solidFill>
                  <a:srgbClr val="1E497E"/>
                </a:solidFill>
                <a:latin typeface="Arial" panose="020B0604020202020204" pitchFamily="34" charset="0"/>
                <a:cs typeface="Arial" panose="020B0604020202020204" pitchFamily="34" charset="0"/>
              </a:rPr>
              <a:t>PERTAIN: </a:t>
            </a:r>
            <a:r>
              <a:rPr lang="en-US" b="1" dirty="0" smtClean="0">
                <a:solidFill>
                  <a:srgbClr val="1E497E"/>
                </a:solidFill>
                <a:latin typeface="Arial" panose="020B0604020202020204" pitchFamily="34" charset="0"/>
                <a:cs typeface="Arial" panose="020B0604020202020204" pitchFamily="34" charset="0"/>
              </a:rPr>
              <a:t>Duration of Response</a:t>
            </a:r>
            <a:endParaRPr lang="en-US" b="1" dirty="0">
              <a:solidFill>
                <a:srgbClr val="1E497E"/>
              </a:solidFill>
              <a:latin typeface="Arial" panose="020B0604020202020204" pitchFamily="34" charset="0"/>
              <a:cs typeface="Arial" panose="020B0604020202020204" pitchFamily="34" charset="0"/>
            </a:endParaRPr>
          </a:p>
        </p:txBody>
      </p:sp>
      <p:pic>
        <p:nvPicPr>
          <p:cNvPr id="10242"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xmlns="" val="0"/>
              </a:ext>
            </a:extLst>
          </a:blip>
          <a:srcRect l="16461" t="29518" r="14606" b="14950"/>
          <a:stretch/>
        </p:blipFill>
        <p:spPr bwMode="auto">
          <a:xfrm>
            <a:off x="1857376" y="1901826"/>
            <a:ext cx="8277225" cy="3749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435186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52601" y="1085851"/>
            <a:ext cx="8677275" cy="4676775"/>
          </a:xfrm>
          <a:prstGeom prst="rect">
            <a:avLst/>
          </a:prstGeom>
        </p:spPr>
      </p:pic>
    </p:spTree>
    <p:extLst>
      <p:ext uri="{BB962C8B-B14F-4D97-AF65-F5344CB8AC3E}">
        <p14:creationId xmlns:p14="http://schemas.microsoft.com/office/powerpoint/2010/main" xmlns="" val="4350460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62126" y="1095376"/>
            <a:ext cx="8658225" cy="4657725"/>
          </a:xfrm>
          <a:prstGeom prst="rect">
            <a:avLst/>
          </a:prstGeom>
        </p:spPr>
      </p:pic>
    </p:spTree>
    <p:extLst>
      <p:ext uri="{BB962C8B-B14F-4D97-AF65-F5344CB8AC3E}">
        <p14:creationId xmlns:p14="http://schemas.microsoft.com/office/powerpoint/2010/main" xmlns="" val="17843758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17700" y="1063625"/>
            <a:ext cx="8229600" cy="431800"/>
          </a:xfrm>
        </p:spPr>
        <p:txBody>
          <a:bodyPr>
            <a:normAutofit/>
          </a:bodyPr>
          <a:lstStyle/>
          <a:p>
            <a:r>
              <a:rPr lang="en-US" b="1" dirty="0">
                <a:solidFill>
                  <a:srgbClr val="1E497E"/>
                </a:solidFill>
                <a:latin typeface="Arial" panose="020B0604020202020204" pitchFamily="34" charset="0"/>
                <a:cs typeface="Arial" panose="020B0604020202020204" pitchFamily="34" charset="0"/>
              </a:rPr>
              <a:t>PERTAIN: </a:t>
            </a:r>
            <a:r>
              <a:rPr lang="en-US" b="1" dirty="0" smtClean="0">
                <a:solidFill>
                  <a:srgbClr val="1E497E"/>
                </a:solidFill>
                <a:latin typeface="Arial" panose="020B0604020202020204" pitchFamily="34" charset="0"/>
                <a:cs typeface="Arial" panose="020B0604020202020204" pitchFamily="34" charset="0"/>
              </a:rPr>
              <a:t>Conclusions</a:t>
            </a:r>
            <a:endParaRPr lang="en-US" b="1" dirty="0">
              <a:solidFill>
                <a:srgbClr val="1E497E"/>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1917700" y="1609726"/>
            <a:ext cx="8468946" cy="4092575"/>
          </a:xfrm>
        </p:spPr>
        <p:txBody>
          <a:bodyPr>
            <a:noAutofit/>
          </a:bodyPr>
          <a:lstStyle/>
          <a:p>
            <a:pPr>
              <a:spcBef>
                <a:spcPts val="1800"/>
              </a:spcBef>
              <a:spcAft>
                <a:spcPts val="600"/>
              </a:spcAft>
            </a:pPr>
            <a:r>
              <a:rPr lang="en-GB" altLang="en-US" sz="2800" dirty="0">
                <a:latin typeface="Arial" panose="020B0604020202020204" pitchFamily="34" charset="0"/>
                <a:cs typeface="Arial" panose="020B0604020202020204" pitchFamily="34" charset="0"/>
              </a:rPr>
              <a:t>Primary endpoint - progression free survival </a:t>
            </a:r>
            <a:r>
              <a:rPr lang="en-GB" altLang="en-US" sz="2800" dirty="0" err="1">
                <a:latin typeface="Arial" panose="020B0604020202020204" pitchFamily="34" charset="0"/>
                <a:cs typeface="Arial" panose="020B0604020202020204" pitchFamily="34" charset="0"/>
              </a:rPr>
              <a:t>Pertuzumab</a:t>
            </a:r>
            <a:r>
              <a:rPr lang="en-GB" altLang="en-US" sz="2800" dirty="0">
                <a:latin typeface="Arial" panose="020B0604020202020204" pitchFamily="34" charset="0"/>
                <a:cs typeface="Arial" panose="020B0604020202020204" pitchFamily="34" charset="0"/>
              </a:rPr>
              <a:t> + </a:t>
            </a:r>
            <a:r>
              <a:rPr lang="en-GB" altLang="en-US" sz="2800" dirty="0" err="1">
                <a:latin typeface="Arial" panose="020B0604020202020204" pitchFamily="34" charset="0"/>
                <a:cs typeface="Arial" panose="020B0604020202020204" pitchFamily="34" charset="0"/>
              </a:rPr>
              <a:t>Trastuzumab</a:t>
            </a:r>
            <a:r>
              <a:rPr lang="en-GB" altLang="en-US" sz="2800" dirty="0">
                <a:latin typeface="Arial" panose="020B0604020202020204" pitchFamily="34" charset="0"/>
                <a:cs typeface="Arial" panose="020B0604020202020204" pitchFamily="34" charset="0"/>
              </a:rPr>
              <a:t> + AI was superior to </a:t>
            </a:r>
            <a:r>
              <a:rPr lang="en-GB" altLang="en-US" sz="2800" dirty="0" err="1">
                <a:latin typeface="Arial" panose="020B0604020202020204" pitchFamily="34" charset="0"/>
                <a:cs typeface="Arial" panose="020B0604020202020204" pitchFamily="34" charset="0"/>
              </a:rPr>
              <a:t>Trastuzumab</a:t>
            </a:r>
            <a:r>
              <a:rPr lang="en-GB" altLang="en-US" sz="2800" dirty="0">
                <a:latin typeface="Arial" panose="020B0604020202020204" pitchFamily="34" charset="0"/>
                <a:cs typeface="Arial" panose="020B0604020202020204" pitchFamily="34" charset="0"/>
              </a:rPr>
              <a:t> + AI</a:t>
            </a:r>
          </a:p>
          <a:p>
            <a:pPr>
              <a:spcBef>
                <a:spcPts val="1800"/>
              </a:spcBef>
              <a:spcAft>
                <a:spcPts val="600"/>
              </a:spcAft>
            </a:pPr>
            <a:r>
              <a:rPr lang="en-US" altLang="en-US" sz="2400" dirty="0">
                <a:latin typeface="Arial" panose="020B0604020202020204" pitchFamily="34" charset="0"/>
                <a:cs typeface="Arial" panose="020B0604020202020204" pitchFamily="34" charset="0"/>
              </a:rPr>
              <a:t>Secondary endpoints of Overall Response Rate and Duration of Response also favored addition of </a:t>
            </a:r>
            <a:r>
              <a:rPr lang="en-US" altLang="en-US" sz="2400" dirty="0" err="1">
                <a:latin typeface="Arial" panose="020B0604020202020204" pitchFamily="34" charset="0"/>
                <a:cs typeface="Arial" panose="020B0604020202020204" pitchFamily="34" charset="0"/>
              </a:rPr>
              <a:t>Pertuzumab</a:t>
            </a:r>
            <a:endParaRPr lang="en-US" altLang="en-US" sz="2400" dirty="0">
              <a:latin typeface="Arial" panose="020B0604020202020204" pitchFamily="34" charset="0"/>
              <a:cs typeface="Arial" panose="020B0604020202020204" pitchFamily="34" charset="0"/>
            </a:endParaRPr>
          </a:p>
          <a:p>
            <a:pPr>
              <a:spcBef>
                <a:spcPts val="1800"/>
              </a:spcBef>
              <a:spcAft>
                <a:spcPts val="600"/>
              </a:spcAft>
            </a:pPr>
            <a:r>
              <a:rPr lang="en-US" altLang="en-US" sz="2400" dirty="0">
                <a:latin typeface="Arial" panose="020B0604020202020204" pitchFamily="34" charset="0"/>
                <a:cs typeface="Arial" panose="020B0604020202020204" pitchFamily="34" charset="0"/>
              </a:rPr>
              <a:t>Subgroup analyses supported the overall analyses</a:t>
            </a:r>
          </a:p>
          <a:p>
            <a:pPr>
              <a:spcBef>
                <a:spcPts val="1800"/>
              </a:spcBef>
              <a:spcAft>
                <a:spcPts val="600"/>
              </a:spcAft>
            </a:pPr>
            <a:r>
              <a:rPr lang="en-US" altLang="en-US" sz="2400" dirty="0">
                <a:latin typeface="Arial" panose="020B0604020202020204" pitchFamily="34" charset="0"/>
                <a:cs typeface="Arial" panose="020B0604020202020204" pitchFamily="34" charset="0"/>
              </a:rPr>
              <a:t>Combination therapy with </a:t>
            </a:r>
            <a:r>
              <a:rPr lang="en-US" altLang="en-US" sz="2400" dirty="0" err="1">
                <a:latin typeface="Arial" panose="020B0604020202020204" pitchFamily="34" charset="0"/>
                <a:cs typeface="Arial" panose="020B0604020202020204" pitchFamily="34" charset="0"/>
              </a:rPr>
              <a:t>Pertuzumab</a:t>
            </a: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Trastuzumab</a:t>
            </a:r>
            <a:r>
              <a:rPr lang="en-US" altLang="en-US" sz="2400" dirty="0">
                <a:latin typeface="Arial" panose="020B0604020202020204" pitchFamily="34" charset="0"/>
                <a:cs typeface="Arial" panose="020B0604020202020204" pitchFamily="34" charset="0"/>
              </a:rPr>
              <a:t> + AI was well tolerated and no new safety concerns. </a:t>
            </a:r>
          </a:p>
          <a:p>
            <a:pPr>
              <a:spcBef>
                <a:spcPts val="1800"/>
              </a:spcBef>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9079060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8" y="152400"/>
            <a:ext cx="6943570" cy="762000"/>
          </a:xfrm>
        </p:spPr>
        <p:txBody>
          <a:bodyPr/>
          <a:lstStyle/>
          <a:p>
            <a:r>
              <a:rPr lang="en-US" sz="4000" dirty="0"/>
              <a:t>Conclusions</a:t>
            </a:r>
          </a:p>
        </p:txBody>
      </p:sp>
      <p:sp>
        <p:nvSpPr>
          <p:cNvPr id="3" name="Content Placeholder 2"/>
          <p:cNvSpPr>
            <a:spLocks noGrp="1"/>
          </p:cNvSpPr>
          <p:nvPr>
            <p:ph idx="1"/>
          </p:nvPr>
        </p:nvSpPr>
        <p:spPr>
          <a:xfrm>
            <a:off x="2325206" y="1621972"/>
            <a:ext cx="7920764" cy="4093029"/>
          </a:xfrm>
        </p:spPr>
        <p:txBody>
          <a:bodyPr/>
          <a:lstStyle/>
          <a:p>
            <a:pPr>
              <a:spcBef>
                <a:spcPts val="1800"/>
              </a:spcBef>
            </a:pPr>
            <a:r>
              <a:rPr lang="en-US" sz="2800" dirty="0"/>
              <a:t>Many more options in ER+ MBC</a:t>
            </a:r>
          </a:p>
          <a:p>
            <a:pPr>
              <a:spcBef>
                <a:spcPts val="1800"/>
              </a:spcBef>
            </a:pPr>
            <a:r>
              <a:rPr lang="en-US" sz="2800" dirty="0"/>
              <a:t>Defining the best therapy for a given patient at the appropriate time remains challenging</a:t>
            </a:r>
          </a:p>
          <a:p>
            <a:pPr>
              <a:spcBef>
                <a:spcPts val="1800"/>
              </a:spcBef>
            </a:pPr>
            <a:r>
              <a:rPr lang="en-US" sz="2800" dirty="0"/>
              <a:t>TNBC- many drugs, many strategies, but chemo remains SOC</a:t>
            </a:r>
          </a:p>
          <a:p>
            <a:pPr>
              <a:spcBef>
                <a:spcPts val="1800"/>
              </a:spcBef>
            </a:pPr>
            <a:r>
              <a:rPr lang="en-US" sz="2800" dirty="0"/>
              <a:t>HER2 +: can justify HER2 targeted therapy with endocrine in select patients.</a:t>
            </a:r>
          </a:p>
        </p:txBody>
      </p:sp>
    </p:spTree>
    <p:extLst>
      <p:ext uri="{BB962C8B-B14F-4D97-AF65-F5344CB8AC3E}">
        <p14:creationId xmlns:p14="http://schemas.microsoft.com/office/powerpoint/2010/main" xmlns="" val="17199072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106578"/>
            <a:ext cx="8493120" cy="6842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fontAlgn="base" hangingPunct="0">
              <a:lnSpc>
                <a:spcPct val="93000"/>
              </a:lnSpc>
              <a:spcBef>
                <a:spcPct val="0"/>
              </a:spcBef>
              <a:spcAft>
                <a:spcPct val="0"/>
              </a:spcAft>
              <a:buClr>
                <a:srgbClr val="000000"/>
              </a:buClr>
              <a:buSzPct val="45000"/>
            </a:pPr>
            <a:r>
              <a:rPr lang="en-GB" sz="3600" b="1" dirty="0">
                <a:latin typeface="Arial" charset="0"/>
              </a:rPr>
              <a:t>The Big Challenge</a:t>
            </a:r>
          </a:p>
          <a:p>
            <a:pPr algn="ctr" defTabSz="414683" fontAlgn="base" hangingPunct="0">
              <a:lnSpc>
                <a:spcPct val="93000"/>
              </a:lnSpc>
              <a:spcBef>
                <a:spcPct val="0"/>
              </a:spcBef>
              <a:spcAft>
                <a:spcPct val="0"/>
              </a:spcAft>
              <a:buClr>
                <a:srgbClr val="000000"/>
              </a:buClr>
              <a:buSzPct val="45000"/>
            </a:pPr>
            <a:endParaRPr lang="en-GB" sz="1500" b="1" dirty="0">
              <a:latin typeface="Arial" charset="0"/>
            </a:endParaRPr>
          </a:p>
          <a:p>
            <a:pPr algn="ctr" defTabSz="414683" fontAlgn="base" hangingPunct="0">
              <a:lnSpc>
                <a:spcPct val="93000"/>
              </a:lnSpc>
              <a:spcBef>
                <a:spcPct val="0"/>
              </a:spcBef>
              <a:spcAft>
                <a:spcPct val="0"/>
              </a:spcAft>
              <a:buClr>
                <a:srgbClr val="000000"/>
              </a:buClr>
              <a:buSzPct val="45000"/>
            </a:pPr>
            <a:endParaRPr lang="en-GB" sz="1500"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8516" y="979305"/>
            <a:ext cx="4774968" cy="53431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59420" y="6547445"/>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fontAlgn="base" hangingPunct="0">
              <a:lnSpc>
                <a:spcPct val="93000"/>
              </a:lnSpc>
              <a:spcBef>
                <a:spcPct val="0"/>
              </a:spcBef>
              <a:spcAft>
                <a:spcPct val="0"/>
              </a:spcAft>
              <a:buClr>
                <a:srgbClr val="000000"/>
              </a:buClr>
              <a:buSzPct val="45000"/>
            </a:pPr>
            <a:r>
              <a:rPr lang="en-GB" sz="1100" dirty="0" err="1">
                <a:latin typeface="Arial" charset="0"/>
              </a:rPr>
              <a:t>Libero</a:t>
            </a:r>
            <a:r>
              <a:rPr lang="en-GB" sz="1100" dirty="0">
                <a:latin typeface="Arial" charset="0"/>
              </a:rPr>
              <a:t> </a:t>
            </a:r>
            <a:r>
              <a:rPr lang="en-GB" sz="1100" dirty="0" err="1">
                <a:latin typeface="Arial" charset="0"/>
              </a:rPr>
              <a:t>Santarpia</a:t>
            </a:r>
            <a:r>
              <a:rPr lang="en-GB" sz="1100" dirty="0">
                <a:latin typeface="Arial" charset="0"/>
              </a:rPr>
              <a:t> et al</a:t>
            </a:r>
            <a:r>
              <a:rPr lang="en-GB" sz="1100" i="1" dirty="0">
                <a:latin typeface="Arial" charset="0"/>
              </a:rPr>
              <a:t>. The Oncologist </a:t>
            </a:r>
            <a:r>
              <a:rPr lang="en-GB" sz="1100" dirty="0">
                <a:latin typeface="Arial" charset="0"/>
              </a:rPr>
              <a:t>2016;21:1063-1078</a:t>
            </a:r>
          </a:p>
        </p:txBody>
      </p:sp>
    </p:spTree>
    <p:extLst>
      <p:ext uri="{BB962C8B-B14F-4D97-AF65-F5344CB8AC3E}">
        <p14:creationId xmlns:p14="http://schemas.microsoft.com/office/powerpoint/2010/main" xmlns="" val="35674966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14" y="282284"/>
            <a:ext cx="9143999" cy="2387600"/>
          </a:xfrm>
        </p:spPr>
        <p:txBody>
          <a:bodyPr>
            <a:normAutofit/>
          </a:bodyPr>
          <a:lstStyle/>
          <a:p>
            <a:r>
              <a:rPr lang="en-US" sz="3600" dirty="0">
                <a:latin typeface="Baskerville" charset="0"/>
                <a:ea typeface="Baskerville" charset="0"/>
                <a:cs typeface="Baskerville" charset="0"/>
              </a:rPr>
              <a:t>Whole exome and transcriptome sequencing of resistant ER+</a:t>
            </a:r>
            <a:br>
              <a:rPr lang="en-US" sz="3600" dirty="0">
                <a:latin typeface="Baskerville" charset="0"/>
                <a:ea typeface="Baskerville" charset="0"/>
                <a:cs typeface="Baskerville" charset="0"/>
              </a:rPr>
            </a:br>
            <a:r>
              <a:rPr lang="en-US" sz="3600" dirty="0">
                <a:latin typeface="Baskerville" charset="0"/>
                <a:ea typeface="Baskerville" charset="0"/>
                <a:cs typeface="Baskerville" charset="0"/>
              </a:rPr>
              <a:t> metastatic breast cancer </a:t>
            </a:r>
          </a:p>
        </p:txBody>
      </p:sp>
      <p:sp>
        <p:nvSpPr>
          <p:cNvPr id="3" name="Subtitle 2"/>
          <p:cNvSpPr>
            <a:spLocks noGrp="1"/>
          </p:cNvSpPr>
          <p:nvPr>
            <p:ph type="subTitle" idx="1"/>
          </p:nvPr>
        </p:nvSpPr>
        <p:spPr>
          <a:xfrm>
            <a:off x="2806700" y="2669894"/>
            <a:ext cx="6316280" cy="669183"/>
          </a:xfrm>
        </p:spPr>
        <p:txBody>
          <a:bodyPr>
            <a:normAutofit fontScale="85000" lnSpcReduction="20000"/>
          </a:bodyPr>
          <a:lstStyle/>
          <a:p>
            <a:r>
              <a:rPr lang="en-US" sz="2400" dirty="0">
                <a:solidFill>
                  <a:schemeClr val="tx1"/>
                </a:solidFill>
                <a:effectLst>
                  <a:outerShdw blurRad="50800" dist="38100" dir="2700000" algn="tl" rotWithShape="0">
                    <a:prstClr val="black">
                      <a:alpha val="40000"/>
                    </a:prstClr>
                  </a:outerShdw>
                </a:effectLst>
                <a:latin typeface="Arial" charset="0"/>
                <a:ea typeface="Arial" charset="0"/>
                <a:cs typeface="Arial" charset="0"/>
              </a:rPr>
              <a:t>SABCS 2016</a:t>
            </a:r>
          </a:p>
          <a:p>
            <a:r>
              <a:rPr lang="en-US" sz="2400" dirty="0">
                <a:solidFill>
                  <a:schemeClr val="tx1"/>
                </a:solidFill>
                <a:effectLst>
                  <a:outerShdw blurRad="50800" dist="38100" dir="2700000" algn="tl" rotWithShape="0">
                    <a:prstClr val="black">
                      <a:alpha val="40000"/>
                    </a:prstClr>
                  </a:outerShdw>
                </a:effectLst>
                <a:latin typeface="Arial" charset="0"/>
                <a:ea typeface="Arial" charset="0"/>
                <a:cs typeface="Arial" charset="0"/>
              </a:rPr>
              <a:t>S1-01</a:t>
            </a:r>
            <a:endParaRPr lang="en-US" sz="400" dirty="0">
              <a:solidFill>
                <a:schemeClr val="tx1"/>
              </a:solidFill>
              <a:effectLst>
                <a:outerShdw blurRad="50800" dist="38100" dir="2700000" algn="tl" rotWithShape="0">
                  <a:prstClr val="black">
                    <a:alpha val="40000"/>
                  </a:prstClr>
                </a:outerShdw>
              </a:effectLst>
              <a:latin typeface="Arial" charset="0"/>
              <a:ea typeface="Arial" charset="0"/>
              <a:cs typeface="Arial" charset="0"/>
            </a:endParaRPr>
          </a:p>
        </p:txBody>
      </p:sp>
      <p:pic>
        <p:nvPicPr>
          <p:cNvPr id="6" name="Picture 3"/>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524000" y="6151903"/>
            <a:ext cx="2217622" cy="532172"/>
          </a:xfrm>
          <a:prstGeom prst="rect">
            <a:avLst/>
          </a:prstGeom>
          <a:noFill/>
          <a:ln w="9525">
            <a:noFill/>
            <a:miter lim="800000"/>
            <a:headEnd/>
            <a:tailEnd/>
          </a:ln>
        </p:spPr>
      </p:pic>
      <p:pic>
        <p:nvPicPr>
          <p:cNvPr id="7" name="Picture 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9122980" y="6122032"/>
            <a:ext cx="1423166" cy="562040"/>
          </a:xfrm>
          <a:prstGeom prst="rect">
            <a:avLst/>
          </a:prstGeom>
          <a:noFill/>
          <a:ln w="9525">
            <a:noFill/>
            <a:miter lim="800000"/>
            <a:headEnd/>
            <a:tailEnd/>
          </a:ln>
        </p:spPr>
      </p:pic>
      <p:sp>
        <p:nvSpPr>
          <p:cNvPr id="9" name="Rectangle 8"/>
          <p:cNvSpPr/>
          <p:nvPr/>
        </p:nvSpPr>
        <p:spPr>
          <a:xfrm>
            <a:off x="2806700" y="3339081"/>
            <a:ext cx="7009962" cy="1323439"/>
          </a:xfrm>
          <a:prstGeom prst="rect">
            <a:avLst/>
          </a:prstGeom>
        </p:spPr>
        <p:txBody>
          <a:bodyPr wrap="square">
            <a:spAutoFit/>
          </a:bodyPr>
          <a:lstStyle/>
          <a:p>
            <a:pPr algn="ctr"/>
            <a:r>
              <a:rPr lang="en-US" sz="1600" dirty="0">
                <a:latin typeface="Baskerville" charset="0"/>
                <a:ea typeface="Baskerville" charset="0"/>
                <a:cs typeface="Baskerville" charset="0"/>
              </a:rPr>
              <a:t>Ofir Cohen, Dewey Kim, Jorge </a:t>
            </a:r>
            <a:r>
              <a:rPr lang="en-US" sz="1600" dirty="0" err="1">
                <a:latin typeface="Baskerville" charset="0"/>
                <a:ea typeface="Baskerville" charset="0"/>
                <a:cs typeface="Baskerville" charset="0"/>
              </a:rPr>
              <a:t>Buendia</a:t>
            </a:r>
            <a:r>
              <a:rPr lang="en-US" sz="1600" dirty="0">
                <a:latin typeface="Baskerville" charset="0"/>
                <a:ea typeface="Baskerville" charset="0"/>
                <a:cs typeface="Baskerville" charset="0"/>
              </a:rPr>
              <a:t>, </a:t>
            </a:r>
            <a:r>
              <a:rPr lang="en-US" sz="1600" dirty="0" err="1">
                <a:latin typeface="Baskerville" charset="0"/>
                <a:ea typeface="Baskerville" charset="0"/>
                <a:cs typeface="Baskerville" charset="0"/>
              </a:rPr>
              <a:t>Esha</a:t>
            </a:r>
            <a:r>
              <a:rPr lang="en-US" sz="1600" dirty="0">
                <a:latin typeface="Baskerville" charset="0"/>
                <a:ea typeface="Baskerville" charset="0"/>
                <a:cs typeface="Baskerville" charset="0"/>
              </a:rPr>
              <a:t> Jain, Seth Wander,</a:t>
            </a:r>
          </a:p>
          <a:p>
            <a:pPr algn="ctr"/>
            <a:r>
              <a:rPr lang="en-US" sz="1600" dirty="0" err="1">
                <a:latin typeface="Baskerville" charset="0"/>
                <a:ea typeface="Baskerville" charset="0"/>
                <a:cs typeface="Baskerville" charset="0"/>
              </a:rPr>
              <a:t>Coyin</a:t>
            </a:r>
            <a:r>
              <a:rPr lang="en-US" sz="1600" dirty="0">
                <a:latin typeface="Baskerville" charset="0"/>
                <a:ea typeface="Baskerville" charset="0"/>
                <a:cs typeface="Baskerville" charset="0"/>
              </a:rPr>
              <a:t> Oh, Ada </a:t>
            </a:r>
            <a:r>
              <a:rPr lang="en-US" sz="1600" dirty="0" err="1">
                <a:latin typeface="Baskerville" charset="0"/>
                <a:ea typeface="Baskerville" charset="0"/>
                <a:cs typeface="Baskerville" charset="0"/>
              </a:rPr>
              <a:t>Waks</a:t>
            </a:r>
            <a:r>
              <a:rPr lang="en-US" sz="1600" dirty="0">
                <a:latin typeface="Baskerville" charset="0"/>
                <a:ea typeface="Baskerville" charset="0"/>
                <a:cs typeface="Baskerville" charset="0"/>
              </a:rPr>
              <a:t>, Nelly Oliver, Karla </a:t>
            </a:r>
            <a:r>
              <a:rPr lang="en-US" sz="1600" dirty="0" err="1">
                <a:latin typeface="Baskerville" charset="0"/>
                <a:ea typeface="Baskerville" charset="0"/>
                <a:cs typeface="Baskerville" charset="0"/>
              </a:rPr>
              <a:t>Helvie</a:t>
            </a:r>
            <a:r>
              <a:rPr lang="en-US" sz="1600" dirty="0">
                <a:latin typeface="Baskerville" charset="0"/>
                <a:ea typeface="Baskerville" charset="0"/>
                <a:cs typeface="Baskerville" charset="0"/>
              </a:rPr>
              <a:t>, Lori Marini, </a:t>
            </a:r>
            <a:r>
              <a:rPr lang="en-US" sz="1600" dirty="0" err="1">
                <a:latin typeface="Baskerville" charset="0"/>
                <a:ea typeface="Baskerville" charset="0"/>
                <a:cs typeface="Baskerville" charset="0"/>
              </a:rPr>
              <a:t>Asaf</a:t>
            </a:r>
            <a:r>
              <a:rPr lang="en-US" sz="1600" dirty="0">
                <a:latin typeface="Baskerville" charset="0"/>
                <a:ea typeface="Baskerville" charset="0"/>
                <a:cs typeface="Baskerville" charset="0"/>
              </a:rPr>
              <a:t> </a:t>
            </a:r>
            <a:r>
              <a:rPr lang="en-US" sz="1600" dirty="0" err="1">
                <a:latin typeface="Baskerville" charset="0"/>
                <a:ea typeface="Baskerville" charset="0"/>
                <a:cs typeface="Baskerville" charset="0"/>
              </a:rPr>
              <a:t>Rotem</a:t>
            </a:r>
            <a:r>
              <a:rPr lang="en-US" sz="1600" dirty="0">
                <a:latin typeface="Baskerville" charset="0"/>
                <a:ea typeface="Baskerville" charset="0"/>
                <a:cs typeface="Baskerville" charset="0"/>
              </a:rPr>
              <a:t>, Max Lloyd, Dan Stover, Victor </a:t>
            </a:r>
            <a:r>
              <a:rPr lang="en-US" sz="1600" dirty="0" err="1">
                <a:latin typeface="Baskerville" charset="0"/>
                <a:ea typeface="Baskerville" charset="0"/>
                <a:cs typeface="Baskerville" charset="0"/>
              </a:rPr>
              <a:t>Adalsteinsson</a:t>
            </a:r>
            <a:r>
              <a:rPr lang="en-US" sz="1600" dirty="0">
                <a:latin typeface="Baskerville" charset="0"/>
                <a:ea typeface="Baskerville" charset="0"/>
                <a:cs typeface="Baskerville" charset="0"/>
              </a:rPr>
              <a:t>, Samuel Freeman, Gavin Ha, Carrie </a:t>
            </a:r>
            <a:r>
              <a:rPr lang="en-US" sz="1600" dirty="0" err="1">
                <a:latin typeface="Baskerville" charset="0"/>
                <a:ea typeface="Baskerville" charset="0"/>
                <a:cs typeface="Baskerville" charset="0"/>
              </a:rPr>
              <a:t>Cibulskis</a:t>
            </a:r>
            <a:r>
              <a:rPr lang="en-US" sz="1600" dirty="0">
                <a:latin typeface="Baskerville" charset="0"/>
                <a:ea typeface="Baskerville" charset="0"/>
                <a:cs typeface="Baskerville" charset="0"/>
              </a:rPr>
              <a:t>, Kristin </a:t>
            </a:r>
            <a:r>
              <a:rPr lang="en-US" sz="1600" dirty="0" err="1">
                <a:latin typeface="Baskerville" charset="0"/>
                <a:ea typeface="Baskerville" charset="0"/>
                <a:cs typeface="Baskerville" charset="0"/>
              </a:rPr>
              <a:t>Anderka</a:t>
            </a:r>
            <a:r>
              <a:rPr lang="en-US" sz="1600" dirty="0">
                <a:latin typeface="Baskerville" charset="0"/>
                <a:ea typeface="Baskerville" charset="0"/>
                <a:cs typeface="Baskerville" charset="0"/>
              </a:rPr>
              <a:t>, Cory </a:t>
            </a:r>
            <a:r>
              <a:rPr lang="en-US" sz="1600" dirty="0" err="1">
                <a:latin typeface="Baskerville" charset="0"/>
                <a:ea typeface="Baskerville" charset="0"/>
                <a:cs typeface="Baskerville" charset="0"/>
              </a:rPr>
              <a:t>Johannessen</a:t>
            </a:r>
            <a:r>
              <a:rPr lang="en-US" sz="1600" dirty="0">
                <a:latin typeface="Baskerville" charset="0"/>
                <a:ea typeface="Baskerville" charset="0"/>
                <a:cs typeface="Baskerville" charset="0"/>
              </a:rPr>
              <a:t>, I</a:t>
            </a:r>
            <a:r>
              <a:rPr lang="en-US" sz="1600" dirty="0">
                <a:solidFill>
                  <a:srgbClr val="222222"/>
                </a:solidFill>
                <a:latin typeface="Baskerville" charset="0"/>
                <a:ea typeface="Baskerville" charset="0"/>
                <a:cs typeface="Baskerville" charset="0"/>
              </a:rPr>
              <a:t>an </a:t>
            </a:r>
            <a:r>
              <a:rPr lang="en-US" sz="1600" dirty="0" err="1">
                <a:solidFill>
                  <a:srgbClr val="222222"/>
                </a:solidFill>
                <a:latin typeface="Baskerville" charset="0"/>
                <a:ea typeface="Baskerville" charset="0"/>
                <a:cs typeface="Baskerville" charset="0"/>
              </a:rPr>
              <a:t>Krop</a:t>
            </a:r>
            <a:r>
              <a:rPr lang="en-US" sz="1600" dirty="0">
                <a:solidFill>
                  <a:srgbClr val="222222"/>
                </a:solidFill>
                <a:latin typeface="Baskerville" charset="0"/>
                <a:ea typeface="Baskerville" charset="0"/>
                <a:cs typeface="Baskerville" charset="0"/>
              </a:rPr>
              <a:t>, </a:t>
            </a:r>
            <a:r>
              <a:rPr lang="en-US" sz="1600" dirty="0">
                <a:latin typeface="Baskerville" charset="0"/>
                <a:ea typeface="Baskerville" charset="0"/>
                <a:cs typeface="Baskerville" charset="0"/>
              </a:rPr>
              <a:t>Levi Garraway, Eric Winer, Nancy Lin, Nikhil Wagle</a:t>
            </a:r>
            <a:endParaRPr lang="en-US" sz="2000" dirty="0">
              <a:latin typeface="Baskerville" charset="0"/>
              <a:ea typeface="Baskerville" charset="0"/>
              <a:cs typeface="Baskerville" charset="0"/>
            </a:endParaRPr>
          </a:p>
        </p:txBody>
      </p:sp>
    </p:spTree>
    <p:extLst>
      <p:ext uri="{BB962C8B-B14F-4D97-AF65-F5344CB8AC3E}">
        <p14:creationId xmlns:p14="http://schemas.microsoft.com/office/powerpoint/2010/main" xmlns="" val="1911222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Medical Blue">
  <a:themeElements>
    <a:clrScheme name="">
      <a:dk1>
        <a:srgbClr val="808080"/>
      </a:dk1>
      <a:lt1>
        <a:srgbClr val="FFFFFF"/>
      </a:lt1>
      <a:dk2>
        <a:srgbClr val="00457C"/>
      </a:dk2>
      <a:lt2>
        <a:srgbClr val="000000"/>
      </a:lt2>
      <a:accent1>
        <a:srgbClr val="8CC63F"/>
      </a:accent1>
      <a:accent2>
        <a:srgbClr val="2BADC7"/>
      </a:accent2>
      <a:accent3>
        <a:srgbClr val="AAB0BF"/>
      </a:accent3>
      <a:accent4>
        <a:srgbClr val="DADADA"/>
      </a:accent4>
      <a:accent5>
        <a:srgbClr val="C5DFAF"/>
      </a:accent5>
      <a:accent6>
        <a:srgbClr val="269CB4"/>
      </a:accent6>
      <a:hlink>
        <a:srgbClr val="DB0350"/>
      </a:hlink>
      <a:folHlink>
        <a:srgbClr val="E9C55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8CC63F"/>
        </a:accent1>
        <a:accent2>
          <a:srgbClr val="B3C8D4"/>
        </a:accent2>
        <a:accent3>
          <a:srgbClr val="FFFFFF"/>
        </a:accent3>
        <a:accent4>
          <a:srgbClr val="000000"/>
        </a:accent4>
        <a:accent5>
          <a:srgbClr val="C5DFAF"/>
        </a:accent5>
        <a:accent6>
          <a:srgbClr val="A2B5C0"/>
        </a:accent6>
        <a:hlink>
          <a:srgbClr val="FFCC66"/>
        </a:hlink>
        <a:folHlink>
          <a:srgbClr val="FF0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8CC63F"/>
        </a:accent1>
        <a:accent2>
          <a:srgbClr val="A30234"/>
        </a:accent2>
        <a:accent3>
          <a:srgbClr val="FFFFFF"/>
        </a:accent3>
        <a:accent4>
          <a:srgbClr val="000000"/>
        </a:accent4>
        <a:accent5>
          <a:srgbClr val="C5DFAF"/>
        </a:accent5>
        <a:accent6>
          <a:srgbClr val="93022E"/>
        </a:accent6>
        <a:hlink>
          <a:srgbClr val="E9C550"/>
        </a:hlink>
        <a:folHlink>
          <a:srgbClr val="B3C8D4"/>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8CC63F"/>
        </a:accent1>
        <a:accent2>
          <a:srgbClr val="EB034B"/>
        </a:accent2>
        <a:accent3>
          <a:srgbClr val="FFFFFF"/>
        </a:accent3>
        <a:accent4>
          <a:srgbClr val="000000"/>
        </a:accent4>
        <a:accent5>
          <a:srgbClr val="C5DFAF"/>
        </a:accent5>
        <a:accent6>
          <a:srgbClr val="D50243"/>
        </a:accent6>
        <a:hlink>
          <a:srgbClr val="E9C550"/>
        </a:hlink>
        <a:folHlink>
          <a:srgbClr val="B3C8D4"/>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8CC63F"/>
        </a:accent1>
        <a:accent2>
          <a:srgbClr val="FD5186"/>
        </a:accent2>
        <a:accent3>
          <a:srgbClr val="FFFFFF"/>
        </a:accent3>
        <a:accent4>
          <a:srgbClr val="000000"/>
        </a:accent4>
        <a:accent5>
          <a:srgbClr val="C5DFAF"/>
        </a:accent5>
        <a:accent6>
          <a:srgbClr val="E54979"/>
        </a:accent6>
        <a:hlink>
          <a:srgbClr val="E9C550"/>
        </a:hlink>
        <a:folHlink>
          <a:srgbClr val="B3C8D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TRM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19_08">
  <a:themeElements>
    <a:clrScheme name="5_19_08 1">
      <a:dk1>
        <a:srgbClr val="000000"/>
      </a:dk1>
      <a:lt1>
        <a:srgbClr val="FFFFFF"/>
      </a:lt1>
      <a:dk2>
        <a:srgbClr val="000000"/>
      </a:dk2>
      <a:lt2>
        <a:srgbClr val="777777"/>
      </a:lt2>
      <a:accent1>
        <a:srgbClr val="003E60"/>
      </a:accent1>
      <a:accent2>
        <a:srgbClr val="1AC0B0"/>
      </a:accent2>
      <a:accent3>
        <a:srgbClr val="FFFFFF"/>
      </a:accent3>
      <a:accent4>
        <a:srgbClr val="000000"/>
      </a:accent4>
      <a:accent5>
        <a:srgbClr val="AAAFB6"/>
      </a:accent5>
      <a:accent6>
        <a:srgbClr val="16AE9F"/>
      </a:accent6>
      <a:hlink>
        <a:srgbClr val="F1BE05"/>
      </a:hlink>
      <a:folHlink>
        <a:srgbClr val="007DC3"/>
      </a:folHlink>
    </a:clrScheme>
    <a:fontScheme name="5_19_08">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19_08 1">
        <a:dk1>
          <a:srgbClr val="000000"/>
        </a:dk1>
        <a:lt1>
          <a:srgbClr val="FFFFFF"/>
        </a:lt1>
        <a:dk2>
          <a:srgbClr val="000000"/>
        </a:dk2>
        <a:lt2>
          <a:srgbClr val="777777"/>
        </a:lt2>
        <a:accent1>
          <a:srgbClr val="003E60"/>
        </a:accent1>
        <a:accent2>
          <a:srgbClr val="1AC0B0"/>
        </a:accent2>
        <a:accent3>
          <a:srgbClr val="FFFFFF"/>
        </a:accent3>
        <a:accent4>
          <a:srgbClr val="000000"/>
        </a:accent4>
        <a:accent5>
          <a:srgbClr val="AAAFB6"/>
        </a:accent5>
        <a:accent6>
          <a:srgbClr val="16AE9F"/>
        </a:accent6>
        <a:hlink>
          <a:srgbClr val="F1BE05"/>
        </a:hlink>
        <a:folHlink>
          <a:srgbClr val="007DC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TRM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rthwestern Medicine High Brand">
  <a:themeElements>
    <a:clrScheme name="Custom 1">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4048</TotalTime>
  <Words>5805</Words>
  <Application>Microsoft Office PowerPoint</Application>
  <PresentationFormat>Custom</PresentationFormat>
  <Paragraphs>1249</Paragraphs>
  <Slides>88</Slides>
  <Notes>32</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88</vt:i4>
      </vt:variant>
    </vt:vector>
  </HeadingPairs>
  <TitlesOfParts>
    <vt:vector size="101" baseType="lpstr">
      <vt:lpstr>Office Theme</vt:lpstr>
      <vt:lpstr>5_Office Theme</vt:lpstr>
      <vt:lpstr>5_19_08</vt:lpstr>
      <vt:lpstr>1_Default Design</vt:lpstr>
      <vt:lpstr>6_Office Theme</vt:lpstr>
      <vt:lpstr>3_Office Theme</vt:lpstr>
      <vt:lpstr>Northwestern Medicine High Brand</vt:lpstr>
      <vt:lpstr>1_Office Theme</vt:lpstr>
      <vt:lpstr>1_Blank Presentation</vt:lpstr>
      <vt:lpstr>2_Medical Blue</vt:lpstr>
      <vt:lpstr>2_Office Theme</vt:lpstr>
      <vt:lpstr>3_Default Design</vt:lpstr>
      <vt:lpstr>Worksheet</vt:lpstr>
      <vt:lpstr>Late Stage Breast Cancer,  Including SABCS Updates </vt:lpstr>
      <vt:lpstr>ER+ Metastatic Breast Cancer</vt:lpstr>
      <vt:lpstr>Learning Objectives</vt:lpstr>
      <vt:lpstr>Slide 4</vt:lpstr>
      <vt:lpstr>Combatting Endocrine Resistance</vt:lpstr>
      <vt:lpstr>Endocrine Therapy for Metastatic ER+ Breast Cancer</vt:lpstr>
      <vt:lpstr>Slide 7</vt:lpstr>
      <vt:lpstr>Are we arriving at the convergence of precision medicine and  routine clinical care?</vt:lpstr>
      <vt:lpstr>Whole exome and transcriptome sequencing of resistant ER+  metastatic breast cancer </vt:lpstr>
      <vt:lpstr>Slide 10</vt:lpstr>
      <vt:lpstr>Slide 11</vt:lpstr>
      <vt:lpstr>Mutational landscape of ER+ MBC  significant genes with SNV and indel alterations</vt:lpstr>
      <vt:lpstr>Tumor Evolution - Acquired Metastatic Alterations</vt:lpstr>
      <vt:lpstr>Acquired ESR1 Mutations* in ER+ MBC</vt:lpstr>
      <vt:lpstr>Slide 4</vt:lpstr>
      <vt:lpstr>Slide 10</vt:lpstr>
      <vt:lpstr>Slide 8</vt:lpstr>
      <vt:lpstr>Slide 9</vt:lpstr>
      <vt:lpstr>Potential Clinical Implications</vt:lpstr>
      <vt:lpstr>Can we predict resistance to endocrine therapies in MBC?</vt:lpstr>
      <vt:lpstr>Slide 21</vt:lpstr>
      <vt:lpstr>Slide 22</vt:lpstr>
      <vt:lpstr>Slide 23</vt:lpstr>
      <vt:lpstr>Acquired HER2 Mutations in ER+ MBC</vt:lpstr>
      <vt:lpstr>Slide 25</vt:lpstr>
      <vt:lpstr>Slide 26</vt:lpstr>
      <vt:lpstr>Learning Objectives</vt:lpstr>
      <vt:lpstr>Cyclin D1 and CDK4/6 Are Downstream  of Signaling Pathways That Lead to  Cellular Proliferation</vt:lpstr>
      <vt:lpstr>Cyclin D1-CDK 4/6 Cell Cycle Regulation Key Processes</vt:lpstr>
      <vt:lpstr>Cyclin D1-CDK 4/6 Cell Cycle Regulation Key Processes (cont)</vt:lpstr>
      <vt:lpstr>Rb as Master-Regulator of the R-Point </vt:lpstr>
      <vt:lpstr>PALOMA-1/TRIO-18 Study Design (NCT00721409)</vt:lpstr>
      <vt:lpstr>PALOMA-1/TRIO-18: PFS (ITT Population)</vt:lpstr>
      <vt:lpstr>PALOMA-1/TRIO-18: All-Causality AEs Occurring  in ≥10% of Patients (Safety Population) (1/2) </vt:lpstr>
      <vt:lpstr>Consistent Clinical Benefit Seen  Across PALOMA Studies</vt:lpstr>
      <vt:lpstr>CDK 4/6 Inhibitors Approved by the FDA  or in Development</vt:lpstr>
      <vt:lpstr>Phase III studies in ER+/HER2- MBC</vt:lpstr>
      <vt:lpstr>Hortobagyi GN et al. N Engl J Med 2016. DOI: 10.1056/NEJMoa1609709</vt:lpstr>
      <vt:lpstr>Hortobagyi GN et al. N Engl J Med 2016. </vt:lpstr>
      <vt:lpstr>MONARCH-1 Results1</vt:lpstr>
      <vt:lpstr>Learning Objectives</vt:lpstr>
      <vt:lpstr>Target of Rapamycin (TOR)</vt:lpstr>
      <vt:lpstr>[TITLE]</vt:lpstr>
      <vt:lpstr>Benefit in PFS of Eve + Exe regardless of genetic alteration</vt:lpstr>
      <vt:lpstr>Methods: Study Schema</vt:lpstr>
      <vt:lpstr>Progression Free Survival (by investigator assessment – primary study endpoint)</vt:lpstr>
      <vt:lpstr>Learning Objectives</vt:lpstr>
      <vt:lpstr>Distribution of Mutations in TCGA by Breast Caner Subtype</vt:lpstr>
      <vt:lpstr>FERGI Study Design – Part I</vt:lpstr>
      <vt:lpstr>Progression-Free Survival Based on  Tumor PIK3CA Mutation Status </vt:lpstr>
      <vt:lpstr>Emerging Role of Liquid Biopsy in MBC</vt:lpstr>
      <vt:lpstr>BELLE-3 Study Design and Endpoints</vt:lpstr>
      <vt:lpstr>Progression-free Survival per Investigator Assessment  (Primary Endpoint)</vt:lpstr>
      <vt:lpstr>Progression-free Survival by  PIK3CA Status</vt:lpstr>
      <vt:lpstr>Slide 55</vt:lpstr>
      <vt:lpstr>Targeted Combination Therapies Are Superior to Their Monotherapy Comparators</vt:lpstr>
      <vt:lpstr>Clinical Issues/No Answers</vt:lpstr>
      <vt:lpstr>TNBC</vt:lpstr>
      <vt:lpstr>Slide 59</vt:lpstr>
      <vt:lpstr>Targeting Basal-Like TNBC Platinum in Unselected and gBRCA mTNBC</vt:lpstr>
      <vt:lpstr>Slide 61</vt:lpstr>
      <vt:lpstr>Slide 62</vt:lpstr>
      <vt:lpstr>Slide 63</vt:lpstr>
      <vt:lpstr>BROCADE:  Platinum in MBC with BRCA1/2 mutations </vt:lpstr>
      <vt:lpstr>Slide 65</vt:lpstr>
      <vt:lpstr>Slide 66</vt:lpstr>
      <vt:lpstr>HER2+ MBC</vt:lpstr>
      <vt:lpstr>Slide 68</vt:lpstr>
      <vt:lpstr>Slide 69</vt:lpstr>
      <vt:lpstr>Slide 70</vt:lpstr>
      <vt:lpstr>Slide 71</vt:lpstr>
      <vt:lpstr>Slide 72</vt:lpstr>
      <vt:lpstr>Slide 73</vt:lpstr>
      <vt:lpstr>Slide 74</vt:lpstr>
      <vt:lpstr>Slide 75</vt:lpstr>
      <vt:lpstr>Slide 76</vt:lpstr>
      <vt:lpstr>Slide 77</vt:lpstr>
      <vt:lpstr>Slide 78</vt:lpstr>
      <vt:lpstr>HER 2 Positive Breast Cancer</vt:lpstr>
      <vt:lpstr>PERTAIN: Study Rational</vt:lpstr>
      <vt:lpstr>PERTAIN: Study Design</vt:lpstr>
      <vt:lpstr>PERTAIN: PFS ITT Analysis</vt:lpstr>
      <vt:lpstr>PERTAIN: Duration of Response</vt:lpstr>
      <vt:lpstr>Slide 84</vt:lpstr>
      <vt:lpstr>Slide 85</vt:lpstr>
      <vt:lpstr>PERTAIN: Conclusions</vt:lpstr>
      <vt:lpstr>Conclusions</vt:lpstr>
      <vt:lpstr>Slide 88</vt:lpstr>
    </vt:vector>
  </TitlesOfParts>
  <Company>Northwestern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Gradishar</dc:creator>
  <cp:lastModifiedBy>Janelle</cp:lastModifiedBy>
  <cp:revision>110</cp:revision>
  <cp:lastPrinted>2017-02-09T15:27:11Z</cp:lastPrinted>
  <dcterms:created xsi:type="dcterms:W3CDTF">2016-09-21T00:21:02Z</dcterms:created>
  <dcterms:modified xsi:type="dcterms:W3CDTF">2018-07-19T20:51:45Z</dcterms:modified>
</cp:coreProperties>
</file>